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384" r:id="rId2"/>
    <p:sldId id="383" r:id="rId3"/>
    <p:sldId id="386" r:id="rId4"/>
    <p:sldId id="387" r:id="rId5"/>
    <p:sldId id="385" r:id="rId6"/>
    <p:sldId id="336" r:id="rId7"/>
    <p:sldId id="388" r:id="rId8"/>
    <p:sldId id="389" r:id="rId9"/>
    <p:sldId id="390" r:id="rId10"/>
    <p:sldId id="391" r:id="rId11"/>
    <p:sldId id="392" r:id="rId12"/>
    <p:sldId id="393" r:id="rId13"/>
    <p:sldId id="394" r:id="rId14"/>
    <p:sldId id="395" r:id="rId15"/>
    <p:sldId id="396" r:id="rId16"/>
    <p:sldId id="397" r:id="rId17"/>
    <p:sldId id="398" r:id="rId18"/>
  </p:sldIdLst>
  <p:sldSz cx="9906000" cy="6858000" type="A4"/>
  <p:notesSz cx="6845300" cy="91313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072">
          <p15:clr>
            <a:srgbClr val="A4A3A4"/>
          </p15:clr>
        </p15:guide>
      </p15:sldGuideLst>
    </p:ext>
    <p:ext uri="{2D200454-40CA-4A62-9FC3-DE9A4176ACB9}">
      <p15:notesGuideLst xmlns:p15="http://schemas.microsoft.com/office/powerpoint/2012/main">
        <p15:guide id="1" orient="horz" pos="2876">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6" d="100"/>
          <a:sy n="56" d="100"/>
        </p:scale>
        <p:origin x="196" y="52"/>
      </p:cViewPr>
      <p:guideLst>
        <p:guide orient="horz" pos="1680"/>
        <p:guide pos="30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6"/>
    </p:cViewPr>
  </p:sorterViewPr>
  <p:notesViewPr>
    <p:cSldViewPr>
      <p:cViewPr varScale="1">
        <p:scale>
          <a:sx n="60" d="100"/>
          <a:sy n="60" d="100"/>
        </p:scale>
        <p:origin x="-1698" y="-78"/>
      </p:cViewPr>
      <p:guideLst>
        <p:guide orient="horz" pos="2876"/>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ChangeArrowheads="1"/>
          </p:cNvSpPr>
          <p:nvPr>
            <p:ph type="hdr" sz="quarter"/>
          </p:nvPr>
        </p:nvSpPr>
        <p:spPr bwMode="auto">
          <a:xfrm>
            <a:off x="0"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prstTxWarp prst="textNoShape">
              <a:avLst/>
            </a:prstTxWarp>
          </a:bodyPr>
          <a:lstStyle>
            <a:lvl1pPr defTabSz="895350">
              <a:defRPr sz="1200"/>
            </a:lvl1pPr>
          </a:lstStyle>
          <a:p>
            <a:endParaRPr lang="en-US" altLang="en-US"/>
          </a:p>
        </p:txBody>
      </p:sp>
      <p:sp>
        <p:nvSpPr>
          <p:cNvPr id="221187" name="Rectangle 3"/>
          <p:cNvSpPr>
            <a:spLocks noGrp="1" noChangeArrowheads="1"/>
          </p:cNvSpPr>
          <p:nvPr>
            <p:ph type="dt" sz="quarter" idx="1"/>
          </p:nvPr>
        </p:nvSpPr>
        <p:spPr bwMode="auto">
          <a:xfrm>
            <a:off x="3856038" y="0"/>
            <a:ext cx="296545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t" anchorCtr="0" compatLnSpc="1">
            <a:prstTxWarp prst="textNoShape">
              <a:avLst/>
            </a:prstTxWarp>
          </a:bodyPr>
          <a:lstStyle>
            <a:lvl1pPr algn="r" defTabSz="895350">
              <a:defRPr sz="1200"/>
            </a:lvl1pPr>
          </a:lstStyle>
          <a:p>
            <a:endParaRPr lang="en-US" altLang="en-US"/>
          </a:p>
        </p:txBody>
      </p:sp>
      <p:sp>
        <p:nvSpPr>
          <p:cNvPr id="221188" name="Rectangle 4"/>
          <p:cNvSpPr>
            <a:spLocks noGrp="1" noChangeArrowheads="1"/>
          </p:cNvSpPr>
          <p:nvPr>
            <p:ph type="ftr" sz="quarter" idx="2"/>
          </p:nvPr>
        </p:nvSpPr>
        <p:spPr bwMode="auto">
          <a:xfrm>
            <a:off x="0"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prstTxWarp prst="textNoShape">
              <a:avLst/>
            </a:prstTxWarp>
          </a:bodyPr>
          <a:lstStyle>
            <a:lvl1pPr defTabSz="895350">
              <a:defRPr sz="1200"/>
            </a:lvl1pPr>
          </a:lstStyle>
          <a:p>
            <a:endParaRPr lang="en-US" altLang="en-US"/>
          </a:p>
        </p:txBody>
      </p:sp>
      <p:sp>
        <p:nvSpPr>
          <p:cNvPr id="221189" name="Rectangle 5"/>
          <p:cNvSpPr>
            <a:spLocks noGrp="1" noChangeArrowheads="1"/>
          </p:cNvSpPr>
          <p:nvPr>
            <p:ph type="sldNum" sz="quarter" idx="3"/>
          </p:nvPr>
        </p:nvSpPr>
        <p:spPr bwMode="auto">
          <a:xfrm>
            <a:off x="3856038" y="8682038"/>
            <a:ext cx="2965450"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456" tIns="44728" rIns="89456" bIns="44728" numCol="1" anchor="b" anchorCtr="0" compatLnSpc="1">
            <a:prstTxWarp prst="textNoShape">
              <a:avLst/>
            </a:prstTxWarp>
          </a:bodyPr>
          <a:lstStyle>
            <a:lvl1pPr algn="r" defTabSz="895350">
              <a:defRPr sz="1200"/>
            </a:lvl1pPr>
          </a:lstStyle>
          <a:p>
            <a:fld id="{C95A1585-EBE8-4856-B6CE-F0467E278514}" type="slidenum">
              <a:rPr lang="en-US" altLang="en-US"/>
              <a:pPr/>
              <a:t>‹#›</a:t>
            </a:fld>
            <a:endParaRPr lang="en-US" altLang="en-US"/>
          </a:p>
        </p:txBody>
      </p:sp>
    </p:spTree>
    <p:extLst>
      <p:ext uri="{BB962C8B-B14F-4D97-AF65-F5344CB8AC3E}">
        <p14:creationId xmlns:p14="http://schemas.microsoft.com/office/powerpoint/2010/main" val="4090792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lvl1pPr defTabSz="912813">
              <a:defRPr sz="1200"/>
            </a:lvl1pPr>
          </a:lstStyle>
          <a:p>
            <a:endParaRPr lang="en-US" altLang="en-US"/>
          </a:p>
        </p:txBody>
      </p:sp>
      <p:sp>
        <p:nvSpPr>
          <p:cNvPr id="38915" name="Rectangle 3"/>
          <p:cNvSpPr>
            <a:spLocks noGrp="1" noChangeArrowheads="1"/>
          </p:cNvSpPr>
          <p:nvPr>
            <p:ph type="dt" idx="1"/>
          </p:nvPr>
        </p:nvSpPr>
        <p:spPr bwMode="auto">
          <a:xfrm>
            <a:off x="38798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lvl1pPr algn="r" defTabSz="912813">
              <a:defRPr sz="1200"/>
            </a:lvl1pPr>
          </a:lstStyle>
          <a:p>
            <a:endParaRPr lang="en-US" altLang="en-US"/>
          </a:p>
        </p:txBody>
      </p:sp>
      <p:sp>
        <p:nvSpPr>
          <p:cNvPr id="38916" name="Rectangle 4"/>
          <p:cNvSpPr>
            <a:spLocks noGrp="1" noRot="1" noChangeAspect="1" noChangeArrowheads="1" noTextEdit="1"/>
          </p:cNvSpPr>
          <p:nvPr>
            <p:ph type="sldImg" idx="2"/>
          </p:nvPr>
        </p:nvSpPr>
        <p:spPr bwMode="auto">
          <a:xfrm>
            <a:off x="950913" y="684213"/>
            <a:ext cx="4946650" cy="34242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p:cNvSpPr>
            <a:spLocks noGrp="1" noChangeArrowheads="1"/>
          </p:cNvSpPr>
          <p:nvPr>
            <p:ph type="body" sz="quarter" idx="3"/>
          </p:nvPr>
        </p:nvSpPr>
        <p:spPr bwMode="auto">
          <a:xfrm>
            <a:off x="912813" y="4338638"/>
            <a:ext cx="5019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8" name="Rectangle 6"/>
          <p:cNvSpPr>
            <a:spLocks noGrp="1" noChangeArrowheads="1"/>
          </p:cNvSpPr>
          <p:nvPr>
            <p:ph type="ftr" sz="quarter" idx="4"/>
          </p:nvPr>
        </p:nvSpPr>
        <p:spPr bwMode="auto">
          <a:xfrm>
            <a:off x="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prstTxWarp prst="textNoShape">
              <a:avLst/>
            </a:prstTxWarp>
          </a:bodyPr>
          <a:lstStyle>
            <a:lvl1pPr defTabSz="912813">
              <a:defRPr sz="1200"/>
            </a:lvl1pPr>
          </a:lstStyle>
          <a:p>
            <a:endParaRPr lang="en-US" altLang="en-US"/>
          </a:p>
        </p:txBody>
      </p:sp>
      <p:sp>
        <p:nvSpPr>
          <p:cNvPr id="38919" name="Rectangle 7"/>
          <p:cNvSpPr>
            <a:spLocks noGrp="1" noChangeArrowheads="1"/>
          </p:cNvSpPr>
          <p:nvPr>
            <p:ph type="sldNum" sz="quarter" idx="5"/>
          </p:nvPr>
        </p:nvSpPr>
        <p:spPr bwMode="auto">
          <a:xfrm>
            <a:off x="3879850" y="867410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290" tIns="45645" rIns="91290" bIns="45645" numCol="1" anchor="b" anchorCtr="0" compatLnSpc="1">
            <a:prstTxWarp prst="textNoShape">
              <a:avLst/>
            </a:prstTxWarp>
          </a:bodyPr>
          <a:lstStyle>
            <a:lvl1pPr algn="r" defTabSz="912813">
              <a:defRPr sz="1200"/>
            </a:lvl1pPr>
          </a:lstStyle>
          <a:p>
            <a:fld id="{06ED6908-FFB8-457B-A2AF-6EABF2F8C2B3}" type="slidenum">
              <a:rPr lang="en-US" altLang="en-US"/>
              <a:pPr/>
              <a:t>‹#›</a:t>
            </a:fld>
            <a:endParaRPr lang="en-US" altLang="en-US"/>
          </a:p>
        </p:txBody>
      </p:sp>
    </p:spTree>
    <p:extLst>
      <p:ext uri="{BB962C8B-B14F-4D97-AF65-F5344CB8AC3E}">
        <p14:creationId xmlns:p14="http://schemas.microsoft.com/office/powerpoint/2010/main" val="2434164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122363"/>
            <a:ext cx="7429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Compiler Construction</a:t>
            </a:r>
          </a:p>
        </p:txBody>
      </p:sp>
      <p:sp>
        <p:nvSpPr>
          <p:cNvPr id="6" name="Slide Number Placeholder 5"/>
          <p:cNvSpPr>
            <a:spLocks noGrp="1"/>
          </p:cNvSpPr>
          <p:nvPr>
            <p:ph type="sldNum" sz="quarter" idx="12"/>
          </p:nvPr>
        </p:nvSpPr>
        <p:spPr/>
        <p:txBody>
          <a:bodyPr/>
          <a:lstStyle>
            <a:lvl1pPr>
              <a:defRPr/>
            </a:lvl1pPr>
          </a:lstStyle>
          <a:p>
            <a:fld id="{2D9EEA2A-4EC9-4254-9C79-83A089AC06E9}" type="slidenum">
              <a:rPr lang="en-US" altLang="en-US"/>
              <a:pPr/>
              <a:t>‹#›</a:t>
            </a:fld>
            <a:endParaRPr lang="en-US" altLang="en-US"/>
          </a:p>
        </p:txBody>
      </p:sp>
    </p:spTree>
    <p:extLst>
      <p:ext uri="{BB962C8B-B14F-4D97-AF65-F5344CB8AC3E}">
        <p14:creationId xmlns:p14="http://schemas.microsoft.com/office/powerpoint/2010/main" val="94717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92E82931-A87D-46F2-B413-7F1819B9F98C}" type="slidenum">
              <a:rPr lang="en-US" altLang="en-US"/>
              <a:pPr/>
              <a:t>‹#›</a:t>
            </a:fld>
            <a:endParaRPr lang="en-US" altLang="en-US"/>
          </a:p>
        </p:txBody>
      </p:sp>
    </p:spTree>
    <p:extLst>
      <p:ext uri="{BB962C8B-B14F-4D97-AF65-F5344CB8AC3E}">
        <p14:creationId xmlns:p14="http://schemas.microsoft.com/office/powerpoint/2010/main" val="236658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0450" y="152400"/>
            <a:ext cx="234315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87705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38D06972-0DE6-4828-A229-71310F76E19E}" type="slidenum">
              <a:rPr lang="en-US" altLang="en-US"/>
              <a:pPr/>
              <a:t>‹#›</a:t>
            </a:fld>
            <a:endParaRPr lang="en-US" altLang="en-US"/>
          </a:p>
        </p:txBody>
      </p:sp>
    </p:spTree>
    <p:extLst>
      <p:ext uri="{BB962C8B-B14F-4D97-AF65-F5344CB8AC3E}">
        <p14:creationId xmlns:p14="http://schemas.microsoft.com/office/powerpoint/2010/main" val="115544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6EEDC448-FBD3-481C-A36F-863D2A922EEB}" type="slidenum">
              <a:rPr lang="en-US" altLang="en-US"/>
              <a:pPr/>
              <a:t>‹#›</a:t>
            </a:fld>
            <a:endParaRPr lang="en-US" altLang="en-US"/>
          </a:p>
        </p:txBody>
      </p:sp>
    </p:spTree>
    <p:extLst>
      <p:ext uri="{BB962C8B-B14F-4D97-AF65-F5344CB8AC3E}">
        <p14:creationId xmlns:p14="http://schemas.microsoft.com/office/powerpoint/2010/main" val="394308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6275" y="1709738"/>
            <a:ext cx="854392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DEDDE989-DA4D-4795-8B8E-16F353948D6A}" type="slidenum">
              <a:rPr lang="en-US" altLang="en-US"/>
              <a:pPr/>
              <a:t>‹#›</a:t>
            </a:fld>
            <a:endParaRPr lang="en-US" altLang="en-US"/>
          </a:p>
        </p:txBody>
      </p:sp>
    </p:spTree>
    <p:extLst>
      <p:ext uri="{BB962C8B-B14F-4D97-AF65-F5344CB8AC3E}">
        <p14:creationId xmlns:p14="http://schemas.microsoft.com/office/powerpoint/2010/main" val="207792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19200"/>
            <a:ext cx="46101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fld id="{169D7C08-4921-47A0-900C-8478A0174C0E}" type="slidenum">
              <a:rPr lang="en-US" altLang="en-US"/>
              <a:pPr/>
              <a:t>‹#›</a:t>
            </a:fld>
            <a:endParaRPr lang="en-US" altLang="en-US"/>
          </a:p>
        </p:txBody>
      </p:sp>
    </p:spTree>
    <p:extLst>
      <p:ext uri="{BB962C8B-B14F-4D97-AF65-F5344CB8AC3E}">
        <p14:creationId xmlns:p14="http://schemas.microsoft.com/office/powerpoint/2010/main" val="25349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625" y="365125"/>
            <a:ext cx="8543925" cy="1325563"/>
          </a:xfrm>
        </p:spPr>
        <p:txBody>
          <a:bodyPr/>
          <a:lstStyle/>
          <a:p>
            <a:r>
              <a:rPr lang="en-US"/>
              <a:t>Click to edit Master title style</a:t>
            </a:r>
          </a:p>
        </p:txBody>
      </p:sp>
      <p:sp>
        <p:nvSpPr>
          <p:cNvPr id="3" name="Text Placeholder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625" y="2505075"/>
            <a:ext cx="4191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6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a:lvl1pPr>
          </a:lstStyle>
          <a:p>
            <a:fld id="{6EA03BAE-E05F-419F-B3E4-1A1CF809F050}" type="slidenum">
              <a:rPr lang="en-US" altLang="en-US"/>
              <a:pPr/>
              <a:t>‹#›</a:t>
            </a:fld>
            <a:endParaRPr lang="en-US" altLang="en-US"/>
          </a:p>
        </p:txBody>
      </p:sp>
    </p:spTree>
    <p:extLst>
      <p:ext uri="{BB962C8B-B14F-4D97-AF65-F5344CB8AC3E}">
        <p14:creationId xmlns:p14="http://schemas.microsoft.com/office/powerpoint/2010/main" val="60392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lvl1pPr>
              <a:defRPr/>
            </a:lvl1pPr>
          </a:lstStyle>
          <a:p>
            <a:fld id="{45C13FA0-ACE7-4419-9806-A2EDD7E571F1}" type="slidenum">
              <a:rPr lang="en-US" altLang="en-US"/>
              <a:pPr/>
              <a:t>‹#›</a:t>
            </a:fld>
            <a:endParaRPr lang="en-US" altLang="en-US"/>
          </a:p>
        </p:txBody>
      </p:sp>
    </p:spTree>
    <p:extLst>
      <p:ext uri="{BB962C8B-B14F-4D97-AF65-F5344CB8AC3E}">
        <p14:creationId xmlns:p14="http://schemas.microsoft.com/office/powerpoint/2010/main" val="370557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A7C6ED1-0844-4D70-9B41-3709A92492D2}" type="slidenum">
              <a:rPr lang="en-US" altLang="en-US"/>
              <a:pPr/>
              <a:t>‹#›</a:t>
            </a:fld>
            <a:endParaRPr lang="en-US" altLang="en-US"/>
          </a:p>
        </p:txBody>
      </p:sp>
    </p:spTree>
    <p:extLst>
      <p:ext uri="{BB962C8B-B14F-4D97-AF65-F5344CB8AC3E}">
        <p14:creationId xmlns:p14="http://schemas.microsoft.com/office/powerpoint/2010/main" val="103156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FEF73AA2-5E76-4B4C-BEB7-DF890727A7D6}" type="slidenum">
              <a:rPr lang="en-US" altLang="en-US"/>
              <a:pPr/>
              <a:t>‹#›</a:t>
            </a:fld>
            <a:endParaRPr lang="en-US" altLang="en-US"/>
          </a:p>
        </p:txBody>
      </p:sp>
    </p:spTree>
    <p:extLst>
      <p:ext uri="{BB962C8B-B14F-4D97-AF65-F5344CB8AC3E}">
        <p14:creationId xmlns:p14="http://schemas.microsoft.com/office/powerpoint/2010/main" val="379948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625" y="457200"/>
            <a:ext cx="3194050"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lvl1pPr>
              <a:defRPr/>
            </a:lvl1pPr>
          </a:lstStyle>
          <a:p>
            <a:fld id="{C0A941CA-236E-4F62-AC9D-19614A3B66F7}" type="slidenum">
              <a:rPr lang="en-US" altLang="en-US"/>
              <a:pPr/>
              <a:t>‹#›</a:t>
            </a:fld>
            <a:endParaRPr lang="en-US" altLang="en-US"/>
          </a:p>
        </p:txBody>
      </p:sp>
    </p:spTree>
    <p:extLst>
      <p:ext uri="{BB962C8B-B14F-4D97-AF65-F5344CB8AC3E}">
        <p14:creationId xmlns:p14="http://schemas.microsoft.com/office/powerpoint/2010/main" val="312565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937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219200"/>
            <a:ext cx="9372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81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lvl1pPr>
          </a:lstStyle>
          <a:p>
            <a:endParaRPr lang="en-US" altLang="en-US"/>
          </a:p>
        </p:txBody>
      </p:sp>
      <p:sp>
        <p:nvSpPr>
          <p:cNvPr id="1029" name="Rectangle 5"/>
          <p:cNvSpPr>
            <a:spLocks noGrp="1" noChangeArrowheads="1"/>
          </p:cNvSpPr>
          <p:nvPr>
            <p:ph type="ftr" sz="quarter" idx="3"/>
          </p:nvPr>
        </p:nvSpPr>
        <p:spPr bwMode="auto">
          <a:xfrm>
            <a:off x="3054350" y="6477000"/>
            <a:ext cx="3714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800"/>
            </a:lvl1pPr>
          </a:lstStyle>
          <a:p>
            <a:r>
              <a:rPr lang="en-US" altLang="en-US"/>
              <a:t>Compiler Construction</a:t>
            </a:r>
          </a:p>
        </p:txBody>
      </p:sp>
      <p:sp>
        <p:nvSpPr>
          <p:cNvPr id="1030" name="Rectangle 6"/>
          <p:cNvSpPr>
            <a:spLocks noGrp="1" noChangeArrowheads="1"/>
          </p:cNvSpPr>
          <p:nvPr>
            <p:ph type="sldNum" sz="quarter" idx="4"/>
          </p:nvPr>
        </p:nvSpPr>
        <p:spPr bwMode="auto">
          <a:xfrm>
            <a:off x="7620000" y="6477000"/>
            <a:ext cx="2063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800"/>
            </a:lvl1pPr>
          </a:lstStyle>
          <a:p>
            <a:fld id="{E45990C3-2F9C-44F7-9350-FE924A58285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ahoma" panose="020B0604030504040204" pitchFamily="34" charset="0"/>
        </a:defRPr>
      </a:lvl2pPr>
      <a:lvl3pPr algn="ctr" rtl="0" eaLnBrk="0" fontAlgn="base" hangingPunct="0">
        <a:spcBef>
          <a:spcPct val="0"/>
        </a:spcBef>
        <a:spcAft>
          <a:spcPct val="0"/>
        </a:spcAft>
        <a:defRPr sz="3200" b="1">
          <a:solidFill>
            <a:schemeClr val="tx2"/>
          </a:solidFill>
          <a:latin typeface="Tahoma" panose="020B0604030504040204" pitchFamily="34" charset="0"/>
        </a:defRPr>
      </a:lvl3pPr>
      <a:lvl4pPr algn="ctr" rtl="0" eaLnBrk="0" fontAlgn="base" hangingPunct="0">
        <a:spcBef>
          <a:spcPct val="0"/>
        </a:spcBef>
        <a:spcAft>
          <a:spcPct val="0"/>
        </a:spcAft>
        <a:defRPr sz="3200" b="1">
          <a:solidFill>
            <a:schemeClr val="tx2"/>
          </a:solidFill>
          <a:latin typeface="Tahoma" panose="020B0604030504040204" pitchFamily="34" charset="0"/>
        </a:defRPr>
      </a:lvl4pPr>
      <a:lvl5pPr algn="ctr" rtl="0" eaLnBrk="0" fontAlgn="base" hangingPunct="0">
        <a:spcBef>
          <a:spcPct val="0"/>
        </a:spcBef>
        <a:spcAft>
          <a:spcPct val="0"/>
        </a:spcAft>
        <a:defRPr sz="3200" b="1">
          <a:solidFill>
            <a:schemeClr val="tx2"/>
          </a:solidFill>
          <a:latin typeface="Tahoma" panose="020B0604030504040204" pitchFamily="34" charset="0"/>
        </a:defRPr>
      </a:lvl5pPr>
      <a:lvl6pPr marL="457200" algn="ctr" rtl="0" eaLnBrk="0" fontAlgn="base" hangingPunct="0">
        <a:spcBef>
          <a:spcPct val="0"/>
        </a:spcBef>
        <a:spcAft>
          <a:spcPct val="0"/>
        </a:spcAft>
        <a:defRPr sz="3200" b="1">
          <a:solidFill>
            <a:schemeClr val="tx2"/>
          </a:solidFill>
          <a:latin typeface="Tahoma" panose="020B0604030504040204" pitchFamily="34" charset="0"/>
        </a:defRPr>
      </a:lvl6pPr>
      <a:lvl7pPr marL="914400" algn="ctr" rtl="0" eaLnBrk="0" fontAlgn="base" hangingPunct="0">
        <a:spcBef>
          <a:spcPct val="0"/>
        </a:spcBef>
        <a:spcAft>
          <a:spcPct val="0"/>
        </a:spcAft>
        <a:defRPr sz="3200" b="1">
          <a:solidFill>
            <a:schemeClr val="tx2"/>
          </a:solidFill>
          <a:latin typeface="Tahoma" panose="020B0604030504040204" pitchFamily="34" charset="0"/>
        </a:defRPr>
      </a:lvl7pPr>
      <a:lvl8pPr marL="1371600" algn="ctr" rtl="0" eaLnBrk="0" fontAlgn="base" hangingPunct="0">
        <a:spcBef>
          <a:spcPct val="0"/>
        </a:spcBef>
        <a:spcAft>
          <a:spcPct val="0"/>
        </a:spcAft>
        <a:defRPr sz="3200" b="1">
          <a:solidFill>
            <a:schemeClr val="tx2"/>
          </a:solidFill>
          <a:latin typeface="Tahoma" panose="020B0604030504040204" pitchFamily="34" charset="0"/>
        </a:defRPr>
      </a:lvl8pPr>
      <a:lvl9pPr marL="1828800" algn="ctr" rtl="0" eaLnBrk="0" fontAlgn="base" hangingPunct="0">
        <a:spcBef>
          <a:spcPct val="0"/>
        </a:spcBef>
        <a:spcAft>
          <a:spcPct val="0"/>
        </a:spcAft>
        <a:defRPr sz="3200" b="1">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073" y="381001"/>
            <a:ext cx="7429500" cy="685800"/>
          </a:xfrm>
        </p:spPr>
        <p:txBody>
          <a:bodyPr/>
          <a:lstStyle/>
          <a:p>
            <a:r>
              <a:rPr lang="en-US" sz="3600" dirty="0">
                <a:solidFill>
                  <a:schemeClr val="tx1"/>
                </a:solidFill>
              </a:rPr>
              <a:t>CS411-Compiler Construction</a:t>
            </a:r>
          </a:p>
        </p:txBody>
      </p:sp>
      <p:sp>
        <p:nvSpPr>
          <p:cNvPr id="3" name="Subtitle 2"/>
          <p:cNvSpPr>
            <a:spLocks noGrp="1"/>
          </p:cNvSpPr>
          <p:nvPr>
            <p:ph type="subTitle" idx="1"/>
          </p:nvPr>
        </p:nvSpPr>
        <p:spPr>
          <a:xfrm>
            <a:off x="1238250" y="6248400"/>
            <a:ext cx="7429500" cy="609600"/>
          </a:xfrm>
        </p:spPr>
        <p:txBody>
          <a:bodyPr/>
          <a:lstStyle/>
          <a:p>
            <a:r>
              <a:rPr lang="en-US" dirty="0"/>
              <a:t>Talha </a:t>
            </a:r>
            <a:r>
              <a:rPr lang="en-US" dirty="0" err="1"/>
              <a:t>Waheed</a:t>
            </a:r>
            <a:r>
              <a:rPr lang="en-US" dirty="0"/>
              <a:t>, Dept. of CS, UET, Lahore, Pakistan.</a:t>
            </a:r>
          </a:p>
        </p:txBody>
      </p:sp>
      <p:pic>
        <p:nvPicPr>
          <p:cNvPr id="4" name="Picture 3"/>
          <p:cNvPicPr>
            <a:picLocks noChangeAspect="1"/>
          </p:cNvPicPr>
          <p:nvPr/>
        </p:nvPicPr>
        <p:blipFill>
          <a:blip r:embed="rId2"/>
          <a:stretch>
            <a:fillRect/>
          </a:stretch>
        </p:blipFill>
        <p:spPr>
          <a:xfrm>
            <a:off x="3962400" y="1849437"/>
            <a:ext cx="1769065" cy="1512483"/>
          </a:xfrm>
          <a:prstGeom prst="rect">
            <a:avLst/>
          </a:prstGeom>
        </p:spPr>
      </p:pic>
      <p:sp>
        <p:nvSpPr>
          <p:cNvPr id="5" name="TextBox 4"/>
          <p:cNvSpPr txBox="1"/>
          <p:nvPr/>
        </p:nvSpPr>
        <p:spPr>
          <a:xfrm>
            <a:off x="0" y="3733800"/>
            <a:ext cx="9677400" cy="1384995"/>
          </a:xfrm>
          <a:prstGeom prst="rect">
            <a:avLst/>
          </a:prstGeom>
          <a:noFill/>
        </p:spPr>
        <p:txBody>
          <a:bodyPr wrap="square" rtlCol="0">
            <a:spAutoFit/>
          </a:bodyPr>
          <a:lstStyle/>
          <a:p>
            <a:pPr algn="ctr"/>
            <a:r>
              <a:rPr lang="en-US" sz="3600" b="1" dirty="0"/>
              <a:t>Bottom Up Parsing</a:t>
            </a:r>
          </a:p>
          <a:p>
            <a:endParaRPr lang="en-US" b="1" dirty="0"/>
          </a:p>
          <a:p>
            <a:r>
              <a:rPr lang="en-US" b="1" dirty="0"/>
              <a:t>-Shift Reduce Parsing</a:t>
            </a:r>
            <a:endParaRPr lang="en-US" sz="3600" b="1" dirty="0"/>
          </a:p>
        </p:txBody>
      </p:sp>
    </p:spTree>
    <p:extLst>
      <p:ext uri="{BB962C8B-B14F-4D97-AF65-F5344CB8AC3E}">
        <p14:creationId xmlns:p14="http://schemas.microsoft.com/office/powerpoint/2010/main" val="258456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86D5-F7ED-4CBD-B967-FD1158B34B3F}"/>
              </a:ext>
            </a:extLst>
          </p:cNvPr>
          <p:cNvSpPr>
            <a:spLocks noGrp="1"/>
          </p:cNvSpPr>
          <p:nvPr>
            <p:ph type="title"/>
          </p:nvPr>
        </p:nvSpPr>
        <p:spPr>
          <a:xfrm>
            <a:off x="381000" y="0"/>
            <a:ext cx="9372600" cy="381000"/>
          </a:xfrm>
        </p:spPr>
        <p:txBody>
          <a:bodyPr/>
          <a:lstStyle/>
          <a:p>
            <a:r>
              <a:rPr lang="en-US" dirty="0"/>
              <a:t>Shift-Reduce Parsing</a:t>
            </a:r>
          </a:p>
        </p:txBody>
      </p:sp>
      <p:sp>
        <p:nvSpPr>
          <p:cNvPr id="3" name="Content Placeholder 2">
            <a:extLst>
              <a:ext uri="{FF2B5EF4-FFF2-40B4-BE49-F238E27FC236}">
                <a16:creationId xmlns:a16="http://schemas.microsoft.com/office/drawing/2014/main" id="{46380A54-DA1C-48E4-9FDA-A986751F5314}"/>
              </a:ext>
            </a:extLst>
          </p:cNvPr>
          <p:cNvSpPr>
            <a:spLocks noGrp="1"/>
          </p:cNvSpPr>
          <p:nvPr>
            <p:ph idx="1"/>
          </p:nvPr>
        </p:nvSpPr>
        <p:spPr>
          <a:xfrm>
            <a:off x="0" y="457200"/>
            <a:ext cx="9906000" cy="6248400"/>
          </a:xfrm>
        </p:spPr>
        <p:txBody>
          <a:bodyPr/>
          <a:lstStyle/>
          <a:p>
            <a:r>
              <a:rPr lang="en-US" sz="2200" b="0" i="0" dirty="0">
                <a:solidFill>
                  <a:srgbClr val="000000"/>
                </a:solidFill>
                <a:effectLst/>
              </a:rPr>
              <a:t>A </a:t>
            </a:r>
            <a:r>
              <a:rPr lang="en-US" sz="2200" b="0" i="0" dirty="0">
                <a:solidFill>
                  <a:srgbClr val="FF0000"/>
                </a:solidFill>
                <a:effectLst/>
              </a:rPr>
              <a:t>stack holds grammar symbols </a:t>
            </a:r>
            <a:r>
              <a:rPr lang="en-US" sz="2200" b="0" i="0" dirty="0">
                <a:solidFill>
                  <a:srgbClr val="000000"/>
                </a:solidFill>
                <a:effectLst/>
              </a:rPr>
              <a:t>and an </a:t>
            </a:r>
            <a:r>
              <a:rPr lang="en-US" sz="2200" b="0" i="0" dirty="0">
                <a:solidFill>
                  <a:srgbClr val="FF0000"/>
                </a:solidFill>
                <a:effectLst/>
              </a:rPr>
              <a:t>input buffer </a:t>
            </a:r>
            <a:r>
              <a:rPr lang="en-US" sz="2200" b="0" i="0" dirty="0">
                <a:solidFill>
                  <a:srgbClr val="000000"/>
                </a:solidFill>
                <a:effectLst/>
              </a:rPr>
              <a:t>holds the </a:t>
            </a:r>
            <a:r>
              <a:rPr lang="en-US" sz="2200" b="0" i="0" dirty="0">
                <a:solidFill>
                  <a:srgbClr val="FF0000"/>
                </a:solidFill>
                <a:effectLst/>
              </a:rPr>
              <a:t>string </a:t>
            </a:r>
            <a:r>
              <a:rPr lang="en-US" sz="2200" b="0" i="0" dirty="0">
                <a:solidFill>
                  <a:srgbClr val="000000"/>
                </a:solidFill>
                <a:effectLst/>
              </a:rPr>
              <a:t>to be parsed.</a:t>
            </a:r>
          </a:p>
          <a:p>
            <a:r>
              <a:rPr lang="en-US" sz="2200" b="0" i="0" dirty="0">
                <a:solidFill>
                  <a:srgbClr val="000000"/>
                </a:solidFill>
                <a:effectLst/>
              </a:rPr>
              <a:t>H</a:t>
            </a:r>
            <a:r>
              <a:rPr lang="en-US" sz="2200" b="0" i="0" dirty="0">
                <a:solidFill>
                  <a:srgbClr val="FF0000"/>
                </a:solidFill>
                <a:effectLst/>
              </a:rPr>
              <a:t>andle </a:t>
            </a:r>
            <a:r>
              <a:rPr lang="en-US" sz="2200" b="0" i="0" dirty="0">
                <a:solidFill>
                  <a:srgbClr val="000000"/>
                </a:solidFill>
                <a:effectLst/>
              </a:rPr>
              <a:t>always appears </a:t>
            </a:r>
            <a:r>
              <a:rPr lang="en-US" sz="2200" b="0" i="0" dirty="0">
                <a:solidFill>
                  <a:srgbClr val="FF0000"/>
                </a:solidFill>
                <a:effectLst/>
              </a:rPr>
              <a:t>at top of the stack </a:t>
            </a:r>
            <a:r>
              <a:rPr lang="en-US" sz="2200" b="0" i="0" dirty="0">
                <a:solidFill>
                  <a:srgbClr val="000000"/>
                </a:solidFill>
                <a:effectLst/>
              </a:rPr>
              <a:t>just </a:t>
            </a:r>
            <a:r>
              <a:rPr lang="en-US" sz="2200" b="0" i="0" dirty="0">
                <a:solidFill>
                  <a:srgbClr val="FF0000"/>
                </a:solidFill>
                <a:effectLst/>
              </a:rPr>
              <a:t>before it is identified </a:t>
            </a:r>
            <a:r>
              <a:rPr lang="en-US" sz="2200" b="0" i="0" dirty="0">
                <a:solidFill>
                  <a:srgbClr val="000000"/>
                </a:solidFill>
                <a:effectLst/>
              </a:rPr>
              <a:t>as the handle.</a:t>
            </a:r>
          </a:p>
          <a:p>
            <a:r>
              <a:rPr lang="en-US" sz="2200" b="0" i="0" dirty="0">
                <a:solidFill>
                  <a:srgbClr val="000000"/>
                </a:solidFill>
                <a:effectLst/>
              </a:rPr>
              <a:t>We use $ to mark the bottom of the stack and also at the right end of the input $. </a:t>
            </a:r>
          </a:p>
          <a:p>
            <a:r>
              <a:rPr lang="en-US" sz="2200" b="0" i="0" dirty="0">
                <a:solidFill>
                  <a:srgbClr val="000000"/>
                </a:solidFill>
                <a:effectLst/>
              </a:rPr>
              <a:t>Conventionally, when discussing bottom-up parsing, we show </a:t>
            </a:r>
            <a:r>
              <a:rPr lang="en-US" sz="2200" b="0" i="0" dirty="0">
                <a:solidFill>
                  <a:srgbClr val="FF0000"/>
                </a:solidFill>
                <a:effectLst/>
              </a:rPr>
              <a:t>top of the stack on the right </a:t>
            </a:r>
            <a:r>
              <a:rPr lang="en-US" sz="2200" b="0" i="0" dirty="0">
                <a:solidFill>
                  <a:srgbClr val="000000"/>
                </a:solidFill>
                <a:effectLst/>
              </a:rPr>
              <a:t>(rather than on the left as we did for top-down parsing).</a:t>
            </a:r>
          </a:p>
          <a:p>
            <a:endParaRPr lang="en-US" sz="2200" b="0" i="0" dirty="0">
              <a:solidFill>
                <a:srgbClr val="000000"/>
              </a:solidFill>
              <a:effectLst/>
            </a:endParaRPr>
          </a:p>
          <a:p>
            <a:pPr marL="0" indent="0" algn="ctr">
              <a:buNone/>
            </a:pPr>
            <a:r>
              <a:rPr lang="en-US" sz="2200" b="1" i="0" dirty="0">
                <a:solidFill>
                  <a:srgbClr val="000000"/>
                </a:solidFill>
                <a:effectLst/>
              </a:rPr>
              <a:t>Initial Configuration</a:t>
            </a:r>
          </a:p>
          <a:p>
            <a:r>
              <a:rPr lang="en-US" sz="2200" b="0" i="0" dirty="0">
                <a:solidFill>
                  <a:srgbClr val="FF0000"/>
                </a:solidFill>
                <a:effectLst/>
              </a:rPr>
              <a:t>Initially</a:t>
            </a:r>
            <a:r>
              <a:rPr lang="en-US" sz="2200" b="0" i="0" dirty="0">
                <a:solidFill>
                  <a:srgbClr val="000000"/>
                </a:solidFill>
                <a:effectLst/>
              </a:rPr>
              <a:t>, the </a:t>
            </a:r>
            <a:r>
              <a:rPr lang="en-US" sz="2200" b="0" i="0" dirty="0">
                <a:solidFill>
                  <a:srgbClr val="FF0000"/>
                </a:solidFill>
                <a:effectLst/>
              </a:rPr>
              <a:t>stack is empty</a:t>
            </a:r>
            <a:r>
              <a:rPr lang="en-US" sz="2200" b="0" i="0" dirty="0">
                <a:solidFill>
                  <a:srgbClr val="000000"/>
                </a:solidFill>
                <a:effectLst/>
              </a:rPr>
              <a:t>, and the string </a:t>
            </a:r>
            <a:r>
              <a:rPr lang="en-US" sz="2200" b="0" i="0" dirty="0">
                <a:solidFill>
                  <a:srgbClr val="FF0000"/>
                </a:solidFill>
                <a:effectLst/>
              </a:rPr>
              <a:t>w is on the input</a:t>
            </a:r>
            <a:r>
              <a:rPr lang="en-US" sz="2200" b="0" i="0" dirty="0">
                <a:solidFill>
                  <a:srgbClr val="000000"/>
                </a:solidFill>
                <a:effectLst/>
              </a:rPr>
              <a:t>,</a:t>
            </a:r>
            <a:r>
              <a:rPr lang="en-US" sz="2200" dirty="0"/>
              <a:t> as follows:</a:t>
            </a:r>
            <a:br>
              <a:rPr lang="en-US" sz="2200" dirty="0"/>
            </a:br>
            <a:r>
              <a:rPr lang="en-US" sz="2200" dirty="0"/>
              <a:t>		Stack: 			Input: 		</a:t>
            </a:r>
          </a:p>
          <a:p>
            <a:r>
              <a:rPr lang="en-US" sz="2200" b="0" i="0" dirty="0">
                <a:solidFill>
                  <a:srgbClr val="000000"/>
                </a:solidFill>
                <a:effectLst/>
              </a:rPr>
              <a:t>During a left-to-right scan of input string, </a:t>
            </a:r>
            <a:r>
              <a:rPr lang="en-US" sz="2200" b="0" i="0" dirty="0">
                <a:effectLst/>
              </a:rPr>
              <a:t>parser </a:t>
            </a:r>
            <a:r>
              <a:rPr lang="en-US" sz="2200" b="0" i="0" dirty="0">
                <a:solidFill>
                  <a:srgbClr val="FF0000"/>
                </a:solidFill>
                <a:effectLst/>
              </a:rPr>
              <a:t>shifts zero or more input symbols </a:t>
            </a:r>
            <a:r>
              <a:rPr lang="en-US" sz="2200" b="0" i="0" dirty="0">
                <a:effectLst/>
              </a:rPr>
              <a:t>on the stack</a:t>
            </a:r>
            <a:r>
              <a:rPr lang="en-US" sz="2200" b="0" i="0" dirty="0">
                <a:solidFill>
                  <a:srgbClr val="FF0000"/>
                </a:solidFill>
                <a:effectLst/>
              </a:rPr>
              <a:t>, until </a:t>
            </a:r>
            <a:r>
              <a:rPr lang="en-US" sz="2200" b="0" i="0" dirty="0">
                <a:effectLst/>
              </a:rPr>
              <a:t>it is ready to </a:t>
            </a:r>
            <a:r>
              <a:rPr lang="en-US" sz="2200" b="0" i="0" dirty="0">
                <a:solidFill>
                  <a:srgbClr val="FF0000"/>
                </a:solidFill>
                <a:effectLst/>
              </a:rPr>
              <a:t>reduce a string </a:t>
            </a:r>
            <a:r>
              <a:rPr lang="el-GR" altLang="en-US" sz="2200" b="1" dirty="0">
                <a:solidFill>
                  <a:srgbClr val="FF0000"/>
                </a:solidFill>
                <a:sym typeface="Symbol" panose="05050102010706020507" pitchFamily="18" charset="2"/>
              </a:rPr>
              <a:t>β</a:t>
            </a:r>
            <a:r>
              <a:rPr lang="en-US" sz="2200" b="0" i="0" dirty="0">
                <a:solidFill>
                  <a:srgbClr val="FF0000"/>
                </a:solidFill>
                <a:effectLst/>
              </a:rPr>
              <a:t> </a:t>
            </a:r>
            <a:r>
              <a:rPr lang="en-US" sz="2200" b="0" i="0" dirty="0">
                <a:effectLst/>
              </a:rPr>
              <a:t>of grammar symbols on stack top</a:t>
            </a:r>
            <a:r>
              <a:rPr lang="en-US" sz="2200" b="0" i="0" dirty="0">
                <a:solidFill>
                  <a:srgbClr val="FF0000"/>
                </a:solidFill>
                <a:effectLst/>
              </a:rPr>
              <a:t>. </a:t>
            </a:r>
          </a:p>
          <a:p>
            <a:r>
              <a:rPr lang="en-US" sz="2200" b="0" i="0" dirty="0">
                <a:solidFill>
                  <a:srgbClr val="000000"/>
                </a:solidFill>
                <a:effectLst/>
              </a:rPr>
              <a:t>It then </a:t>
            </a:r>
            <a:r>
              <a:rPr lang="en-US" sz="2200" b="0" i="0" dirty="0">
                <a:solidFill>
                  <a:srgbClr val="FF0000"/>
                </a:solidFill>
                <a:effectLst/>
              </a:rPr>
              <a:t>reduces </a:t>
            </a:r>
            <a:r>
              <a:rPr lang="el-GR" altLang="en-US" sz="2200" b="1" dirty="0">
                <a:solidFill>
                  <a:srgbClr val="FF0000"/>
                </a:solidFill>
                <a:sym typeface="Symbol" panose="05050102010706020507" pitchFamily="18" charset="2"/>
              </a:rPr>
              <a:t>β</a:t>
            </a:r>
            <a:r>
              <a:rPr lang="en-US" sz="2200" b="0" i="0" dirty="0">
                <a:solidFill>
                  <a:srgbClr val="FF0000"/>
                </a:solidFill>
                <a:effectLst/>
              </a:rPr>
              <a:t> to left-side of appropriate production</a:t>
            </a:r>
            <a:r>
              <a:rPr lang="en-US" sz="2200" b="0" i="0" dirty="0">
                <a:solidFill>
                  <a:srgbClr val="000000"/>
                </a:solidFill>
                <a:effectLst/>
              </a:rPr>
              <a:t>. Parser </a:t>
            </a:r>
            <a:r>
              <a:rPr lang="en-US" sz="2200" b="0" i="0" dirty="0">
                <a:solidFill>
                  <a:srgbClr val="FF0000"/>
                </a:solidFill>
                <a:effectLst/>
              </a:rPr>
              <a:t>repeats this until </a:t>
            </a:r>
          </a:p>
          <a:p>
            <a:pPr lvl="1"/>
            <a:r>
              <a:rPr lang="en-US" sz="2000" b="0" i="0" dirty="0">
                <a:solidFill>
                  <a:srgbClr val="000000"/>
                </a:solidFill>
                <a:effectLst/>
              </a:rPr>
              <a:t>found an</a:t>
            </a:r>
            <a:r>
              <a:rPr lang="en-US" sz="2000" b="0" i="0" dirty="0">
                <a:solidFill>
                  <a:srgbClr val="FF0000"/>
                </a:solidFill>
                <a:effectLst/>
              </a:rPr>
              <a:t> error </a:t>
            </a:r>
            <a:r>
              <a:rPr lang="en-US" sz="2000" b="0" i="0" dirty="0">
                <a:solidFill>
                  <a:srgbClr val="000000"/>
                </a:solidFill>
                <a:effectLst/>
              </a:rPr>
              <a:t>or </a:t>
            </a:r>
          </a:p>
          <a:p>
            <a:pPr lvl="1"/>
            <a:r>
              <a:rPr lang="en-US" sz="2000" b="0" i="0" dirty="0">
                <a:effectLst/>
              </a:rPr>
              <a:t>stack contains </a:t>
            </a:r>
            <a:r>
              <a:rPr lang="en-US" sz="2000" b="0" i="0" dirty="0">
                <a:solidFill>
                  <a:srgbClr val="FF0000"/>
                </a:solidFill>
                <a:effectLst/>
              </a:rPr>
              <a:t>start symbol </a:t>
            </a:r>
            <a:r>
              <a:rPr lang="en-US" sz="2000" b="0" i="0" dirty="0">
                <a:effectLst/>
              </a:rPr>
              <a:t>and</a:t>
            </a:r>
            <a:r>
              <a:rPr lang="en-US" sz="2000" b="0" i="0" dirty="0">
                <a:solidFill>
                  <a:srgbClr val="FF0000"/>
                </a:solidFill>
                <a:effectLst/>
              </a:rPr>
              <a:t> input is empty. (string accepted &amp; parsing finished.)</a:t>
            </a:r>
            <a:r>
              <a:rPr lang="en-US" sz="2000" dirty="0">
                <a:solidFill>
                  <a:srgbClr val="FF0000"/>
                </a:solidFill>
              </a:rPr>
              <a:t> </a:t>
            </a:r>
            <a:endParaRPr lang="en-US" sz="1600" dirty="0">
              <a:solidFill>
                <a:srgbClr val="FF0000"/>
              </a:solidFill>
            </a:endParaRPr>
          </a:p>
          <a:p>
            <a:pPr marL="0" indent="0" algn="ctr">
              <a:buNone/>
            </a:pPr>
            <a:r>
              <a:rPr lang="en-US" sz="1600" b="1" dirty="0">
                <a:solidFill>
                  <a:srgbClr val="FF0000"/>
                </a:solidFill>
              </a:rPr>
              <a:t>	</a:t>
            </a:r>
            <a:r>
              <a:rPr lang="en-US" sz="2200" b="1" dirty="0"/>
              <a:t>Final Configuration</a:t>
            </a:r>
            <a:r>
              <a:rPr lang="en-US" sz="2200" dirty="0">
                <a:solidFill>
                  <a:srgbClr val="FF0000"/>
                </a:solidFill>
              </a:rPr>
              <a:t>		</a:t>
            </a:r>
          </a:p>
          <a:p>
            <a:pPr marL="0" indent="0">
              <a:buNone/>
            </a:pPr>
            <a:r>
              <a:rPr lang="en-US" sz="2200" dirty="0">
                <a:solidFill>
                  <a:srgbClr val="FF0000"/>
                </a:solidFill>
              </a:rPr>
              <a:t>		</a:t>
            </a:r>
            <a:r>
              <a:rPr lang="en-US" sz="2200" dirty="0"/>
              <a:t>Stack: 			Input: </a:t>
            </a:r>
          </a:p>
        </p:txBody>
      </p:sp>
      <p:sp>
        <p:nvSpPr>
          <p:cNvPr id="4" name="Slide Number Placeholder 3">
            <a:extLst>
              <a:ext uri="{FF2B5EF4-FFF2-40B4-BE49-F238E27FC236}">
                <a16:creationId xmlns:a16="http://schemas.microsoft.com/office/drawing/2014/main" id="{2E794B73-7FA4-4D9A-A05E-3AEDE237ACE8}"/>
              </a:ext>
            </a:extLst>
          </p:cNvPr>
          <p:cNvSpPr>
            <a:spLocks noGrp="1"/>
          </p:cNvSpPr>
          <p:nvPr>
            <p:ph type="sldNum" sz="quarter" idx="12"/>
          </p:nvPr>
        </p:nvSpPr>
        <p:spPr/>
        <p:txBody>
          <a:bodyPr/>
          <a:lstStyle/>
          <a:p>
            <a:fld id="{6EEDC448-FBD3-481C-A36F-863D2A922EEB}" type="slidenum">
              <a:rPr lang="en-US" altLang="en-US" smtClean="0"/>
              <a:pPr/>
              <a:t>10</a:t>
            </a:fld>
            <a:endParaRPr lang="en-US" altLang="en-US"/>
          </a:p>
        </p:txBody>
      </p:sp>
      <p:graphicFrame>
        <p:nvGraphicFramePr>
          <p:cNvPr id="5" name="Table 5">
            <a:extLst>
              <a:ext uri="{FF2B5EF4-FFF2-40B4-BE49-F238E27FC236}">
                <a16:creationId xmlns:a16="http://schemas.microsoft.com/office/drawing/2014/main" id="{A17E6258-9A1A-46B5-A79C-E3BDD971A38A}"/>
              </a:ext>
            </a:extLst>
          </p:cNvPr>
          <p:cNvGraphicFramePr>
            <a:graphicFrameLocks noGrp="1"/>
          </p:cNvGraphicFramePr>
          <p:nvPr>
            <p:extLst>
              <p:ext uri="{D42A27DB-BD31-4B8C-83A1-F6EECF244321}">
                <p14:modId xmlns:p14="http://schemas.microsoft.com/office/powerpoint/2010/main" val="2521100801"/>
              </p:ext>
            </p:extLst>
          </p:nvPr>
        </p:nvGraphicFramePr>
        <p:xfrm>
          <a:off x="2794000" y="3591560"/>
          <a:ext cx="635000" cy="370840"/>
        </p:xfrm>
        <a:graphic>
          <a:graphicData uri="http://schemas.openxmlformats.org/drawingml/2006/table">
            <a:tbl>
              <a:tblPr firstRow="1" bandRow="1">
                <a:tableStyleId>{C4B1156A-380E-4F78-BDF5-A606A8083BF9}</a:tableStyleId>
              </a:tblPr>
              <a:tblGrid>
                <a:gridCol w="635000">
                  <a:extLst>
                    <a:ext uri="{9D8B030D-6E8A-4147-A177-3AD203B41FA5}">
                      <a16:colId xmlns:a16="http://schemas.microsoft.com/office/drawing/2014/main" val="4056131103"/>
                    </a:ext>
                  </a:extLst>
                </a:gridCol>
              </a:tblGrid>
              <a:tr h="370840">
                <a:tc>
                  <a:txBody>
                    <a:bodyPr/>
                    <a:lstStyle/>
                    <a:p>
                      <a:pPr algn="ctr"/>
                      <a:r>
                        <a:rPr lang="en-US" baseline="0" dirty="0">
                          <a:solidFill>
                            <a:schemeClr val="tx1"/>
                          </a:solidFill>
                        </a:rPr>
                        <a:t>$</a:t>
                      </a:r>
                    </a:p>
                  </a:txBody>
                  <a:tcPr/>
                </a:tc>
                <a:extLst>
                  <a:ext uri="{0D108BD9-81ED-4DB2-BD59-A6C34878D82A}">
                    <a16:rowId xmlns:a16="http://schemas.microsoft.com/office/drawing/2014/main" val="588861239"/>
                  </a:ext>
                </a:extLst>
              </a:tr>
            </a:tbl>
          </a:graphicData>
        </a:graphic>
      </p:graphicFrame>
      <p:graphicFrame>
        <p:nvGraphicFramePr>
          <p:cNvPr id="6" name="Table 6">
            <a:extLst>
              <a:ext uri="{FF2B5EF4-FFF2-40B4-BE49-F238E27FC236}">
                <a16:creationId xmlns:a16="http://schemas.microsoft.com/office/drawing/2014/main" id="{EC25351F-45FD-406D-BD4B-8C77573A4049}"/>
              </a:ext>
            </a:extLst>
          </p:cNvPr>
          <p:cNvGraphicFramePr>
            <a:graphicFrameLocks noGrp="1"/>
          </p:cNvGraphicFramePr>
          <p:nvPr>
            <p:extLst>
              <p:ext uri="{D42A27DB-BD31-4B8C-83A1-F6EECF244321}">
                <p14:modId xmlns:p14="http://schemas.microsoft.com/office/powerpoint/2010/main" val="1503564096"/>
              </p:ext>
            </p:extLst>
          </p:nvPr>
        </p:nvGraphicFramePr>
        <p:xfrm>
          <a:off x="5486400" y="3581400"/>
          <a:ext cx="1244600" cy="370840"/>
        </p:xfrm>
        <a:graphic>
          <a:graphicData uri="http://schemas.openxmlformats.org/drawingml/2006/table">
            <a:tbl>
              <a:tblPr firstRow="1" bandRow="1">
                <a:tableStyleId>{C4B1156A-380E-4F78-BDF5-A606A8083BF9}</a:tableStyleId>
              </a:tblPr>
              <a:tblGrid>
                <a:gridCol w="622300">
                  <a:extLst>
                    <a:ext uri="{9D8B030D-6E8A-4147-A177-3AD203B41FA5}">
                      <a16:colId xmlns:a16="http://schemas.microsoft.com/office/drawing/2014/main" val="1929844031"/>
                    </a:ext>
                  </a:extLst>
                </a:gridCol>
                <a:gridCol w="622300">
                  <a:extLst>
                    <a:ext uri="{9D8B030D-6E8A-4147-A177-3AD203B41FA5}">
                      <a16:colId xmlns:a16="http://schemas.microsoft.com/office/drawing/2014/main" val="687997232"/>
                    </a:ext>
                  </a:extLst>
                </a:gridCol>
              </a:tblGrid>
              <a:tr h="370840">
                <a:tc>
                  <a:txBody>
                    <a:bodyPr/>
                    <a:lstStyle/>
                    <a:p>
                      <a:pPr algn="ctr"/>
                      <a:r>
                        <a:rPr lang="en-US" baseline="0" dirty="0">
                          <a:solidFill>
                            <a:schemeClr val="tx1"/>
                          </a:solidFill>
                        </a:rPr>
                        <a:t>w</a:t>
                      </a:r>
                    </a:p>
                  </a:txBody>
                  <a:tcPr/>
                </a:tc>
                <a:tc>
                  <a:txBody>
                    <a:bodyPr/>
                    <a:lstStyle/>
                    <a:p>
                      <a:pPr algn="ctr"/>
                      <a:r>
                        <a:rPr lang="en-US" baseline="0" dirty="0">
                          <a:solidFill>
                            <a:schemeClr val="tx1"/>
                          </a:solidFill>
                        </a:rPr>
                        <a:t>$</a:t>
                      </a:r>
                    </a:p>
                  </a:txBody>
                  <a:tcPr/>
                </a:tc>
                <a:extLst>
                  <a:ext uri="{0D108BD9-81ED-4DB2-BD59-A6C34878D82A}">
                    <a16:rowId xmlns:a16="http://schemas.microsoft.com/office/drawing/2014/main" val="3739595798"/>
                  </a:ext>
                </a:extLst>
              </a:tr>
            </a:tbl>
          </a:graphicData>
        </a:graphic>
      </p:graphicFrame>
      <p:graphicFrame>
        <p:nvGraphicFramePr>
          <p:cNvPr id="8" name="Table 5">
            <a:extLst>
              <a:ext uri="{FF2B5EF4-FFF2-40B4-BE49-F238E27FC236}">
                <a16:creationId xmlns:a16="http://schemas.microsoft.com/office/drawing/2014/main" id="{84A49752-F666-4111-82EA-550887DEA655}"/>
              </a:ext>
            </a:extLst>
          </p:cNvPr>
          <p:cNvGraphicFramePr>
            <a:graphicFrameLocks noGrp="1"/>
          </p:cNvGraphicFramePr>
          <p:nvPr>
            <p:extLst>
              <p:ext uri="{D42A27DB-BD31-4B8C-83A1-F6EECF244321}">
                <p14:modId xmlns:p14="http://schemas.microsoft.com/office/powerpoint/2010/main" val="2014106485"/>
              </p:ext>
            </p:extLst>
          </p:nvPr>
        </p:nvGraphicFramePr>
        <p:xfrm>
          <a:off x="5638800" y="6248400"/>
          <a:ext cx="635000" cy="370840"/>
        </p:xfrm>
        <a:graphic>
          <a:graphicData uri="http://schemas.openxmlformats.org/drawingml/2006/table">
            <a:tbl>
              <a:tblPr firstRow="1" bandRow="1">
                <a:tableStyleId>{C4B1156A-380E-4F78-BDF5-A606A8083BF9}</a:tableStyleId>
              </a:tblPr>
              <a:tblGrid>
                <a:gridCol w="635000">
                  <a:extLst>
                    <a:ext uri="{9D8B030D-6E8A-4147-A177-3AD203B41FA5}">
                      <a16:colId xmlns:a16="http://schemas.microsoft.com/office/drawing/2014/main" val="4056131103"/>
                    </a:ext>
                  </a:extLst>
                </a:gridCol>
              </a:tblGrid>
              <a:tr h="370840">
                <a:tc>
                  <a:txBody>
                    <a:bodyPr/>
                    <a:lstStyle/>
                    <a:p>
                      <a:pPr algn="ctr"/>
                      <a:r>
                        <a:rPr lang="en-US" baseline="0" dirty="0">
                          <a:solidFill>
                            <a:schemeClr val="tx1"/>
                          </a:solidFill>
                        </a:rPr>
                        <a:t>$</a:t>
                      </a:r>
                    </a:p>
                  </a:txBody>
                  <a:tcPr/>
                </a:tc>
                <a:extLst>
                  <a:ext uri="{0D108BD9-81ED-4DB2-BD59-A6C34878D82A}">
                    <a16:rowId xmlns:a16="http://schemas.microsoft.com/office/drawing/2014/main" val="588861239"/>
                  </a:ext>
                </a:extLst>
              </a:tr>
            </a:tbl>
          </a:graphicData>
        </a:graphic>
      </p:graphicFrame>
      <p:graphicFrame>
        <p:nvGraphicFramePr>
          <p:cNvPr id="9" name="Table 6">
            <a:extLst>
              <a:ext uri="{FF2B5EF4-FFF2-40B4-BE49-F238E27FC236}">
                <a16:creationId xmlns:a16="http://schemas.microsoft.com/office/drawing/2014/main" id="{E1C9B275-8955-4A86-A4F5-8CA6F1EA861F}"/>
              </a:ext>
            </a:extLst>
          </p:cNvPr>
          <p:cNvGraphicFramePr>
            <a:graphicFrameLocks noGrp="1"/>
          </p:cNvGraphicFramePr>
          <p:nvPr>
            <p:extLst>
              <p:ext uri="{D42A27DB-BD31-4B8C-83A1-F6EECF244321}">
                <p14:modId xmlns:p14="http://schemas.microsoft.com/office/powerpoint/2010/main" val="205747130"/>
              </p:ext>
            </p:extLst>
          </p:nvPr>
        </p:nvGraphicFramePr>
        <p:xfrm>
          <a:off x="2743200" y="6248400"/>
          <a:ext cx="1244600" cy="370840"/>
        </p:xfrm>
        <a:graphic>
          <a:graphicData uri="http://schemas.openxmlformats.org/drawingml/2006/table">
            <a:tbl>
              <a:tblPr firstRow="1" bandRow="1">
                <a:tableStyleId>{C4B1156A-380E-4F78-BDF5-A606A8083BF9}</a:tableStyleId>
              </a:tblPr>
              <a:tblGrid>
                <a:gridCol w="622300">
                  <a:extLst>
                    <a:ext uri="{9D8B030D-6E8A-4147-A177-3AD203B41FA5}">
                      <a16:colId xmlns:a16="http://schemas.microsoft.com/office/drawing/2014/main" val="1929844031"/>
                    </a:ext>
                  </a:extLst>
                </a:gridCol>
                <a:gridCol w="622300">
                  <a:extLst>
                    <a:ext uri="{9D8B030D-6E8A-4147-A177-3AD203B41FA5}">
                      <a16:colId xmlns:a16="http://schemas.microsoft.com/office/drawing/2014/main" val="687997232"/>
                    </a:ext>
                  </a:extLst>
                </a:gridCol>
              </a:tblGrid>
              <a:tr h="370840">
                <a:tc>
                  <a:txBody>
                    <a:bodyPr/>
                    <a:lstStyle/>
                    <a:p>
                      <a:pPr algn="ctr"/>
                      <a:r>
                        <a:rPr lang="en-US" baseline="0" dirty="0">
                          <a:solidFill>
                            <a:schemeClr val="tx1"/>
                          </a:solidFill>
                        </a:rPr>
                        <a:t>$</a:t>
                      </a:r>
                    </a:p>
                  </a:txBody>
                  <a:tcPr/>
                </a:tc>
                <a:tc>
                  <a:txBody>
                    <a:bodyPr/>
                    <a:lstStyle/>
                    <a:p>
                      <a:pPr algn="ctr"/>
                      <a:r>
                        <a:rPr lang="en-US" baseline="0" dirty="0">
                          <a:solidFill>
                            <a:schemeClr val="tx1"/>
                          </a:solidFill>
                        </a:rPr>
                        <a:t>E</a:t>
                      </a:r>
                    </a:p>
                  </a:txBody>
                  <a:tcPr/>
                </a:tc>
                <a:extLst>
                  <a:ext uri="{0D108BD9-81ED-4DB2-BD59-A6C34878D82A}">
                    <a16:rowId xmlns:a16="http://schemas.microsoft.com/office/drawing/2014/main" val="3739595798"/>
                  </a:ext>
                </a:extLst>
              </a:tr>
            </a:tbl>
          </a:graphicData>
        </a:graphic>
      </p:graphicFrame>
    </p:spTree>
    <p:extLst>
      <p:ext uri="{BB962C8B-B14F-4D97-AF65-F5344CB8AC3E}">
        <p14:creationId xmlns:p14="http://schemas.microsoft.com/office/powerpoint/2010/main" val="216402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 calcmode="lin" valueType="num">
                                      <p:cBhvr additive="base">
                                        <p:cTn id="6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2" end="12"/>
                                            </p:txEl>
                                          </p:spTgt>
                                        </p:tgtEl>
                                        <p:attrNameLst>
                                          <p:attrName>style.visibility</p:attrName>
                                        </p:attrNameLst>
                                      </p:cBhvr>
                                      <p:to>
                                        <p:strVal val="visible"/>
                                      </p:to>
                                    </p:set>
                                    <p:anim calcmode="lin" valueType="num">
                                      <p:cBhvr additive="base">
                                        <p:cTn id="8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ppt_x"/>
                                          </p:val>
                                        </p:tav>
                                        <p:tav tm="100000">
                                          <p:val>
                                            <p:strVal val="#ppt_x"/>
                                          </p:val>
                                        </p:tav>
                                      </p:tavLst>
                                    </p:anim>
                                    <p:anim calcmode="lin" valueType="num">
                                      <p:cBhvr additive="base">
                                        <p:cTn id="9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6DB0-E61A-4F6E-9C2B-253E4336D12B}"/>
              </a:ext>
            </a:extLst>
          </p:cNvPr>
          <p:cNvSpPr>
            <a:spLocks noGrp="1"/>
          </p:cNvSpPr>
          <p:nvPr>
            <p:ph type="title"/>
          </p:nvPr>
        </p:nvSpPr>
        <p:spPr>
          <a:xfrm>
            <a:off x="381000" y="0"/>
            <a:ext cx="9372600" cy="533400"/>
          </a:xfrm>
        </p:spPr>
        <p:txBody>
          <a:bodyPr/>
          <a:lstStyle/>
          <a:p>
            <a:r>
              <a:rPr lang="en-US" dirty="0"/>
              <a:t>Example – Shift Reduce Parsing</a:t>
            </a:r>
          </a:p>
        </p:txBody>
      </p:sp>
      <p:sp>
        <p:nvSpPr>
          <p:cNvPr id="3" name="Content Placeholder 2">
            <a:extLst>
              <a:ext uri="{FF2B5EF4-FFF2-40B4-BE49-F238E27FC236}">
                <a16:creationId xmlns:a16="http://schemas.microsoft.com/office/drawing/2014/main" id="{2327AE3B-FC3D-40BC-8A57-01F20B400712}"/>
              </a:ext>
            </a:extLst>
          </p:cNvPr>
          <p:cNvSpPr>
            <a:spLocks noGrp="1"/>
          </p:cNvSpPr>
          <p:nvPr>
            <p:ph idx="1"/>
          </p:nvPr>
        </p:nvSpPr>
        <p:spPr>
          <a:xfrm>
            <a:off x="0" y="457200"/>
            <a:ext cx="9906000" cy="6248400"/>
          </a:xfrm>
        </p:spPr>
        <p:txBody>
          <a:bodyPr/>
          <a:lstStyle/>
          <a:p>
            <a:pPr marL="0" indent="0" algn="ctr">
              <a:buNone/>
            </a:pPr>
            <a:r>
              <a:rPr lang="en-US" sz="2000" b="0" i="0" dirty="0">
                <a:solidFill>
                  <a:srgbClr val="000000"/>
                </a:solidFill>
                <a:effectLst/>
              </a:rPr>
              <a:t>Given table </a:t>
            </a:r>
            <a:r>
              <a:rPr lang="en-US" sz="2000" b="0" i="0" dirty="0">
                <a:solidFill>
                  <a:srgbClr val="FF0000"/>
                </a:solidFill>
                <a:effectLst/>
              </a:rPr>
              <a:t>steps </a:t>
            </a:r>
            <a:r>
              <a:rPr lang="en-US" sz="2000" b="0" i="0" dirty="0">
                <a:solidFill>
                  <a:srgbClr val="000000"/>
                </a:solidFill>
                <a:effectLst/>
              </a:rPr>
              <a:t>through the actions a shift-reduce parser might take in parsing the </a:t>
            </a:r>
            <a:br>
              <a:rPr lang="en-US" sz="2000" b="0" i="0" dirty="0">
                <a:solidFill>
                  <a:srgbClr val="000000"/>
                </a:solidFill>
                <a:effectLst/>
              </a:rPr>
            </a:br>
            <a:r>
              <a:rPr lang="en-US" sz="2000" b="0" i="0" dirty="0">
                <a:solidFill>
                  <a:srgbClr val="000000"/>
                </a:solidFill>
                <a:effectLst/>
              </a:rPr>
              <a:t>input string </a:t>
            </a:r>
            <a:r>
              <a:rPr lang="en-US" sz="2000" b="0" i="0" dirty="0">
                <a:solidFill>
                  <a:srgbClr val="FF0000"/>
                </a:solidFill>
                <a:effectLst/>
              </a:rPr>
              <a:t>id1 *id2 </a:t>
            </a:r>
            <a:r>
              <a:rPr lang="en-US" sz="2000" b="0" i="0" dirty="0">
                <a:solidFill>
                  <a:srgbClr val="000000"/>
                </a:solidFill>
                <a:effectLst/>
              </a:rPr>
              <a:t>according to the following expression grammar</a:t>
            </a:r>
          </a:p>
          <a:p>
            <a:pPr marL="400050" lvl="1" indent="0" algn="ctr">
              <a:buNone/>
            </a:pPr>
            <a:r>
              <a:rPr lang="en-US" dirty="0">
                <a:highlight>
                  <a:srgbClr val="C0C0C0"/>
                </a:highlight>
              </a:rPr>
              <a:t>E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E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T (1.1) | T (1.2)		T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F (2.1) | F (2.2)	F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E</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(3.1) | </a:t>
            </a:r>
            <a:r>
              <a:rPr lang="en-US" b="1" dirty="0">
                <a:highlight>
                  <a:srgbClr val="C0C0C0"/>
                </a:highlight>
                <a:sym typeface="Wingdings" panose="05000000000000000000" pitchFamily="2" charset="2"/>
              </a:rPr>
              <a:t>id</a:t>
            </a:r>
            <a:r>
              <a:rPr lang="en-US" dirty="0">
                <a:highlight>
                  <a:srgbClr val="C0C0C0"/>
                </a:highlight>
                <a:sym typeface="Wingdings" panose="05000000000000000000" pitchFamily="2" charset="2"/>
              </a:rPr>
              <a:t> (3.2)</a:t>
            </a:r>
            <a:endParaRPr lang="en-US" sz="2000" dirty="0">
              <a:highlight>
                <a:srgbClr val="C0C0C0"/>
              </a:highlight>
            </a:endParaRPr>
          </a:p>
          <a:p>
            <a:pPr marL="0" indent="0">
              <a:buNone/>
            </a:pPr>
            <a:r>
              <a:rPr lang="en-US" sz="1800" u="sng" dirty="0"/>
              <a:t>Stack		Input		Action</a:t>
            </a:r>
          </a:p>
          <a:p>
            <a:pPr marL="0" indent="0">
              <a:buNone/>
            </a:pPr>
            <a:r>
              <a:rPr lang="en-US" sz="1800" dirty="0"/>
              <a:t>$		</a:t>
            </a:r>
            <a:r>
              <a:rPr lang="en-US" sz="1800" dirty="0">
                <a:solidFill>
                  <a:srgbClr val="FF0000"/>
                </a:solidFill>
              </a:rPr>
              <a:t>id</a:t>
            </a:r>
            <a:r>
              <a:rPr lang="en-US" sz="1800" baseline="-25000" dirty="0">
                <a:solidFill>
                  <a:srgbClr val="FF0000"/>
                </a:solidFill>
              </a:rPr>
              <a:t>1</a:t>
            </a:r>
            <a:r>
              <a:rPr lang="en-US" sz="1800" dirty="0"/>
              <a:t> * id</a:t>
            </a:r>
            <a:r>
              <a:rPr lang="en-US" sz="1800" baseline="-25000" dirty="0"/>
              <a:t>2 </a:t>
            </a:r>
            <a:r>
              <a:rPr lang="en-US" sz="1800" dirty="0"/>
              <a:t>$		</a:t>
            </a:r>
            <a:r>
              <a:rPr lang="en-US" sz="1800" dirty="0">
                <a:solidFill>
                  <a:srgbClr val="FF0000"/>
                </a:solidFill>
              </a:rPr>
              <a:t>Shift id</a:t>
            </a:r>
            <a:r>
              <a:rPr lang="en-US" sz="1800" baseline="-25000" dirty="0">
                <a:solidFill>
                  <a:srgbClr val="FF0000"/>
                </a:solidFill>
              </a:rPr>
              <a:t>1</a:t>
            </a:r>
            <a:r>
              <a:rPr lang="en-US" sz="1800" dirty="0"/>
              <a:t> on stack</a:t>
            </a:r>
          </a:p>
          <a:p>
            <a:pPr marL="0" indent="0">
              <a:buNone/>
            </a:pPr>
            <a:r>
              <a:rPr lang="en-US" sz="1800" dirty="0"/>
              <a:t>$</a:t>
            </a:r>
            <a:r>
              <a:rPr lang="en-US" sz="1800" dirty="0">
                <a:solidFill>
                  <a:srgbClr val="FF0000"/>
                </a:solidFill>
              </a:rPr>
              <a:t>id</a:t>
            </a:r>
            <a:r>
              <a:rPr lang="en-US" sz="1800" baseline="-25000" dirty="0">
                <a:solidFill>
                  <a:srgbClr val="FF0000"/>
                </a:solidFill>
              </a:rPr>
              <a:t>1</a:t>
            </a:r>
            <a:r>
              <a:rPr lang="en-US" sz="1800" dirty="0">
                <a:solidFill>
                  <a:srgbClr val="FF0000"/>
                </a:solidFill>
              </a:rPr>
              <a:t>		     </a:t>
            </a:r>
            <a:r>
              <a:rPr lang="en-US" sz="1800" dirty="0"/>
              <a:t>* id</a:t>
            </a:r>
            <a:r>
              <a:rPr lang="en-US" sz="1800" baseline="-25000" dirty="0"/>
              <a:t>2 </a:t>
            </a:r>
            <a:r>
              <a:rPr lang="en-US" sz="1800" dirty="0"/>
              <a:t>$		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id</a:t>
            </a:r>
            <a:r>
              <a:rPr lang="en-US" sz="1800" dirty="0">
                <a:sym typeface="Wingdings" panose="05000000000000000000" pitchFamily="2" charset="2"/>
              </a:rPr>
              <a:t> (3.2)</a:t>
            </a:r>
            <a:r>
              <a:rPr lang="en-US" sz="1800" dirty="0"/>
              <a:t>	</a:t>
            </a:r>
          </a:p>
          <a:p>
            <a:pPr marL="0" indent="0">
              <a:buNone/>
            </a:pPr>
            <a:r>
              <a:rPr lang="en-US" sz="1800" dirty="0"/>
              <a:t>$</a:t>
            </a:r>
            <a:r>
              <a:rPr lang="en-US" sz="1800" dirty="0">
                <a:solidFill>
                  <a:srgbClr val="FF0000"/>
                </a:solidFill>
              </a:rPr>
              <a:t>F		     </a:t>
            </a:r>
            <a:r>
              <a:rPr lang="en-US" sz="1800" dirty="0"/>
              <a:t>* id</a:t>
            </a:r>
            <a:r>
              <a:rPr lang="en-US" sz="1800" baseline="-25000" dirty="0"/>
              <a:t>2 </a:t>
            </a:r>
            <a:r>
              <a:rPr lang="en-US" sz="1800" dirty="0"/>
              <a:t>$		Reduce by </a:t>
            </a:r>
            <a:r>
              <a:rPr lang="en-US" sz="1800" dirty="0">
                <a:solidFill>
                  <a:srgbClr val="FF0000"/>
                </a:solidFill>
              </a:rPr>
              <a:t>T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F </a:t>
            </a:r>
            <a:r>
              <a:rPr lang="en-US" sz="1800" dirty="0">
                <a:sym typeface="Wingdings" panose="05000000000000000000" pitchFamily="2" charset="2"/>
              </a:rPr>
              <a:t>(2.2)</a:t>
            </a:r>
            <a:endParaRPr lang="en-US" sz="1800" dirty="0"/>
          </a:p>
          <a:p>
            <a:pPr marL="0" indent="0">
              <a:buNone/>
            </a:pPr>
            <a:r>
              <a:rPr lang="en-US" sz="1800" dirty="0"/>
              <a:t>$T		     </a:t>
            </a:r>
            <a:r>
              <a:rPr lang="en-US" sz="1800" dirty="0">
                <a:solidFill>
                  <a:srgbClr val="FF0000"/>
                </a:solidFill>
              </a:rPr>
              <a:t>*</a:t>
            </a:r>
            <a:r>
              <a:rPr lang="en-US" sz="1800" dirty="0"/>
              <a:t> id</a:t>
            </a:r>
            <a:r>
              <a:rPr lang="en-US" sz="1800" baseline="-25000" dirty="0"/>
              <a:t>2 </a:t>
            </a:r>
            <a:r>
              <a:rPr lang="en-US" sz="1800" dirty="0"/>
              <a:t>$		</a:t>
            </a:r>
            <a:r>
              <a:rPr lang="en-US" sz="1800" dirty="0">
                <a:solidFill>
                  <a:srgbClr val="FF0000"/>
                </a:solidFill>
              </a:rPr>
              <a:t>Shift *</a:t>
            </a:r>
            <a:r>
              <a:rPr lang="en-US" sz="1800" dirty="0"/>
              <a:t> on stack</a:t>
            </a:r>
          </a:p>
          <a:p>
            <a:pPr marL="0" indent="0">
              <a:buNone/>
            </a:pPr>
            <a:r>
              <a:rPr lang="en-US" sz="1800" dirty="0"/>
              <a:t>$T*		        </a:t>
            </a:r>
            <a:r>
              <a:rPr lang="en-US" sz="1800" dirty="0">
                <a:solidFill>
                  <a:srgbClr val="FF0000"/>
                </a:solidFill>
              </a:rPr>
              <a:t>id</a:t>
            </a:r>
            <a:r>
              <a:rPr lang="en-US" sz="1800" baseline="-25000" dirty="0">
                <a:solidFill>
                  <a:srgbClr val="FF0000"/>
                </a:solidFill>
              </a:rPr>
              <a:t>2 </a:t>
            </a:r>
            <a:r>
              <a:rPr lang="en-US" sz="1800" dirty="0"/>
              <a:t>$		</a:t>
            </a:r>
            <a:r>
              <a:rPr lang="en-US" sz="1800" dirty="0">
                <a:solidFill>
                  <a:srgbClr val="FF0000"/>
                </a:solidFill>
              </a:rPr>
              <a:t>Shift id</a:t>
            </a:r>
            <a:r>
              <a:rPr lang="en-US" sz="1800" baseline="-25000" dirty="0">
                <a:solidFill>
                  <a:srgbClr val="FF0000"/>
                </a:solidFill>
              </a:rPr>
              <a:t>2</a:t>
            </a:r>
            <a:r>
              <a:rPr lang="en-US" sz="1800" dirty="0"/>
              <a:t> on stack</a:t>
            </a:r>
          </a:p>
          <a:p>
            <a:pPr marL="0" indent="0">
              <a:buNone/>
            </a:pPr>
            <a:r>
              <a:rPr lang="en-US" sz="1800" dirty="0"/>
              <a:t>$T*</a:t>
            </a:r>
            <a:r>
              <a:rPr lang="en-US" sz="1800" dirty="0">
                <a:solidFill>
                  <a:srgbClr val="FF0000"/>
                </a:solidFill>
              </a:rPr>
              <a:t>id</a:t>
            </a:r>
            <a:r>
              <a:rPr lang="en-US" sz="1800" baseline="-25000" dirty="0">
                <a:solidFill>
                  <a:srgbClr val="FF0000"/>
                </a:solidFill>
              </a:rPr>
              <a:t>2</a:t>
            </a:r>
            <a:r>
              <a:rPr lang="en-US" sz="1800" dirty="0">
                <a:solidFill>
                  <a:srgbClr val="FF0000"/>
                </a:solidFill>
              </a:rPr>
              <a:t>		             </a:t>
            </a:r>
            <a:r>
              <a:rPr lang="en-US" sz="1800" dirty="0"/>
              <a:t>$</a:t>
            </a:r>
            <a:r>
              <a:rPr lang="en-US" sz="1800" dirty="0">
                <a:solidFill>
                  <a:srgbClr val="FF0000"/>
                </a:solidFill>
              </a:rPr>
              <a:t>		</a:t>
            </a:r>
            <a:r>
              <a:rPr lang="en-US" sz="1800" dirty="0"/>
              <a:t>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id </a:t>
            </a:r>
            <a:r>
              <a:rPr lang="en-US" sz="1800" dirty="0">
                <a:sym typeface="Wingdings" panose="05000000000000000000" pitchFamily="2" charset="2"/>
              </a:rPr>
              <a:t>(3.2)</a:t>
            </a:r>
          </a:p>
          <a:p>
            <a:pPr marL="0" indent="0">
              <a:buNone/>
            </a:pPr>
            <a:r>
              <a:rPr lang="en-US" sz="1800" dirty="0"/>
              <a:t>$</a:t>
            </a:r>
            <a:r>
              <a:rPr lang="en-US" sz="1800" dirty="0">
                <a:solidFill>
                  <a:srgbClr val="FF0000"/>
                </a:solidFill>
              </a:rPr>
              <a:t>T*F		             </a:t>
            </a:r>
            <a:r>
              <a:rPr lang="en-US" sz="1800" dirty="0"/>
              <a:t>$</a:t>
            </a:r>
            <a:r>
              <a:rPr lang="en-US" sz="1800" dirty="0">
                <a:solidFill>
                  <a:srgbClr val="FF0000"/>
                </a:solidFill>
              </a:rPr>
              <a:t>		</a:t>
            </a:r>
            <a:r>
              <a:rPr lang="en-US" sz="1800" dirty="0"/>
              <a:t>Reduce by </a:t>
            </a:r>
            <a:r>
              <a:rPr lang="en-US" sz="1800" dirty="0">
                <a:solidFill>
                  <a:srgbClr val="FF0000"/>
                </a:solidFill>
              </a:rPr>
              <a:t>F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T * F </a:t>
            </a:r>
            <a:r>
              <a:rPr lang="en-US" sz="1800" dirty="0">
                <a:sym typeface="Wingdings" panose="05000000000000000000" pitchFamily="2" charset="2"/>
              </a:rPr>
              <a:t>(2.1)</a:t>
            </a:r>
          </a:p>
          <a:p>
            <a:pPr marL="0" indent="0">
              <a:buNone/>
            </a:pPr>
            <a:r>
              <a:rPr lang="en-US" sz="1800" dirty="0"/>
              <a:t>$</a:t>
            </a:r>
            <a:r>
              <a:rPr lang="en-US" sz="1800" dirty="0">
                <a:solidFill>
                  <a:srgbClr val="FF0000"/>
                </a:solidFill>
              </a:rPr>
              <a:t>T		             </a:t>
            </a:r>
            <a:r>
              <a:rPr lang="en-US" sz="1800" dirty="0"/>
              <a:t>$		Reduce by </a:t>
            </a:r>
            <a:r>
              <a:rPr lang="en-US" sz="1800" dirty="0">
                <a:solidFill>
                  <a:srgbClr val="FF0000"/>
                </a:solidFill>
              </a:rPr>
              <a:t>E </a:t>
            </a:r>
            <a:r>
              <a:rPr lang="en-US" altLang="en-US" sz="1800" dirty="0">
                <a:solidFill>
                  <a:srgbClr val="FF0000"/>
                </a:solidFill>
                <a:sym typeface="Symbol" panose="05050102010706020507" pitchFamily="18" charset="2"/>
              </a:rPr>
              <a:t></a:t>
            </a:r>
            <a:r>
              <a:rPr lang="en-US" sz="1800" dirty="0">
                <a:solidFill>
                  <a:srgbClr val="FF0000"/>
                </a:solidFill>
                <a:sym typeface="Wingdings" panose="05000000000000000000" pitchFamily="2" charset="2"/>
              </a:rPr>
              <a:t> T </a:t>
            </a:r>
            <a:r>
              <a:rPr lang="en-US" sz="1800" dirty="0">
                <a:sym typeface="Wingdings" panose="05000000000000000000" pitchFamily="2" charset="2"/>
              </a:rPr>
              <a:t>(1.2)</a:t>
            </a:r>
            <a:endParaRPr lang="en-US" sz="1800" dirty="0"/>
          </a:p>
          <a:p>
            <a:pPr marL="0" indent="0">
              <a:buNone/>
            </a:pPr>
            <a:r>
              <a:rPr lang="en-US" sz="1800" dirty="0"/>
              <a:t>$E		             $		Start Symbol on Stack Top, Input Finished,</a:t>
            </a:r>
            <a:r>
              <a:rPr lang="en-US" sz="1800" dirty="0">
                <a:solidFill>
                  <a:srgbClr val="FF0000"/>
                </a:solidFill>
              </a:rPr>
              <a:t> Accept!!</a:t>
            </a:r>
          </a:p>
          <a:p>
            <a:pPr marL="0" indent="0" algn="ctr">
              <a:buNone/>
            </a:pPr>
            <a:r>
              <a:rPr lang="en-US" sz="2000" b="1" i="0" u="sng" dirty="0">
                <a:solidFill>
                  <a:srgbClr val="FF0000"/>
                </a:solidFill>
                <a:effectLst/>
              </a:rPr>
              <a:t>Four possible actions </a:t>
            </a:r>
            <a:r>
              <a:rPr lang="en-US" sz="2000" b="1" i="0" u="sng" dirty="0">
                <a:solidFill>
                  <a:srgbClr val="000000"/>
                </a:solidFill>
                <a:effectLst/>
              </a:rPr>
              <a:t>a shift-reduce parser can make: </a:t>
            </a:r>
          </a:p>
          <a:p>
            <a:pPr marL="857250" lvl="1" indent="-457200">
              <a:buFont typeface="+mj-lt"/>
              <a:buAutoNum type="arabicParenR"/>
            </a:pPr>
            <a:r>
              <a:rPr lang="en-US" b="0" i="0" dirty="0">
                <a:solidFill>
                  <a:srgbClr val="FF0000"/>
                </a:solidFill>
                <a:effectLst/>
              </a:rPr>
              <a:t>Shift.</a:t>
            </a:r>
            <a:r>
              <a:rPr lang="en-US" b="0" i="0" dirty="0">
                <a:solidFill>
                  <a:srgbClr val="000000"/>
                </a:solidFill>
                <a:effectLst/>
              </a:rPr>
              <a:t> Shift the next input symbol onto the top of stack.</a:t>
            </a:r>
          </a:p>
          <a:p>
            <a:pPr marL="857250" lvl="1" indent="-457200">
              <a:buFont typeface="+mj-lt"/>
              <a:buAutoNum type="arabicParenR"/>
            </a:pPr>
            <a:r>
              <a:rPr lang="en-US" b="0" i="0" dirty="0">
                <a:solidFill>
                  <a:srgbClr val="FF0000"/>
                </a:solidFill>
                <a:effectLst/>
              </a:rPr>
              <a:t>Reduce</a:t>
            </a:r>
            <a:r>
              <a:rPr lang="en-US" b="0" i="0" dirty="0">
                <a:solidFill>
                  <a:srgbClr val="000000"/>
                </a:solidFill>
                <a:effectLst/>
              </a:rPr>
              <a:t>. The right end of the string to be reduced must be at the top of the stack. Locate the left end of string within the stack and decide with what nonterminal (on left) to replace the string.</a:t>
            </a:r>
          </a:p>
          <a:p>
            <a:pPr marL="857250" lvl="1" indent="-457200">
              <a:buFont typeface="+mj-lt"/>
              <a:buAutoNum type="arabicParenR"/>
            </a:pPr>
            <a:r>
              <a:rPr lang="en-US" b="0" i="0" dirty="0">
                <a:solidFill>
                  <a:srgbClr val="FF0000"/>
                </a:solidFill>
                <a:effectLst/>
              </a:rPr>
              <a:t>Accept</a:t>
            </a:r>
            <a:r>
              <a:rPr lang="en-US" b="0" i="0" dirty="0">
                <a:solidFill>
                  <a:srgbClr val="000000"/>
                </a:solidFill>
                <a:effectLst/>
              </a:rPr>
              <a:t>. Announce successful completion of parsing.</a:t>
            </a:r>
          </a:p>
          <a:p>
            <a:pPr marL="857250" lvl="1" indent="-457200">
              <a:buFont typeface="+mj-lt"/>
              <a:buAutoNum type="arabicParenR"/>
            </a:pPr>
            <a:r>
              <a:rPr lang="en-US" b="0" i="0" dirty="0">
                <a:solidFill>
                  <a:srgbClr val="FF0000"/>
                </a:solidFill>
                <a:effectLst/>
              </a:rPr>
              <a:t>Error</a:t>
            </a:r>
            <a:r>
              <a:rPr lang="en-US" b="0" i="0" dirty="0">
                <a:solidFill>
                  <a:srgbClr val="000000"/>
                </a:solidFill>
                <a:effectLst/>
              </a:rPr>
              <a:t>. Discover a syntax error and call an error() recovery function.</a:t>
            </a:r>
            <a:r>
              <a:rPr lang="en-US" dirty="0"/>
              <a:t> </a:t>
            </a:r>
            <a:br>
              <a:rPr lang="en-US" dirty="0"/>
            </a:br>
            <a:endParaRPr lang="en-US" dirty="0"/>
          </a:p>
        </p:txBody>
      </p:sp>
      <p:sp>
        <p:nvSpPr>
          <p:cNvPr id="4" name="Slide Number Placeholder 3">
            <a:extLst>
              <a:ext uri="{FF2B5EF4-FFF2-40B4-BE49-F238E27FC236}">
                <a16:creationId xmlns:a16="http://schemas.microsoft.com/office/drawing/2014/main" id="{11D121FE-4716-453E-BA28-549ACEFE9DF0}"/>
              </a:ext>
            </a:extLst>
          </p:cNvPr>
          <p:cNvSpPr>
            <a:spLocks noGrp="1"/>
          </p:cNvSpPr>
          <p:nvPr>
            <p:ph type="sldNum" sz="quarter" idx="12"/>
          </p:nvPr>
        </p:nvSpPr>
        <p:spPr/>
        <p:txBody>
          <a:bodyPr/>
          <a:lstStyle/>
          <a:p>
            <a:fld id="{6EEDC448-FBD3-481C-A36F-863D2A922EEB}" type="slidenum">
              <a:rPr lang="en-US" altLang="en-US" smtClean="0"/>
              <a:pPr/>
              <a:t>11</a:t>
            </a:fld>
            <a:endParaRPr lang="en-US" altLang="en-US"/>
          </a:p>
        </p:txBody>
      </p:sp>
    </p:spTree>
    <p:extLst>
      <p:ext uri="{BB962C8B-B14F-4D97-AF65-F5344CB8AC3E}">
        <p14:creationId xmlns:p14="http://schemas.microsoft.com/office/powerpoint/2010/main" val="6753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additive="base">
                                        <p:cTn id="6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 calcmode="lin" valueType="num">
                                      <p:cBhvr additive="base">
                                        <p:cTn id="6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2" end="12"/>
                                            </p:txEl>
                                          </p:spTgt>
                                        </p:tgtEl>
                                        <p:attrNameLst>
                                          <p:attrName>style.visibility</p:attrName>
                                        </p:attrNameLst>
                                      </p:cBhvr>
                                      <p:to>
                                        <p:strVal val="visible"/>
                                      </p:to>
                                    </p:set>
                                    <p:anim calcmode="lin" valueType="num">
                                      <p:cBhvr additive="base">
                                        <p:cTn id="7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 calcmode="lin" valueType="num">
                                      <p:cBhvr additive="base">
                                        <p:cTn id="8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 calcmode="lin" valueType="num">
                                      <p:cBhvr additive="base">
                                        <p:cTn id="8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 calcmode="lin" valueType="num">
                                      <p:cBhvr additive="base">
                                        <p:cTn id="9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 calcmode="lin" valueType="num">
                                      <p:cBhvr additive="base">
                                        <p:cTn id="9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FFD5-EDBE-4DAE-BB3F-3DC01FA346E8}"/>
              </a:ext>
            </a:extLst>
          </p:cNvPr>
          <p:cNvSpPr>
            <a:spLocks noGrp="1"/>
          </p:cNvSpPr>
          <p:nvPr>
            <p:ph type="title"/>
          </p:nvPr>
        </p:nvSpPr>
        <p:spPr>
          <a:xfrm>
            <a:off x="0" y="38099"/>
            <a:ext cx="9906000" cy="571501"/>
          </a:xfrm>
        </p:spPr>
        <p:txBody>
          <a:bodyPr/>
          <a:lstStyle/>
          <a:p>
            <a:r>
              <a:rPr lang="en-US" dirty="0"/>
              <a:t>Why to Use Stack in Shift-Reduce Parsing 1/2</a:t>
            </a:r>
          </a:p>
        </p:txBody>
      </p:sp>
      <p:sp>
        <p:nvSpPr>
          <p:cNvPr id="3" name="Content Placeholder 2">
            <a:extLst>
              <a:ext uri="{FF2B5EF4-FFF2-40B4-BE49-F238E27FC236}">
                <a16:creationId xmlns:a16="http://schemas.microsoft.com/office/drawing/2014/main" id="{441A1B3B-4ED2-4C9A-8733-F8A3C9D7472D}"/>
              </a:ext>
            </a:extLst>
          </p:cNvPr>
          <p:cNvSpPr>
            <a:spLocks noGrp="1"/>
          </p:cNvSpPr>
          <p:nvPr>
            <p:ph idx="1"/>
          </p:nvPr>
        </p:nvSpPr>
        <p:spPr>
          <a:xfrm>
            <a:off x="0" y="685800"/>
            <a:ext cx="10058400" cy="6019800"/>
          </a:xfrm>
        </p:spPr>
        <p:txBody>
          <a:bodyPr/>
          <a:lstStyle/>
          <a:p>
            <a:r>
              <a:rPr lang="en-US" sz="2200" b="1" i="0" dirty="0">
                <a:solidFill>
                  <a:srgbClr val="000000"/>
                </a:solidFill>
                <a:effectLst/>
              </a:rPr>
              <a:t>Fact</a:t>
            </a:r>
            <a:r>
              <a:rPr lang="en-US" sz="2200" b="0" i="0" dirty="0">
                <a:solidFill>
                  <a:srgbClr val="000000"/>
                </a:solidFill>
                <a:effectLst/>
              </a:rPr>
              <a:t>: the </a:t>
            </a:r>
            <a:r>
              <a:rPr lang="en-US" sz="2200" b="0" i="0" dirty="0">
                <a:solidFill>
                  <a:srgbClr val="FF0000"/>
                </a:solidFill>
                <a:effectLst/>
              </a:rPr>
              <a:t>handle will always eventually appear on top of the stack, never inside</a:t>
            </a:r>
            <a:r>
              <a:rPr lang="en-US" sz="2200" b="0" i="0" dirty="0">
                <a:solidFill>
                  <a:srgbClr val="000000"/>
                </a:solidFill>
                <a:effectLst/>
              </a:rPr>
              <a:t>. </a:t>
            </a:r>
          </a:p>
          <a:p>
            <a:endParaRPr lang="en-US" sz="2200" b="0" i="0" dirty="0">
              <a:solidFill>
                <a:srgbClr val="000000"/>
              </a:solidFill>
              <a:effectLst/>
            </a:endParaRPr>
          </a:p>
          <a:p>
            <a:r>
              <a:rPr lang="en-US" sz="2200" b="0" i="0" dirty="0">
                <a:solidFill>
                  <a:srgbClr val="000000"/>
                </a:solidFill>
                <a:effectLst/>
              </a:rPr>
              <a:t>This can be shown by considering the possible forms of two successive steps</a:t>
            </a:r>
            <a:br>
              <a:rPr lang="en-US" sz="2200" b="0" i="0" dirty="0">
                <a:solidFill>
                  <a:srgbClr val="000000"/>
                </a:solidFill>
                <a:effectLst/>
              </a:rPr>
            </a:br>
            <a:r>
              <a:rPr lang="en-US" sz="2200" b="0" i="0" dirty="0">
                <a:solidFill>
                  <a:srgbClr val="000000"/>
                </a:solidFill>
                <a:effectLst/>
              </a:rPr>
              <a:t>in any rightmost derivation. </a:t>
            </a:r>
          </a:p>
          <a:p>
            <a:endParaRPr lang="en-US" sz="2200" dirty="0">
              <a:solidFill>
                <a:srgbClr val="000000"/>
              </a:solidFill>
            </a:endParaRPr>
          </a:p>
          <a:p>
            <a:endParaRPr lang="en-US" sz="2200" b="0" i="0" dirty="0">
              <a:solidFill>
                <a:srgbClr val="000000"/>
              </a:solidFill>
              <a:effectLst/>
            </a:endParaRPr>
          </a:p>
          <a:p>
            <a:endParaRPr lang="en-US" sz="2200" b="0" i="0" dirty="0">
              <a:solidFill>
                <a:srgbClr val="000000"/>
              </a:solidFill>
              <a:effectLst/>
            </a:endParaRPr>
          </a:p>
          <a:p>
            <a:endParaRPr lang="en-US" sz="2200" b="0" i="0" dirty="0">
              <a:solidFill>
                <a:srgbClr val="000000"/>
              </a:solidFill>
              <a:effectLst/>
            </a:endParaRPr>
          </a:p>
          <a:p>
            <a:r>
              <a:rPr lang="en-US" sz="2200" b="0" i="0" dirty="0">
                <a:solidFill>
                  <a:srgbClr val="000000"/>
                </a:solidFill>
                <a:effectLst/>
              </a:rPr>
              <a:t>Above figure illustrates the two possible cases. </a:t>
            </a:r>
          </a:p>
          <a:p>
            <a:pPr lvl="1"/>
            <a:r>
              <a:rPr lang="en-US" b="0" i="0" dirty="0">
                <a:solidFill>
                  <a:srgbClr val="000000"/>
                </a:solidFill>
                <a:effectLst/>
              </a:rPr>
              <a:t>Case (1), A is replaced by </a:t>
            </a:r>
            <a:r>
              <a:rPr lang="el-GR" altLang="en-US" b="1" dirty="0">
                <a:sym typeface="Symbol" panose="05050102010706020507" pitchFamily="18" charset="2"/>
              </a:rPr>
              <a:t>β</a:t>
            </a:r>
            <a:r>
              <a:rPr lang="en-US" b="1" i="0" dirty="0">
                <a:solidFill>
                  <a:srgbClr val="000000"/>
                </a:solidFill>
                <a:effectLst/>
              </a:rPr>
              <a:t>By</a:t>
            </a:r>
            <a:r>
              <a:rPr lang="en-US" b="0" i="0" dirty="0">
                <a:solidFill>
                  <a:srgbClr val="000000"/>
                </a:solidFill>
                <a:effectLst/>
              </a:rPr>
              <a:t>, and then rightmost nonterminal B in the body </a:t>
            </a:r>
            <a:r>
              <a:rPr lang="el-GR" altLang="en-US" b="1" dirty="0">
                <a:sym typeface="Symbol" panose="05050102010706020507" pitchFamily="18" charset="2"/>
              </a:rPr>
              <a:t>β</a:t>
            </a:r>
            <a:r>
              <a:rPr lang="en-US" b="1" i="0" dirty="0">
                <a:solidFill>
                  <a:srgbClr val="000000"/>
                </a:solidFill>
                <a:effectLst/>
              </a:rPr>
              <a:t>By</a:t>
            </a:r>
            <a:r>
              <a:rPr lang="en-US" b="0" i="0" dirty="0">
                <a:solidFill>
                  <a:srgbClr val="000000"/>
                </a:solidFill>
                <a:effectLst/>
              </a:rPr>
              <a:t> is replaced by </a:t>
            </a:r>
            <a:r>
              <a:rPr lang="el-GR" altLang="en-US" b="1" dirty="0">
                <a:sym typeface="Symbol" panose="05050102010706020507" pitchFamily="18" charset="2"/>
              </a:rPr>
              <a:t>γ</a:t>
            </a:r>
            <a:r>
              <a:rPr lang="en-US" b="0" i="0" dirty="0">
                <a:solidFill>
                  <a:srgbClr val="000000"/>
                </a:solidFill>
                <a:effectLst/>
              </a:rPr>
              <a:t>. </a:t>
            </a:r>
          </a:p>
          <a:p>
            <a:pPr lvl="1"/>
            <a:r>
              <a:rPr lang="en-US" b="0" i="0" dirty="0">
                <a:solidFill>
                  <a:srgbClr val="000000"/>
                </a:solidFill>
                <a:effectLst/>
              </a:rPr>
              <a:t>Case (2), A is again expanded first, but this time body is a string </a:t>
            </a:r>
            <a:r>
              <a:rPr lang="en-US" b="1" i="0" dirty="0">
                <a:solidFill>
                  <a:srgbClr val="000000"/>
                </a:solidFill>
                <a:effectLst/>
              </a:rPr>
              <a:t>y</a:t>
            </a:r>
            <a:r>
              <a:rPr lang="en-US" b="0" i="0" dirty="0">
                <a:solidFill>
                  <a:srgbClr val="000000"/>
                </a:solidFill>
                <a:effectLst/>
              </a:rPr>
              <a:t> of terminals only. </a:t>
            </a:r>
          </a:p>
          <a:p>
            <a:pPr lvl="1"/>
            <a:endParaRPr lang="en-US" sz="1400" b="0" i="0" dirty="0">
              <a:solidFill>
                <a:srgbClr val="000000"/>
              </a:solidFill>
              <a:effectLst/>
            </a:endParaRPr>
          </a:p>
          <a:p>
            <a:r>
              <a:rPr lang="en-US" sz="2200" b="0" i="0" dirty="0">
                <a:solidFill>
                  <a:srgbClr val="000000"/>
                </a:solidFill>
                <a:effectLst/>
              </a:rPr>
              <a:t>The next rightmost nonterminal B will be somewhere to the left of y.</a:t>
            </a:r>
            <a:r>
              <a:rPr lang="en-US" sz="2200" dirty="0"/>
              <a:t> In other words</a:t>
            </a:r>
          </a:p>
          <a:p>
            <a:pPr marL="0" indent="0">
              <a:buNone/>
            </a:pPr>
            <a:r>
              <a:rPr lang="en-US" sz="2200" dirty="0"/>
              <a:t>(Case 1) S </a:t>
            </a:r>
            <a:r>
              <a:rPr lang="en-US" altLang="en-US" sz="2200" dirty="0">
                <a:sym typeface="Symbol" panose="05050102010706020507" pitchFamily="18" charset="2"/>
              </a:rPr>
              <a:t> </a:t>
            </a:r>
            <a:r>
              <a:rPr lang="en-US" altLang="en-US" sz="2200" b="1" dirty="0">
                <a:sym typeface="Symbol" panose="05050102010706020507" pitchFamily="18" charset="2"/>
              </a:rPr>
              <a:t></a:t>
            </a:r>
            <a:r>
              <a:rPr lang="en-US" altLang="en-US" sz="2200" b="1" u="sng" dirty="0">
                <a:solidFill>
                  <a:srgbClr val="FF0000"/>
                </a:solidFill>
                <a:sym typeface="Symbol" panose="05050102010706020507" pitchFamily="18" charset="2"/>
              </a:rPr>
              <a:t>A</a:t>
            </a:r>
            <a:r>
              <a:rPr lang="en-US" altLang="en-US" sz="2200" b="1" dirty="0">
                <a:sym typeface="Symbol" panose="05050102010706020507" pitchFamily="18" charset="2"/>
              </a:rPr>
              <a:t>z      </a:t>
            </a:r>
            <a:r>
              <a:rPr lang="en-US" altLang="en-US" sz="2200" dirty="0">
                <a:sym typeface="Symbol" panose="05050102010706020507" pitchFamily="18" charset="2"/>
              </a:rPr>
              <a:t></a:t>
            </a:r>
            <a:r>
              <a:rPr lang="en-US" altLang="en-US" sz="2200" b="1" dirty="0">
                <a:sym typeface="Symbol" panose="05050102010706020507" pitchFamily="18" charset="2"/>
              </a:rPr>
              <a:t> </a:t>
            </a:r>
            <a:r>
              <a:rPr lang="el-GR" altLang="en-US" sz="2200" b="1" dirty="0">
                <a:solidFill>
                  <a:srgbClr val="FF0000"/>
                </a:solidFill>
                <a:sym typeface="Symbol" panose="05050102010706020507" pitchFamily="18" charset="2"/>
              </a:rPr>
              <a:t>β</a:t>
            </a:r>
            <a:r>
              <a:rPr lang="en-US" sz="2200" b="1" i="0" u="sng" dirty="0" err="1">
                <a:solidFill>
                  <a:srgbClr val="FF0000"/>
                </a:solidFill>
                <a:effectLst/>
              </a:rPr>
              <a:t>B</a:t>
            </a:r>
            <a:r>
              <a:rPr lang="en-US" sz="2200" b="1" i="0" dirty="0" err="1">
                <a:solidFill>
                  <a:srgbClr val="FF0000"/>
                </a:solidFill>
                <a:effectLst/>
              </a:rPr>
              <a:t>y</a:t>
            </a:r>
            <a:r>
              <a:rPr lang="en-US" sz="2200" b="1" i="0" dirty="0" err="1">
                <a:solidFill>
                  <a:srgbClr val="000000"/>
                </a:solidFill>
                <a:effectLst/>
              </a:rPr>
              <a:t>z</a:t>
            </a:r>
            <a:r>
              <a:rPr lang="en-US" sz="2200" b="1" i="0" dirty="0">
                <a:solidFill>
                  <a:srgbClr val="000000"/>
                </a:solidFill>
                <a:effectLst/>
              </a:rPr>
              <a:t> </a:t>
            </a:r>
            <a:r>
              <a:rPr lang="en-US" altLang="en-US" sz="2200" dirty="0">
                <a:sym typeface="Symbol" panose="05050102010706020507" pitchFamily="18" charset="2"/>
              </a:rPr>
              <a:t> </a:t>
            </a:r>
            <a:r>
              <a:rPr lang="en-US" altLang="en-US" sz="2200" b="1" dirty="0">
                <a:sym typeface="Symbol" panose="05050102010706020507" pitchFamily="18" charset="2"/>
              </a:rPr>
              <a:t></a:t>
            </a:r>
            <a:r>
              <a:rPr lang="el-GR" altLang="en-US" sz="2200" b="1" dirty="0">
                <a:sym typeface="Symbol" panose="05050102010706020507" pitchFamily="18" charset="2"/>
              </a:rPr>
              <a:t>β</a:t>
            </a:r>
            <a:r>
              <a:rPr lang="el-GR" altLang="en-US" sz="2200" b="1" dirty="0">
                <a:solidFill>
                  <a:srgbClr val="FF0000"/>
                </a:solidFill>
                <a:sym typeface="Symbol" panose="05050102010706020507" pitchFamily="18" charset="2"/>
              </a:rPr>
              <a:t>γ</a:t>
            </a:r>
            <a:r>
              <a:rPr lang="en-US" sz="2200" b="1" i="0" dirty="0" err="1">
                <a:solidFill>
                  <a:srgbClr val="000000"/>
                </a:solidFill>
                <a:effectLst/>
              </a:rPr>
              <a:t>yz</a:t>
            </a:r>
            <a:r>
              <a:rPr lang="en-US" sz="2200" b="1" i="0" dirty="0">
                <a:solidFill>
                  <a:srgbClr val="000000"/>
                </a:solidFill>
                <a:effectLst/>
              </a:rPr>
              <a:t> </a:t>
            </a:r>
          </a:p>
          <a:p>
            <a:pPr marL="0" indent="0">
              <a:buNone/>
            </a:pPr>
            <a:endParaRPr lang="en-US" sz="1400" b="1" i="0" dirty="0">
              <a:solidFill>
                <a:srgbClr val="000000"/>
              </a:solidFill>
              <a:effectLst/>
            </a:endParaRPr>
          </a:p>
          <a:p>
            <a:pPr marL="0" indent="0">
              <a:buNone/>
            </a:pPr>
            <a:r>
              <a:rPr lang="en-US" sz="2200" dirty="0"/>
              <a:t>(Case 2) S</a:t>
            </a:r>
            <a:r>
              <a:rPr lang="en-US" altLang="en-US" sz="2200" dirty="0">
                <a:sym typeface="Symbol" panose="05050102010706020507" pitchFamily="18" charset="2"/>
              </a:rPr>
              <a:t>  </a:t>
            </a:r>
            <a:r>
              <a:rPr lang="en-US" altLang="en-US" sz="2200" b="1" dirty="0">
                <a:sym typeface="Symbol" panose="05050102010706020507" pitchFamily="18" charset="2"/>
              </a:rPr>
              <a:t></a:t>
            </a:r>
            <a:r>
              <a:rPr lang="en-US" sz="2200" b="1" i="0" dirty="0" err="1">
                <a:solidFill>
                  <a:srgbClr val="000000"/>
                </a:solidFill>
                <a:effectLst/>
              </a:rPr>
              <a:t>Bx</a:t>
            </a:r>
            <a:r>
              <a:rPr lang="en-US" sz="2200" b="1" i="0" u="sng" dirty="0" err="1">
                <a:solidFill>
                  <a:srgbClr val="FF0000"/>
                </a:solidFill>
                <a:effectLst/>
              </a:rPr>
              <a:t>A</a:t>
            </a:r>
            <a:r>
              <a:rPr lang="en-US" sz="2200" b="1" i="0" dirty="0" err="1">
                <a:solidFill>
                  <a:srgbClr val="000000"/>
                </a:solidFill>
                <a:effectLst/>
              </a:rPr>
              <a:t>z</a:t>
            </a:r>
            <a:r>
              <a:rPr lang="en-US" altLang="en-US" sz="2200" dirty="0">
                <a:sym typeface="Symbol" panose="05050102010706020507" pitchFamily="18" charset="2"/>
              </a:rPr>
              <a:t>  </a:t>
            </a:r>
            <a:r>
              <a:rPr lang="en-US" altLang="en-US" sz="2200" b="1" dirty="0">
                <a:sym typeface="Symbol" panose="05050102010706020507" pitchFamily="18" charset="2"/>
              </a:rPr>
              <a:t></a:t>
            </a:r>
            <a:r>
              <a:rPr lang="en-US" sz="2200" b="1" i="0" u="sng" dirty="0" err="1">
                <a:solidFill>
                  <a:srgbClr val="FF0000"/>
                </a:solidFill>
                <a:effectLst/>
              </a:rPr>
              <a:t>B</a:t>
            </a:r>
            <a:r>
              <a:rPr lang="en-US" sz="2200" b="1" i="0" dirty="0" err="1">
                <a:solidFill>
                  <a:srgbClr val="000000"/>
                </a:solidFill>
                <a:effectLst/>
              </a:rPr>
              <a:t>x</a:t>
            </a:r>
            <a:r>
              <a:rPr lang="en-US" sz="2200" b="1" i="0" dirty="0" err="1">
                <a:solidFill>
                  <a:srgbClr val="FF0000"/>
                </a:solidFill>
                <a:effectLst/>
              </a:rPr>
              <a:t>y</a:t>
            </a:r>
            <a:r>
              <a:rPr lang="en-US" sz="2200" b="1" i="0" dirty="0" err="1">
                <a:solidFill>
                  <a:srgbClr val="000000"/>
                </a:solidFill>
                <a:effectLst/>
              </a:rPr>
              <a:t>z</a:t>
            </a:r>
            <a:r>
              <a:rPr lang="en-US" altLang="en-US" sz="2200" dirty="0">
                <a:sym typeface="Symbol" panose="05050102010706020507" pitchFamily="18" charset="2"/>
              </a:rPr>
              <a:t>   </a:t>
            </a:r>
            <a:r>
              <a:rPr lang="en-US" altLang="en-US" sz="2200" b="1" dirty="0">
                <a:sym typeface="Symbol" panose="05050102010706020507" pitchFamily="18" charset="2"/>
              </a:rPr>
              <a:t></a:t>
            </a:r>
            <a:r>
              <a:rPr lang="el-GR" altLang="en-US" sz="2200" b="1" dirty="0">
                <a:solidFill>
                  <a:srgbClr val="FF0000"/>
                </a:solidFill>
                <a:sym typeface="Symbol" panose="05050102010706020507" pitchFamily="18" charset="2"/>
              </a:rPr>
              <a:t>γ</a:t>
            </a:r>
            <a:r>
              <a:rPr lang="en-US" sz="2200" b="1" i="0" dirty="0" err="1">
                <a:solidFill>
                  <a:srgbClr val="000000"/>
                </a:solidFill>
                <a:effectLst/>
              </a:rPr>
              <a:t>xyz</a:t>
            </a:r>
            <a:r>
              <a:rPr lang="en-US" sz="2200" b="1" i="0" dirty="0">
                <a:solidFill>
                  <a:srgbClr val="000000"/>
                </a:solidFill>
                <a:effectLst/>
              </a:rPr>
              <a:t> </a:t>
            </a:r>
            <a:endParaRPr lang="en-US" sz="2200" dirty="0"/>
          </a:p>
        </p:txBody>
      </p:sp>
      <p:sp>
        <p:nvSpPr>
          <p:cNvPr id="4" name="Slide Number Placeholder 3">
            <a:extLst>
              <a:ext uri="{FF2B5EF4-FFF2-40B4-BE49-F238E27FC236}">
                <a16:creationId xmlns:a16="http://schemas.microsoft.com/office/drawing/2014/main" id="{BC8482C8-0E6F-441E-BC6C-DFFA36019B54}"/>
              </a:ext>
            </a:extLst>
          </p:cNvPr>
          <p:cNvSpPr>
            <a:spLocks noGrp="1"/>
          </p:cNvSpPr>
          <p:nvPr>
            <p:ph type="sldNum" sz="quarter" idx="12"/>
          </p:nvPr>
        </p:nvSpPr>
        <p:spPr/>
        <p:txBody>
          <a:bodyPr/>
          <a:lstStyle/>
          <a:p>
            <a:fld id="{6EEDC448-FBD3-481C-A36F-863D2A922EEB}" type="slidenum">
              <a:rPr lang="en-US" altLang="en-US" smtClean="0"/>
              <a:pPr/>
              <a:t>12</a:t>
            </a:fld>
            <a:endParaRPr lang="en-US" altLang="en-US"/>
          </a:p>
        </p:txBody>
      </p:sp>
      <p:pic>
        <p:nvPicPr>
          <p:cNvPr id="12" name="Picture 11">
            <a:extLst>
              <a:ext uri="{FF2B5EF4-FFF2-40B4-BE49-F238E27FC236}">
                <a16:creationId xmlns:a16="http://schemas.microsoft.com/office/drawing/2014/main" id="{A6C1EEB6-A6C3-4EDF-A94A-86E03C23B07F}"/>
              </a:ext>
            </a:extLst>
          </p:cNvPr>
          <p:cNvPicPr>
            <a:picLocks noChangeAspect="1"/>
          </p:cNvPicPr>
          <p:nvPr/>
        </p:nvPicPr>
        <p:blipFill>
          <a:blip r:embed="rId2"/>
          <a:stretch>
            <a:fillRect/>
          </a:stretch>
        </p:blipFill>
        <p:spPr>
          <a:xfrm>
            <a:off x="3797192" y="2057400"/>
            <a:ext cx="5804008" cy="1676400"/>
          </a:xfrm>
          <a:prstGeom prst="rect">
            <a:avLst/>
          </a:prstGeom>
        </p:spPr>
      </p:pic>
    </p:spTree>
    <p:extLst>
      <p:ext uri="{BB962C8B-B14F-4D97-AF65-F5344CB8AC3E}">
        <p14:creationId xmlns:p14="http://schemas.microsoft.com/office/powerpoint/2010/main" val="30665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289C-E3F6-475D-A2EF-9ADCF10EB1A4}"/>
              </a:ext>
            </a:extLst>
          </p:cNvPr>
          <p:cNvSpPr>
            <a:spLocks noGrp="1"/>
          </p:cNvSpPr>
          <p:nvPr>
            <p:ph type="title"/>
          </p:nvPr>
        </p:nvSpPr>
        <p:spPr>
          <a:xfrm>
            <a:off x="0" y="0"/>
            <a:ext cx="9906000" cy="609601"/>
          </a:xfrm>
        </p:spPr>
        <p:txBody>
          <a:bodyPr/>
          <a:lstStyle/>
          <a:p>
            <a:r>
              <a:rPr lang="en-US" dirty="0"/>
              <a:t>Why to Use Stack in Shift-Reduce Parsing 2/2</a:t>
            </a:r>
          </a:p>
        </p:txBody>
      </p:sp>
      <p:sp>
        <p:nvSpPr>
          <p:cNvPr id="3" name="Content Placeholder 2">
            <a:extLst>
              <a:ext uri="{FF2B5EF4-FFF2-40B4-BE49-F238E27FC236}">
                <a16:creationId xmlns:a16="http://schemas.microsoft.com/office/drawing/2014/main" id="{23EA2E5D-03B5-4460-BF00-1E54AA2FED03}"/>
              </a:ext>
            </a:extLst>
          </p:cNvPr>
          <p:cNvSpPr>
            <a:spLocks noGrp="1"/>
          </p:cNvSpPr>
          <p:nvPr>
            <p:ph idx="1"/>
          </p:nvPr>
        </p:nvSpPr>
        <p:spPr>
          <a:xfrm>
            <a:off x="0" y="609601"/>
            <a:ext cx="9906000" cy="6248399"/>
          </a:xfrm>
        </p:spPr>
        <p:txBody>
          <a:bodyPr/>
          <a:lstStyle/>
          <a:p>
            <a:pPr marL="0" indent="0">
              <a:buNone/>
            </a:pPr>
            <a:r>
              <a:rPr lang="en-US" sz="2200" dirty="0"/>
              <a:t>(</a:t>
            </a:r>
            <a:r>
              <a:rPr lang="en-US" sz="2200" b="1" dirty="0"/>
              <a:t>Case </a:t>
            </a:r>
            <a:r>
              <a:rPr lang="en-US" sz="2200" b="1" i="0" dirty="0">
                <a:effectLst/>
              </a:rPr>
              <a:t>1</a:t>
            </a:r>
            <a:r>
              <a:rPr lang="en-US" sz="2200" b="0" i="0" dirty="0">
                <a:effectLst/>
              </a:rPr>
              <a:t>) </a:t>
            </a:r>
            <a:r>
              <a:rPr lang="en-US" sz="2200" b="0" i="0" dirty="0">
                <a:solidFill>
                  <a:srgbClr val="000000"/>
                </a:solidFill>
                <a:effectLst/>
              </a:rPr>
              <a:t>in reverse, where parser reached the configuration.</a:t>
            </a:r>
            <a:r>
              <a:rPr lang="en-US" sz="2200" dirty="0"/>
              <a:t> 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highlight>
                  <a:srgbClr val="C0C0C0"/>
                </a:highlight>
                <a:sym typeface="Symbol" panose="05050102010706020507" pitchFamily="18" charset="2"/>
              </a:rPr>
              <a:t>β</a:t>
            </a:r>
            <a:r>
              <a:rPr lang="el-GR" altLang="en-US" sz="2200" b="1" dirty="0">
                <a:solidFill>
                  <a:srgbClr val="FF0000"/>
                </a:solidFill>
                <a:highlight>
                  <a:srgbClr val="C0C0C0"/>
                </a:highlight>
                <a:sym typeface="Symbol" panose="05050102010706020507" pitchFamily="18" charset="2"/>
              </a:rPr>
              <a:t>γ</a:t>
            </a:r>
            <a:r>
              <a:rPr lang="en-US" sz="2200" dirty="0">
                <a:highlight>
                  <a:srgbClr val="C0C0C0"/>
                </a:highlight>
              </a:rPr>
              <a:t> </a:t>
            </a:r>
            <a:r>
              <a:rPr lang="en-US" sz="2200" dirty="0"/>
              <a:t>	    Input: </a:t>
            </a:r>
            <a:r>
              <a:rPr lang="en-US" sz="2200" b="1" dirty="0" err="1">
                <a:highlight>
                  <a:srgbClr val="C0C0C0"/>
                </a:highlight>
              </a:rPr>
              <a:t>yz</a:t>
            </a:r>
            <a:r>
              <a:rPr lang="en-US" sz="2200" b="1" dirty="0">
                <a:highlight>
                  <a:srgbClr val="C0C0C0"/>
                </a:highlight>
              </a:rPr>
              <a:t>$</a:t>
            </a:r>
          </a:p>
          <a:p>
            <a:r>
              <a:rPr lang="en-US" sz="2200" b="0" i="0" dirty="0">
                <a:solidFill>
                  <a:srgbClr val="000000"/>
                </a:solidFill>
                <a:effectLst/>
              </a:rPr>
              <a:t>The parser </a:t>
            </a:r>
            <a:r>
              <a:rPr lang="en-US" sz="2200" b="0" i="0" dirty="0">
                <a:solidFill>
                  <a:srgbClr val="FF0000"/>
                </a:solidFill>
                <a:effectLst/>
              </a:rPr>
              <a:t>reduces handle </a:t>
            </a:r>
            <a:r>
              <a:rPr lang="el-GR" altLang="en-US" sz="2200" b="1" dirty="0">
                <a:solidFill>
                  <a:srgbClr val="FF0000"/>
                </a:solidFill>
                <a:sym typeface="Symbol" panose="05050102010706020507" pitchFamily="18" charset="2"/>
              </a:rPr>
              <a:t>γ</a:t>
            </a:r>
            <a:r>
              <a:rPr lang="en-US" sz="2200" b="0" i="0" dirty="0">
                <a:solidFill>
                  <a:srgbClr val="FF0000"/>
                </a:solidFill>
                <a:effectLst/>
              </a:rPr>
              <a:t> to B</a:t>
            </a:r>
            <a:r>
              <a:rPr lang="en-US" sz="2200" b="0" i="0" dirty="0">
                <a:solidFill>
                  <a:srgbClr val="000000"/>
                </a:solidFill>
                <a:effectLst/>
              </a:rPr>
              <a:t> to reach configuration   </a:t>
            </a: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highlight>
                  <a:srgbClr val="C0C0C0"/>
                </a:highlight>
                <a:sym typeface="Symbol" panose="05050102010706020507" pitchFamily="18" charset="2"/>
              </a:rPr>
              <a:t>β</a:t>
            </a:r>
            <a:r>
              <a:rPr lang="en-US" altLang="en-US" sz="2200" b="1" dirty="0">
                <a:solidFill>
                  <a:srgbClr val="FF0000"/>
                </a:solidFill>
                <a:highlight>
                  <a:srgbClr val="C0C0C0"/>
                </a:highlight>
                <a:sym typeface="Symbol" panose="05050102010706020507" pitchFamily="18" charset="2"/>
              </a:rPr>
              <a:t>B</a:t>
            </a:r>
            <a:r>
              <a:rPr lang="en-US" sz="2200" dirty="0">
                <a:highlight>
                  <a:srgbClr val="C0C0C0"/>
                </a:highlight>
              </a:rPr>
              <a:t> </a:t>
            </a:r>
            <a:r>
              <a:rPr lang="en-US" sz="2200" dirty="0"/>
              <a:t>    Input: </a:t>
            </a:r>
            <a:r>
              <a:rPr lang="en-US" sz="2200" b="1" dirty="0" err="1">
                <a:highlight>
                  <a:srgbClr val="C0C0C0"/>
                </a:highlight>
              </a:rPr>
              <a:t>yz</a:t>
            </a:r>
            <a:r>
              <a:rPr lang="en-US" sz="2200" b="1" dirty="0">
                <a:highlight>
                  <a:srgbClr val="C0C0C0"/>
                </a:highlight>
              </a:rPr>
              <a:t>$</a:t>
            </a:r>
          </a:p>
          <a:p>
            <a:r>
              <a:rPr lang="en-US" sz="2200" b="0" i="0" dirty="0">
                <a:solidFill>
                  <a:srgbClr val="000000"/>
                </a:solidFill>
                <a:effectLst/>
              </a:rPr>
              <a:t>The parser can now shift the string </a:t>
            </a:r>
            <a:r>
              <a:rPr lang="en-US" sz="2200" b="1" i="0" dirty="0">
                <a:solidFill>
                  <a:srgbClr val="000000"/>
                </a:solidFill>
                <a:effectLst/>
              </a:rPr>
              <a:t>y</a:t>
            </a:r>
            <a:r>
              <a:rPr lang="en-US" sz="2200" b="0" i="0" dirty="0">
                <a:solidFill>
                  <a:srgbClr val="000000"/>
                </a:solidFill>
                <a:effectLst/>
              </a:rPr>
              <a:t> on the stack by a sequence of zero or more shift moves to reach the configuration. </a:t>
            </a:r>
            <a:br>
              <a:rPr lang="en-US" sz="2200" b="0" i="0" dirty="0">
                <a:solidFill>
                  <a:srgbClr val="000000"/>
                </a:solidFill>
                <a:effectLst/>
              </a:rPr>
            </a:b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solidFill>
                  <a:srgbClr val="FF0000"/>
                </a:solidFill>
                <a:highlight>
                  <a:srgbClr val="C0C0C0"/>
                </a:highlight>
                <a:sym typeface="Symbol" panose="05050102010706020507" pitchFamily="18" charset="2"/>
              </a:rPr>
              <a:t>β</a:t>
            </a:r>
            <a:r>
              <a:rPr lang="en-US" altLang="en-US" sz="2200" b="1" dirty="0">
                <a:solidFill>
                  <a:srgbClr val="FF0000"/>
                </a:solidFill>
                <a:highlight>
                  <a:srgbClr val="C0C0C0"/>
                </a:highlight>
                <a:sym typeface="Symbol" panose="05050102010706020507" pitchFamily="18" charset="2"/>
              </a:rPr>
              <a:t>By</a:t>
            </a:r>
            <a:r>
              <a:rPr lang="en-US" sz="2200" dirty="0">
                <a:highlight>
                  <a:srgbClr val="C0C0C0"/>
                </a:highlight>
              </a:rPr>
              <a:t> </a:t>
            </a:r>
            <a:r>
              <a:rPr lang="en-US" sz="2200" dirty="0"/>
              <a:t>Input: </a:t>
            </a:r>
            <a:r>
              <a:rPr lang="en-US" sz="2200" b="1" dirty="0">
                <a:highlight>
                  <a:srgbClr val="C0C0C0"/>
                </a:highlight>
              </a:rPr>
              <a:t>z$</a:t>
            </a:r>
            <a:br>
              <a:rPr lang="en-US" sz="2200" dirty="0"/>
            </a:br>
            <a:r>
              <a:rPr lang="en-US" sz="2200" dirty="0"/>
              <a:t>with the </a:t>
            </a:r>
            <a:r>
              <a:rPr lang="en-US" sz="2200" dirty="0">
                <a:solidFill>
                  <a:srgbClr val="FF0000"/>
                </a:solidFill>
              </a:rPr>
              <a:t>handle </a:t>
            </a:r>
            <a:r>
              <a:rPr lang="el-GR" altLang="en-US" sz="2200" b="1" dirty="0">
                <a:solidFill>
                  <a:srgbClr val="FF0000"/>
                </a:solidFill>
                <a:sym typeface="Symbol" panose="05050102010706020507" pitchFamily="18" charset="2"/>
              </a:rPr>
              <a:t>β</a:t>
            </a:r>
            <a:r>
              <a:rPr lang="en-US" altLang="en-US" sz="2200" b="1" dirty="0">
                <a:solidFill>
                  <a:srgbClr val="FF0000"/>
                </a:solidFill>
                <a:sym typeface="Symbol" panose="05050102010706020507" pitchFamily="18" charset="2"/>
              </a:rPr>
              <a:t>By </a:t>
            </a:r>
            <a:r>
              <a:rPr lang="en-US" altLang="en-US" sz="2200" dirty="0">
                <a:solidFill>
                  <a:srgbClr val="FF0000"/>
                </a:solidFill>
                <a:sym typeface="Symbol" panose="05050102010706020507" pitchFamily="18" charset="2"/>
              </a:rPr>
              <a:t>on top of the </a:t>
            </a:r>
            <a:br>
              <a:rPr lang="en-US" altLang="en-US" sz="2200" dirty="0">
                <a:solidFill>
                  <a:srgbClr val="FF0000"/>
                </a:solidFill>
                <a:sym typeface="Symbol" panose="05050102010706020507" pitchFamily="18" charset="2"/>
              </a:rPr>
            </a:br>
            <a:r>
              <a:rPr lang="en-US" altLang="en-US" sz="2200" dirty="0">
                <a:solidFill>
                  <a:srgbClr val="FF0000"/>
                </a:solidFill>
                <a:sym typeface="Symbol" panose="05050102010706020507" pitchFamily="18" charset="2"/>
              </a:rPr>
              <a:t>stack</a:t>
            </a:r>
            <a:r>
              <a:rPr lang="en-US" altLang="en-US" sz="2200" dirty="0">
                <a:sym typeface="Symbol" panose="05050102010706020507" pitchFamily="18" charset="2"/>
              </a:rPr>
              <a:t> and it get </a:t>
            </a:r>
            <a:r>
              <a:rPr lang="en-US" altLang="en-US" sz="2200" dirty="0">
                <a:solidFill>
                  <a:srgbClr val="FF0000"/>
                </a:solidFill>
                <a:sym typeface="Symbol" panose="05050102010706020507" pitchFamily="18" charset="2"/>
              </a:rPr>
              <a:t>reduced to A</a:t>
            </a:r>
            <a:r>
              <a:rPr lang="en-US" altLang="en-US" sz="2200" dirty="0">
                <a:sym typeface="Symbol" panose="05050102010706020507" pitchFamily="18" charset="2"/>
              </a:rPr>
              <a:t>. </a:t>
            </a:r>
            <a:br>
              <a:rPr lang="en-US" altLang="en-US" sz="2200" dirty="0">
                <a:sym typeface="Symbol" panose="05050102010706020507" pitchFamily="18" charset="2"/>
              </a:rPr>
            </a:br>
            <a:r>
              <a:rPr lang="en-US" sz="2200" dirty="0"/>
              <a:t>Stack:</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n-US" altLang="en-US" sz="2200" b="1" dirty="0">
                <a:solidFill>
                  <a:srgbClr val="FF0000"/>
                </a:solidFill>
                <a:highlight>
                  <a:srgbClr val="C0C0C0"/>
                </a:highlight>
                <a:sym typeface="Symbol" panose="05050102010706020507" pitchFamily="18" charset="2"/>
              </a:rPr>
              <a:t>A</a:t>
            </a:r>
            <a:r>
              <a:rPr lang="en-US" sz="2200" dirty="0"/>
              <a:t> Input: </a:t>
            </a:r>
            <a:r>
              <a:rPr lang="en-US" sz="2200" b="1" dirty="0">
                <a:highlight>
                  <a:srgbClr val="C0C0C0"/>
                </a:highlight>
              </a:rPr>
              <a:t>z$</a:t>
            </a:r>
          </a:p>
          <a:p>
            <a:endParaRPr lang="en-US" altLang="en-US" sz="2200" b="1" dirty="0">
              <a:highlight>
                <a:srgbClr val="C0C0C0"/>
              </a:highlight>
              <a:sym typeface="Symbol" panose="05050102010706020507" pitchFamily="18" charset="2"/>
            </a:endParaRPr>
          </a:p>
          <a:p>
            <a:pPr marL="0" indent="0">
              <a:buNone/>
            </a:pPr>
            <a:r>
              <a:rPr lang="en-US" sz="2200" dirty="0"/>
              <a:t>(</a:t>
            </a:r>
            <a:r>
              <a:rPr lang="en-US" sz="2200" b="1" dirty="0"/>
              <a:t>Case 2</a:t>
            </a:r>
            <a:r>
              <a:rPr lang="en-US" sz="2200" dirty="0"/>
              <a:t>). In configuration, </a:t>
            </a:r>
            <a:r>
              <a:rPr lang="en-US" sz="2200" dirty="0">
                <a:solidFill>
                  <a:srgbClr val="000000"/>
                </a:solidFill>
              </a:rPr>
              <a:t>the </a:t>
            </a:r>
            <a:r>
              <a:rPr lang="en-US" sz="2200" dirty="0">
                <a:solidFill>
                  <a:srgbClr val="FF0000"/>
                </a:solidFill>
              </a:rPr>
              <a:t>handle </a:t>
            </a:r>
            <a:r>
              <a:rPr lang="el-GR" altLang="en-US" sz="2200" b="1" dirty="0">
                <a:solidFill>
                  <a:srgbClr val="FF0000"/>
                </a:solidFill>
                <a:sym typeface="Symbol" panose="05050102010706020507" pitchFamily="18" charset="2"/>
              </a:rPr>
              <a:t>γ</a:t>
            </a:r>
            <a:r>
              <a:rPr lang="en-US" sz="2200" dirty="0">
                <a:solidFill>
                  <a:srgbClr val="000000"/>
                </a:solidFill>
              </a:rPr>
              <a:t> is on </a:t>
            </a:r>
            <a:r>
              <a:rPr lang="en-US" sz="2200" dirty="0">
                <a:solidFill>
                  <a:srgbClr val="FF0000"/>
                </a:solidFill>
              </a:rPr>
              <a:t>top of stack     </a:t>
            </a:r>
            <a:r>
              <a:rPr lang="en-US" sz="2200" dirty="0" err="1"/>
              <a:t>Stack</a:t>
            </a:r>
            <a:r>
              <a:rPr lang="en-US" sz="2200" dirty="0"/>
              <a:t>:</a:t>
            </a:r>
            <a:r>
              <a:rPr lang="en-US" altLang="en-US" sz="2200" b="1" dirty="0">
                <a:sym typeface="Symbol" panose="05050102010706020507" pitchFamily="18" charset="2"/>
              </a:rPr>
              <a:t> </a:t>
            </a:r>
            <a:r>
              <a:rPr lang="en-US" altLang="en-US" sz="2200" b="1" dirty="0">
                <a:highlight>
                  <a:srgbClr val="C0C0C0"/>
                </a:highlight>
                <a:sym typeface="Symbol" panose="05050102010706020507" pitchFamily="18" charset="2"/>
              </a:rPr>
              <a:t>$</a:t>
            </a:r>
            <a:r>
              <a:rPr lang="el-GR" altLang="en-US" sz="2200" b="1" dirty="0">
                <a:solidFill>
                  <a:srgbClr val="FF0000"/>
                </a:solidFill>
                <a:highlight>
                  <a:srgbClr val="C0C0C0"/>
                </a:highlight>
                <a:sym typeface="Symbol" panose="05050102010706020507" pitchFamily="18" charset="2"/>
              </a:rPr>
              <a:t>γ</a:t>
            </a:r>
            <a:r>
              <a:rPr lang="en-US" sz="2200" dirty="0"/>
              <a:t> 	Input: </a:t>
            </a:r>
            <a:r>
              <a:rPr lang="en-US" sz="2200" b="1" dirty="0" err="1">
                <a:highlight>
                  <a:srgbClr val="C0C0C0"/>
                </a:highlight>
              </a:rPr>
              <a:t>xyz</a:t>
            </a:r>
            <a:r>
              <a:rPr lang="en-US" sz="2200" b="1" dirty="0">
                <a:highlight>
                  <a:srgbClr val="C0C0C0"/>
                </a:highlight>
              </a:rPr>
              <a:t>$</a:t>
            </a:r>
            <a:r>
              <a:rPr lang="en-US" sz="2200" b="0" i="0" dirty="0">
                <a:solidFill>
                  <a:srgbClr val="000000"/>
                </a:solidFill>
                <a:effectLst/>
              </a:rPr>
              <a:t> </a:t>
            </a:r>
          </a:p>
          <a:p>
            <a:r>
              <a:rPr lang="en-US" sz="2200" b="0" i="0" dirty="0">
                <a:solidFill>
                  <a:srgbClr val="000000"/>
                </a:solidFill>
                <a:effectLst/>
              </a:rPr>
              <a:t>After </a:t>
            </a:r>
            <a:r>
              <a:rPr lang="en-US" sz="2200" b="0" i="0" dirty="0">
                <a:solidFill>
                  <a:srgbClr val="FF0000"/>
                </a:solidFill>
                <a:effectLst/>
              </a:rPr>
              <a:t>reducing the handle </a:t>
            </a:r>
            <a:r>
              <a:rPr lang="el-GR" altLang="en-US" sz="2200" b="1" dirty="0">
                <a:solidFill>
                  <a:srgbClr val="FF0000"/>
                </a:solidFill>
                <a:sym typeface="Symbol" panose="05050102010706020507" pitchFamily="18" charset="2"/>
              </a:rPr>
              <a:t>γ</a:t>
            </a:r>
            <a:r>
              <a:rPr lang="en-US" sz="2200" b="0" i="0" dirty="0">
                <a:solidFill>
                  <a:srgbClr val="FF0000"/>
                </a:solidFill>
                <a:effectLst/>
              </a:rPr>
              <a:t> to B</a:t>
            </a:r>
            <a:r>
              <a:rPr lang="en-US" sz="2200" b="0" i="0" dirty="0">
                <a:solidFill>
                  <a:srgbClr val="000000"/>
                </a:solidFill>
                <a:effectLst/>
              </a:rPr>
              <a:t>, configuration becomes Stack</a:t>
            </a:r>
            <a:r>
              <a:rPr lang="en-US" sz="2200" dirty="0">
                <a:solidFill>
                  <a:srgbClr val="000000"/>
                </a:solidFill>
              </a:rPr>
              <a:t>:</a:t>
            </a:r>
            <a:r>
              <a:rPr lang="en-US" sz="2200" dirty="0"/>
              <a:t> </a:t>
            </a:r>
            <a:r>
              <a:rPr lang="en-US" altLang="en-US" sz="2200" b="1" dirty="0">
                <a:highlight>
                  <a:srgbClr val="C0C0C0"/>
                </a:highlight>
                <a:sym typeface="Symbol" panose="05050102010706020507" pitchFamily="18" charset="2"/>
              </a:rPr>
              <a:t>$</a:t>
            </a:r>
            <a:r>
              <a:rPr lang="en-US" altLang="en-US" sz="2200" b="1" dirty="0">
                <a:solidFill>
                  <a:srgbClr val="FF0000"/>
                </a:solidFill>
                <a:highlight>
                  <a:srgbClr val="C0C0C0"/>
                </a:highlight>
                <a:sym typeface="Symbol" panose="05050102010706020507" pitchFamily="18" charset="2"/>
              </a:rPr>
              <a:t>B </a:t>
            </a:r>
            <a:r>
              <a:rPr lang="en-US" sz="2200" dirty="0"/>
              <a:t>	Input: </a:t>
            </a:r>
            <a:r>
              <a:rPr lang="en-US" altLang="en-US" sz="2200" b="1" dirty="0" err="1">
                <a:solidFill>
                  <a:srgbClr val="FF0000"/>
                </a:solidFill>
                <a:highlight>
                  <a:srgbClr val="C0C0C0"/>
                </a:highlight>
                <a:sym typeface="Symbol" panose="05050102010706020507" pitchFamily="18" charset="2"/>
              </a:rPr>
              <a:t>xy</a:t>
            </a:r>
            <a:r>
              <a:rPr lang="en-US" sz="2200" b="1" dirty="0" err="1">
                <a:highlight>
                  <a:srgbClr val="C0C0C0"/>
                </a:highlight>
              </a:rPr>
              <a:t>z</a:t>
            </a:r>
            <a:r>
              <a:rPr lang="en-US" sz="2200" b="1" dirty="0">
                <a:highlight>
                  <a:srgbClr val="C0C0C0"/>
                </a:highlight>
              </a:rPr>
              <a:t>$ </a:t>
            </a:r>
          </a:p>
          <a:p>
            <a:r>
              <a:rPr lang="en-US" sz="2200" b="0" i="0" dirty="0">
                <a:solidFill>
                  <a:srgbClr val="FF0000"/>
                </a:solidFill>
                <a:effectLst/>
              </a:rPr>
              <a:t>parser can shift string </a:t>
            </a:r>
            <a:r>
              <a:rPr lang="en-US" sz="2200" b="1" i="0" dirty="0" err="1">
                <a:solidFill>
                  <a:srgbClr val="FF0000"/>
                </a:solidFill>
                <a:effectLst/>
              </a:rPr>
              <a:t>xy</a:t>
            </a:r>
            <a:r>
              <a:rPr lang="en-US" sz="2200" b="0" i="0" dirty="0">
                <a:solidFill>
                  <a:srgbClr val="FF0000"/>
                </a:solidFill>
                <a:effectLst/>
              </a:rPr>
              <a:t> to get next handle </a:t>
            </a:r>
            <a:r>
              <a:rPr lang="en-US" sz="2200" b="1" i="0" dirty="0">
                <a:solidFill>
                  <a:srgbClr val="FF0000"/>
                </a:solidFill>
                <a:effectLst/>
              </a:rPr>
              <a:t>y</a:t>
            </a:r>
            <a:r>
              <a:rPr lang="en-US" sz="2200" b="0" i="0" dirty="0">
                <a:solidFill>
                  <a:srgbClr val="FF0000"/>
                </a:solidFill>
                <a:effectLst/>
              </a:rPr>
              <a:t> on stack top</a:t>
            </a:r>
            <a:r>
              <a:rPr lang="en-US" sz="2200" b="0" i="0" dirty="0">
                <a:solidFill>
                  <a:srgbClr val="000000"/>
                </a:solidFill>
                <a:effectLst/>
              </a:rPr>
              <a:t>, ready to be reduced to A  </a:t>
            </a:r>
            <a:br>
              <a:rPr lang="en-US" sz="2200" b="0" i="0" dirty="0">
                <a:solidFill>
                  <a:srgbClr val="000000"/>
                </a:solidFill>
                <a:effectLst/>
              </a:rPr>
            </a:br>
            <a:r>
              <a:rPr lang="en-US" sz="2200" b="0" i="0" dirty="0">
                <a:solidFill>
                  <a:srgbClr val="000000"/>
                </a:solidFill>
                <a:effectLst/>
              </a:rPr>
              <a:t>Stack:</a:t>
            </a:r>
            <a:r>
              <a:rPr lang="en-US" sz="2200" dirty="0"/>
              <a:t> </a:t>
            </a:r>
            <a:r>
              <a:rPr lang="en-US" altLang="en-US" sz="2200" b="1" dirty="0">
                <a:highlight>
                  <a:srgbClr val="C0C0C0"/>
                </a:highlight>
                <a:sym typeface="Symbol" panose="05050102010706020507" pitchFamily="18" charset="2"/>
              </a:rPr>
              <a:t>$</a:t>
            </a:r>
            <a:r>
              <a:rPr lang="en-US" altLang="en-US" sz="2200" b="1" dirty="0" err="1">
                <a:highlight>
                  <a:srgbClr val="C0C0C0"/>
                </a:highlight>
                <a:sym typeface="Symbol" panose="05050102010706020507" pitchFamily="18" charset="2"/>
              </a:rPr>
              <a:t>Bx</a:t>
            </a:r>
            <a:r>
              <a:rPr lang="en-US" altLang="en-US" sz="2200" b="1" dirty="0" err="1">
                <a:solidFill>
                  <a:srgbClr val="FF0000"/>
                </a:solidFill>
                <a:highlight>
                  <a:srgbClr val="C0C0C0"/>
                </a:highlight>
                <a:sym typeface="Symbol" panose="05050102010706020507" pitchFamily="18" charset="2"/>
              </a:rPr>
              <a:t>y</a:t>
            </a:r>
            <a:r>
              <a:rPr lang="en-US" altLang="en-US" sz="2200" b="1" dirty="0">
                <a:solidFill>
                  <a:srgbClr val="FF0000"/>
                </a:solidFill>
                <a:sym typeface="Symbol" panose="05050102010706020507" pitchFamily="18" charset="2"/>
              </a:rPr>
              <a:t>    </a:t>
            </a:r>
            <a:r>
              <a:rPr lang="en-US" sz="2200" dirty="0"/>
              <a:t>Input: </a:t>
            </a:r>
            <a:r>
              <a:rPr lang="en-US" sz="2200" b="1" dirty="0">
                <a:highlight>
                  <a:srgbClr val="C0C0C0"/>
                </a:highlight>
              </a:rPr>
              <a:t>z$ </a:t>
            </a:r>
            <a:r>
              <a:rPr lang="en-US" sz="2200" b="1" dirty="0"/>
              <a:t>	</a:t>
            </a:r>
            <a:r>
              <a:rPr lang="en-US" sz="2200" dirty="0"/>
              <a:t>will become 	</a:t>
            </a:r>
            <a:r>
              <a:rPr lang="en-US" sz="2200" dirty="0">
                <a:solidFill>
                  <a:srgbClr val="000000"/>
                </a:solidFill>
              </a:rPr>
              <a:t>Stack:</a:t>
            </a:r>
            <a:r>
              <a:rPr lang="en-US" sz="2200" dirty="0"/>
              <a:t> </a:t>
            </a:r>
            <a:r>
              <a:rPr lang="en-US" altLang="en-US" sz="2200" b="1" dirty="0">
                <a:highlight>
                  <a:srgbClr val="C0C0C0"/>
                </a:highlight>
                <a:sym typeface="Symbol" panose="05050102010706020507" pitchFamily="18" charset="2"/>
              </a:rPr>
              <a:t>$</a:t>
            </a:r>
            <a:r>
              <a:rPr lang="en-US" altLang="en-US" sz="2200" b="1" dirty="0" err="1">
                <a:highlight>
                  <a:srgbClr val="C0C0C0"/>
                </a:highlight>
                <a:sym typeface="Symbol" panose="05050102010706020507" pitchFamily="18" charset="2"/>
              </a:rPr>
              <a:t>Bx</a:t>
            </a:r>
            <a:r>
              <a:rPr lang="en-US" altLang="en-US" sz="2200" b="1" dirty="0" err="1">
                <a:solidFill>
                  <a:srgbClr val="FF0000"/>
                </a:solidFill>
                <a:highlight>
                  <a:srgbClr val="C0C0C0"/>
                </a:highlight>
                <a:sym typeface="Symbol" panose="05050102010706020507" pitchFamily="18" charset="2"/>
              </a:rPr>
              <a:t>A</a:t>
            </a:r>
            <a:r>
              <a:rPr lang="en-US" altLang="en-US" sz="2200" b="1" dirty="0">
                <a:solidFill>
                  <a:srgbClr val="FF0000"/>
                </a:solidFill>
                <a:highlight>
                  <a:srgbClr val="C0C0C0"/>
                </a:highlight>
                <a:sym typeface="Symbol" panose="05050102010706020507" pitchFamily="18" charset="2"/>
              </a:rPr>
              <a:t> </a:t>
            </a:r>
            <a:r>
              <a:rPr lang="en-US" altLang="en-US" sz="2200" b="1" dirty="0">
                <a:solidFill>
                  <a:srgbClr val="FF0000"/>
                </a:solidFill>
                <a:sym typeface="Symbol" panose="05050102010706020507" pitchFamily="18" charset="2"/>
              </a:rPr>
              <a:t>		</a:t>
            </a:r>
            <a:r>
              <a:rPr lang="en-US" sz="2200" dirty="0"/>
              <a:t>Input: </a:t>
            </a:r>
            <a:r>
              <a:rPr lang="en-US" sz="2200" b="1" dirty="0">
                <a:highlight>
                  <a:srgbClr val="C0C0C0"/>
                </a:highlight>
              </a:rPr>
              <a:t>z$</a:t>
            </a:r>
          </a:p>
          <a:p>
            <a:endParaRPr lang="en-US" sz="2200" b="1" dirty="0"/>
          </a:p>
          <a:p>
            <a:pPr marL="0" indent="0" algn="ctr">
              <a:buNone/>
            </a:pPr>
            <a:r>
              <a:rPr lang="en-US" sz="2000" b="1" i="0" dirty="0">
                <a:solidFill>
                  <a:srgbClr val="000000"/>
                </a:solidFill>
                <a:effectLst/>
              </a:rPr>
              <a:t>Note: </a:t>
            </a:r>
            <a:r>
              <a:rPr lang="en-US" sz="2000" b="0" i="0" dirty="0">
                <a:solidFill>
                  <a:srgbClr val="000000"/>
                </a:solidFill>
                <a:effectLst/>
              </a:rPr>
              <a:t>In both cases, after making a reduction the parser had to shift zero or more symbols to get the next handle onto the stack. It </a:t>
            </a:r>
            <a:r>
              <a:rPr lang="en-US" sz="2000" b="0" i="0" dirty="0">
                <a:solidFill>
                  <a:srgbClr val="FF0000"/>
                </a:solidFill>
                <a:effectLst/>
              </a:rPr>
              <a:t>never had to go into the stack to find the handle</a:t>
            </a:r>
            <a:r>
              <a:rPr lang="en-US" sz="2000" b="0" i="0" dirty="0">
                <a:solidFill>
                  <a:srgbClr val="000000"/>
                </a:solidFill>
                <a:effectLst/>
              </a:rPr>
              <a:t>.</a:t>
            </a:r>
            <a:endParaRPr lang="en-US" sz="2000" dirty="0"/>
          </a:p>
        </p:txBody>
      </p:sp>
      <p:sp>
        <p:nvSpPr>
          <p:cNvPr id="4" name="Slide Number Placeholder 3">
            <a:extLst>
              <a:ext uri="{FF2B5EF4-FFF2-40B4-BE49-F238E27FC236}">
                <a16:creationId xmlns:a16="http://schemas.microsoft.com/office/drawing/2014/main" id="{53CE7718-D6AF-4D8B-B841-8C97B0AE8798}"/>
              </a:ext>
            </a:extLst>
          </p:cNvPr>
          <p:cNvSpPr>
            <a:spLocks noGrp="1"/>
          </p:cNvSpPr>
          <p:nvPr>
            <p:ph type="sldNum" sz="quarter" idx="12"/>
          </p:nvPr>
        </p:nvSpPr>
        <p:spPr/>
        <p:txBody>
          <a:bodyPr/>
          <a:lstStyle/>
          <a:p>
            <a:fld id="{6EEDC448-FBD3-481C-A36F-863D2A922EEB}" type="slidenum">
              <a:rPr lang="en-US" altLang="en-US" smtClean="0"/>
              <a:pPr/>
              <a:t>13</a:t>
            </a:fld>
            <a:endParaRPr lang="en-US" altLang="en-US"/>
          </a:p>
        </p:txBody>
      </p:sp>
      <p:sp>
        <p:nvSpPr>
          <p:cNvPr id="12" name="Rectangle 4">
            <a:extLst>
              <a:ext uri="{FF2B5EF4-FFF2-40B4-BE49-F238E27FC236}">
                <a16:creationId xmlns:a16="http://schemas.microsoft.com/office/drawing/2014/main" id="{4317897F-CC70-4154-BCD6-8B09199D69E6}"/>
              </a:ext>
            </a:extLst>
          </p:cNvPr>
          <p:cNvSpPr>
            <a:spLocks noChangeArrowheads="1"/>
          </p:cNvSpPr>
          <p:nvPr/>
        </p:nvSpPr>
        <p:spPr bwMode="auto">
          <a:xfrm>
            <a:off x="3321050" y="3543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FFC61661-B7B1-474B-8CFB-1041B072EC52}"/>
              </a:ext>
            </a:extLst>
          </p:cNvPr>
          <p:cNvSpPr>
            <a:spLocks noChangeArrowheads="1"/>
          </p:cNvSpPr>
          <p:nvPr/>
        </p:nvSpPr>
        <p:spPr bwMode="auto">
          <a:xfrm>
            <a:off x="3321050" y="35433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6E0D90BB-6041-4332-80FE-5870722D015C}"/>
              </a:ext>
            </a:extLst>
          </p:cNvPr>
          <p:cNvPicPr>
            <a:picLocks noChangeAspect="1"/>
          </p:cNvPicPr>
          <p:nvPr/>
        </p:nvPicPr>
        <p:blipFill>
          <a:blip r:embed="rId2"/>
          <a:stretch>
            <a:fillRect/>
          </a:stretch>
        </p:blipFill>
        <p:spPr>
          <a:xfrm>
            <a:off x="4495800" y="2219334"/>
            <a:ext cx="4979542" cy="1438266"/>
          </a:xfrm>
          <a:prstGeom prst="rect">
            <a:avLst/>
          </a:prstGeom>
        </p:spPr>
      </p:pic>
    </p:spTree>
    <p:extLst>
      <p:ext uri="{BB962C8B-B14F-4D97-AF65-F5344CB8AC3E}">
        <p14:creationId xmlns:p14="http://schemas.microsoft.com/office/powerpoint/2010/main" val="354055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DDF4-61FC-4DA6-9AA9-6B195EBB64F4}"/>
              </a:ext>
            </a:extLst>
          </p:cNvPr>
          <p:cNvSpPr>
            <a:spLocks noGrp="1"/>
          </p:cNvSpPr>
          <p:nvPr>
            <p:ph type="title"/>
          </p:nvPr>
        </p:nvSpPr>
        <p:spPr>
          <a:xfrm>
            <a:off x="381000" y="0"/>
            <a:ext cx="9372600" cy="609600"/>
          </a:xfrm>
        </p:spPr>
        <p:txBody>
          <a:bodyPr/>
          <a:lstStyle/>
          <a:p>
            <a:r>
              <a:rPr lang="en-US" dirty="0"/>
              <a:t>Conflicts During Shift-Reduce Parsing</a:t>
            </a:r>
          </a:p>
        </p:txBody>
      </p:sp>
      <p:sp>
        <p:nvSpPr>
          <p:cNvPr id="3" name="Content Placeholder 2">
            <a:extLst>
              <a:ext uri="{FF2B5EF4-FFF2-40B4-BE49-F238E27FC236}">
                <a16:creationId xmlns:a16="http://schemas.microsoft.com/office/drawing/2014/main" id="{6A62DC8F-3E1C-4A4D-A4F3-E31E4801B6EC}"/>
              </a:ext>
            </a:extLst>
          </p:cNvPr>
          <p:cNvSpPr>
            <a:spLocks noGrp="1"/>
          </p:cNvSpPr>
          <p:nvPr>
            <p:ph idx="1"/>
          </p:nvPr>
        </p:nvSpPr>
        <p:spPr>
          <a:xfrm>
            <a:off x="0" y="990600"/>
            <a:ext cx="9906000" cy="5638800"/>
          </a:xfrm>
        </p:spPr>
        <p:txBody>
          <a:bodyPr/>
          <a:lstStyle/>
          <a:p>
            <a:r>
              <a:rPr lang="en-US" b="0" i="0" dirty="0">
                <a:solidFill>
                  <a:srgbClr val="000000"/>
                </a:solidFill>
                <a:effectLst/>
              </a:rPr>
              <a:t>There are some grammars for which </a:t>
            </a:r>
            <a:r>
              <a:rPr lang="en-US" b="0" i="0" dirty="0">
                <a:solidFill>
                  <a:srgbClr val="FF0000"/>
                </a:solidFill>
                <a:effectLst/>
              </a:rPr>
              <a:t>shift-reduce parsing cannot be used</a:t>
            </a:r>
            <a:r>
              <a:rPr lang="en-US" b="0" i="0" dirty="0">
                <a:solidFill>
                  <a:srgbClr val="000000"/>
                </a:solidFill>
                <a:effectLst/>
              </a:rPr>
              <a:t>.</a:t>
            </a:r>
          </a:p>
          <a:p>
            <a:endParaRPr lang="en-US" b="0" i="0" dirty="0">
              <a:solidFill>
                <a:srgbClr val="000000"/>
              </a:solidFill>
              <a:effectLst/>
            </a:endParaRPr>
          </a:p>
          <a:p>
            <a:r>
              <a:rPr lang="en-US" dirty="0">
                <a:solidFill>
                  <a:srgbClr val="000000"/>
                </a:solidFill>
              </a:rPr>
              <a:t>Technically, these grammars are non-LR(k) grammars. (The k in LR(k) refers to the number of symbols of lookahead on the input). </a:t>
            </a:r>
          </a:p>
          <a:p>
            <a:endParaRPr lang="en-US" dirty="0">
              <a:solidFill>
                <a:srgbClr val="000000"/>
              </a:solidFill>
            </a:endParaRPr>
          </a:p>
          <a:p>
            <a:r>
              <a:rPr lang="en-US" dirty="0">
                <a:solidFill>
                  <a:srgbClr val="000000"/>
                </a:solidFill>
              </a:rPr>
              <a:t>Grammars used in compiling usually fall in the LR(1) class, with one symbol of lookahead at most.</a:t>
            </a:r>
            <a:r>
              <a:rPr lang="en-US" dirty="0"/>
              <a:t> </a:t>
            </a:r>
          </a:p>
          <a:p>
            <a:endParaRPr lang="en-US" b="0" i="0" dirty="0">
              <a:solidFill>
                <a:srgbClr val="000000"/>
              </a:solidFill>
              <a:effectLst/>
            </a:endParaRPr>
          </a:p>
          <a:p>
            <a:r>
              <a:rPr lang="en-US" b="0" i="0" dirty="0">
                <a:solidFill>
                  <a:srgbClr val="000000"/>
                </a:solidFill>
                <a:effectLst/>
              </a:rPr>
              <a:t>Every shift-reduce parser for such a grammar can reach a configuration in which the parser, knowing the entire </a:t>
            </a:r>
            <a:r>
              <a:rPr lang="en-US" b="0" i="0" dirty="0">
                <a:solidFill>
                  <a:srgbClr val="FF0000"/>
                </a:solidFill>
                <a:effectLst/>
              </a:rPr>
              <a:t>stack </a:t>
            </a:r>
            <a:r>
              <a:rPr lang="en-US" b="0" i="0" dirty="0">
                <a:solidFill>
                  <a:srgbClr val="000000"/>
                </a:solidFill>
                <a:effectLst/>
              </a:rPr>
              <a:t>contents and next </a:t>
            </a:r>
            <a:r>
              <a:rPr lang="en-US" b="0" i="0" dirty="0">
                <a:solidFill>
                  <a:srgbClr val="FF0000"/>
                </a:solidFill>
                <a:effectLst/>
              </a:rPr>
              <a:t>input </a:t>
            </a:r>
            <a:r>
              <a:rPr lang="en-US" b="0" i="0" dirty="0">
                <a:solidFill>
                  <a:srgbClr val="000000"/>
                </a:solidFill>
                <a:effectLst/>
              </a:rPr>
              <a:t>symbol, </a:t>
            </a:r>
          </a:p>
          <a:p>
            <a:pPr lvl="1"/>
            <a:r>
              <a:rPr lang="en-US" sz="2400" b="0" i="0" dirty="0">
                <a:solidFill>
                  <a:srgbClr val="000000"/>
                </a:solidFill>
                <a:effectLst/>
              </a:rPr>
              <a:t>cannot decide </a:t>
            </a:r>
            <a:r>
              <a:rPr lang="en-US" sz="2400" b="0" i="0" dirty="0">
                <a:solidFill>
                  <a:srgbClr val="FF0000"/>
                </a:solidFill>
                <a:effectLst/>
              </a:rPr>
              <a:t>whether to shift or to reduce </a:t>
            </a:r>
            <a:r>
              <a:rPr lang="en-US" sz="2400" b="0" i="0" dirty="0">
                <a:solidFill>
                  <a:srgbClr val="000000"/>
                </a:solidFill>
                <a:effectLst/>
              </a:rPr>
              <a:t>(a shift/reduce conflict), or </a:t>
            </a:r>
          </a:p>
          <a:p>
            <a:pPr lvl="1"/>
            <a:r>
              <a:rPr lang="en-US" sz="2400" b="0" i="0" dirty="0">
                <a:solidFill>
                  <a:srgbClr val="000000"/>
                </a:solidFill>
                <a:effectLst/>
              </a:rPr>
              <a:t>cannot decide</a:t>
            </a:r>
            <a:r>
              <a:rPr lang="en-US" sz="2400" dirty="0"/>
              <a:t> </a:t>
            </a:r>
            <a:r>
              <a:rPr lang="en-US" sz="2400" b="0" i="0" dirty="0">
                <a:solidFill>
                  <a:srgbClr val="FF0000"/>
                </a:solidFill>
                <a:effectLst/>
              </a:rPr>
              <a:t>which one of reduction to make </a:t>
            </a:r>
            <a:r>
              <a:rPr lang="en-US" sz="2400" b="0" i="0" dirty="0">
                <a:solidFill>
                  <a:srgbClr val="000000"/>
                </a:solidFill>
                <a:effectLst/>
              </a:rPr>
              <a:t>(reduce/reduce conflict). </a:t>
            </a:r>
          </a:p>
          <a:p>
            <a:pPr lvl="1"/>
            <a:endParaRPr lang="en-US" sz="2400" b="0" i="0" dirty="0">
              <a:solidFill>
                <a:srgbClr val="000000"/>
              </a:solidFill>
              <a:effectLst/>
            </a:endParaRPr>
          </a:p>
        </p:txBody>
      </p:sp>
      <p:sp>
        <p:nvSpPr>
          <p:cNvPr id="4" name="Slide Number Placeholder 3">
            <a:extLst>
              <a:ext uri="{FF2B5EF4-FFF2-40B4-BE49-F238E27FC236}">
                <a16:creationId xmlns:a16="http://schemas.microsoft.com/office/drawing/2014/main" id="{9A2EC705-8901-46BC-A002-CADDAD96CA54}"/>
              </a:ext>
            </a:extLst>
          </p:cNvPr>
          <p:cNvSpPr>
            <a:spLocks noGrp="1"/>
          </p:cNvSpPr>
          <p:nvPr>
            <p:ph type="sldNum" sz="quarter" idx="12"/>
          </p:nvPr>
        </p:nvSpPr>
        <p:spPr/>
        <p:txBody>
          <a:bodyPr/>
          <a:lstStyle/>
          <a:p>
            <a:fld id="{6EEDC448-FBD3-481C-A36F-863D2A922EEB}" type="slidenum">
              <a:rPr lang="en-US" altLang="en-US" smtClean="0"/>
              <a:pPr/>
              <a:t>14</a:t>
            </a:fld>
            <a:endParaRPr lang="en-US" altLang="en-US"/>
          </a:p>
        </p:txBody>
      </p:sp>
    </p:spTree>
    <p:extLst>
      <p:ext uri="{BB962C8B-B14F-4D97-AF65-F5344CB8AC3E}">
        <p14:creationId xmlns:p14="http://schemas.microsoft.com/office/powerpoint/2010/main" val="357822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C47E-E997-4F3E-B6EC-DA4EE55D0140}"/>
              </a:ext>
            </a:extLst>
          </p:cNvPr>
          <p:cNvSpPr>
            <a:spLocks noGrp="1"/>
          </p:cNvSpPr>
          <p:nvPr>
            <p:ph type="title"/>
          </p:nvPr>
        </p:nvSpPr>
        <p:spPr>
          <a:xfrm>
            <a:off x="381000" y="0"/>
            <a:ext cx="9372600" cy="533400"/>
          </a:xfrm>
        </p:spPr>
        <p:txBody>
          <a:bodyPr/>
          <a:lstStyle/>
          <a:p>
            <a:r>
              <a:rPr lang="en-US" dirty="0"/>
              <a:t>Shift-Reduce Conflict - Example</a:t>
            </a:r>
          </a:p>
        </p:txBody>
      </p:sp>
      <p:sp>
        <p:nvSpPr>
          <p:cNvPr id="3" name="Content Placeholder 2">
            <a:extLst>
              <a:ext uri="{FF2B5EF4-FFF2-40B4-BE49-F238E27FC236}">
                <a16:creationId xmlns:a16="http://schemas.microsoft.com/office/drawing/2014/main" id="{7DAAA3C8-1441-4278-9BBA-AA7D949929BC}"/>
              </a:ext>
            </a:extLst>
          </p:cNvPr>
          <p:cNvSpPr>
            <a:spLocks noGrp="1"/>
          </p:cNvSpPr>
          <p:nvPr>
            <p:ph idx="1"/>
          </p:nvPr>
        </p:nvSpPr>
        <p:spPr>
          <a:xfrm>
            <a:off x="0" y="533400"/>
            <a:ext cx="9906000" cy="5638800"/>
          </a:xfrm>
        </p:spPr>
        <p:txBody>
          <a:bodyPr/>
          <a:lstStyle/>
          <a:p>
            <a:r>
              <a:rPr lang="en-US" sz="2200" b="0" i="0" dirty="0">
                <a:solidFill>
                  <a:srgbClr val="000000"/>
                </a:solidFill>
                <a:effectLst/>
              </a:rPr>
              <a:t>An ambiguous grammar (like dangling else) can never be LR. </a:t>
            </a:r>
          </a:p>
          <a:p>
            <a:pPr marL="0" indent="0" algn="ctr">
              <a:buNone/>
            </a:pP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altLang="en-US" sz="2200" dirty="0">
                <a:highlight>
                  <a:srgbClr val="C0C0C0"/>
                </a:highlight>
                <a:sym typeface="Symbol" panose="05050102010706020507" pitchFamily="18" charset="2"/>
              </a:rPr>
              <a:t></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if</a:t>
            </a:r>
            <a:r>
              <a:rPr lang="en-US" sz="2200" b="0" i="0" dirty="0">
                <a:solidFill>
                  <a:srgbClr val="000000"/>
                </a:solidFill>
                <a:effectLst/>
                <a:highlight>
                  <a:srgbClr val="C0C0C0"/>
                </a:highlight>
              </a:rPr>
              <a:t> </a:t>
            </a:r>
            <a:r>
              <a:rPr lang="en-US" sz="2200" b="0" i="1" dirty="0">
                <a:solidFill>
                  <a:srgbClr val="000000"/>
                </a:solidFill>
                <a:effectLst/>
                <a:highlight>
                  <a:srgbClr val="C0C0C0"/>
                </a:highlight>
              </a:rPr>
              <a:t>expr </a:t>
            </a:r>
            <a:r>
              <a:rPr lang="en-US" sz="2200" b="1" i="0" dirty="0">
                <a:solidFill>
                  <a:srgbClr val="000000"/>
                </a:solidFill>
                <a:effectLst/>
                <a:highlight>
                  <a:srgbClr val="C0C0C0"/>
                </a:highlight>
              </a:rPr>
              <a:t>then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0" dirty="0">
                <a:solidFill>
                  <a:srgbClr val="000000"/>
                </a:solidFill>
                <a:effectLst/>
                <a:highlight>
                  <a:srgbClr val="C0C0C0"/>
                </a:highlight>
              </a:rPr>
              <a:t>(1.1) </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if</a:t>
            </a:r>
            <a:r>
              <a:rPr lang="en-US" sz="2200" b="0" i="0" dirty="0">
                <a:solidFill>
                  <a:srgbClr val="000000"/>
                </a:solidFill>
                <a:effectLst/>
                <a:highlight>
                  <a:srgbClr val="C0C0C0"/>
                </a:highlight>
              </a:rPr>
              <a:t> </a:t>
            </a:r>
            <a:r>
              <a:rPr lang="en-US" sz="2200" b="0" i="1" dirty="0">
                <a:solidFill>
                  <a:srgbClr val="000000"/>
                </a:solidFill>
                <a:effectLst/>
                <a:highlight>
                  <a:srgbClr val="C0C0C0"/>
                </a:highlight>
              </a:rPr>
              <a:t>expr </a:t>
            </a:r>
            <a:r>
              <a:rPr lang="en-US" sz="2200" b="1" i="0" dirty="0">
                <a:solidFill>
                  <a:srgbClr val="000000"/>
                </a:solidFill>
                <a:effectLst/>
                <a:highlight>
                  <a:srgbClr val="C0C0C0"/>
                </a:highlight>
              </a:rPr>
              <a:t>then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1" i="0" dirty="0">
                <a:solidFill>
                  <a:srgbClr val="000000"/>
                </a:solidFill>
                <a:effectLst/>
                <a:highlight>
                  <a:srgbClr val="C0C0C0"/>
                </a:highlight>
              </a:rPr>
              <a:t>else </a:t>
            </a:r>
            <a:r>
              <a:rPr lang="en-US" sz="2200" b="0" i="1" dirty="0" err="1">
                <a:solidFill>
                  <a:srgbClr val="000000"/>
                </a:solidFill>
                <a:effectLst/>
                <a:highlight>
                  <a:srgbClr val="C0C0C0"/>
                </a:highlight>
              </a:rPr>
              <a:t>stmt</a:t>
            </a:r>
            <a:r>
              <a:rPr lang="en-US" sz="2200" b="0" i="1" dirty="0">
                <a:solidFill>
                  <a:srgbClr val="000000"/>
                </a:solidFill>
                <a:effectLst/>
                <a:highlight>
                  <a:srgbClr val="C0C0C0"/>
                </a:highlight>
              </a:rPr>
              <a:t> </a:t>
            </a:r>
            <a:r>
              <a:rPr lang="en-US" sz="2200" b="0" dirty="0">
                <a:solidFill>
                  <a:srgbClr val="000000"/>
                </a:solidFill>
                <a:effectLst/>
                <a:highlight>
                  <a:srgbClr val="C0C0C0"/>
                </a:highlight>
              </a:rPr>
              <a:t>(1.2)</a:t>
            </a:r>
            <a:r>
              <a:rPr lang="en-US" sz="2200" b="0" i="1" dirty="0">
                <a:solidFill>
                  <a:srgbClr val="000000"/>
                </a:solidFill>
                <a:effectLst/>
                <a:highlight>
                  <a:srgbClr val="C0C0C0"/>
                </a:highlight>
              </a:rPr>
              <a:t> </a:t>
            </a:r>
            <a:r>
              <a:rPr lang="en-US" sz="2200" b="0" i="0" dirty="0">
                <a:solidFill>
                  <a:srgbClr val="000000"/>
                </a:solidFill>
                <a:effectLst/>
                <a:highlight>
                  <a:srgbClr val="C0C0C0"/>
                </a:highlight>
              </a:rPr>
              <a:t>| </a:t>
            </a:r>
            <a:r>
              <a:rPr lang="en-US" sz="2200" b="1" i="0" dirty="0">
                <a:solidFill>
                  <a:srgbClr val="000000"/>
                </a:solidFill>
                <a:effectLst/>
                <a:highlight>
                  <a:srgbClr val="C0C0C0"/>
                </a:highlight>
              </a:rPr>
              <a:t>other </a:t>
            </a:r>
            <a:r>
              <a:rPr lang="en-US" sz="2200" i="0" dirty="0">
                <a:solidFill>
                  <a:srgbClr val="000000"/>
                </a:solidFill>
                <a:effectLst/>
                <a:highlight>
                  <a:srgbClr val="C0C0C0"/>
                </a:highlight>
              </a:rPr>
              <a:t>(1.3)</a:t>
            </a:r>
            <a:br>
              <a:rPr lang="en-US" sz="2200" i="0" dirty="0">
                <a:solidFill>
                  <a:srgbClr val="000000"/>
                </a:solidFill>
                <a:effectLst/>
                <a:highlight>
                  <a:srgbClr val="C0C0C0"/>
                </a:highlight>
              </a:rPr>
            </a:br>
            <a:endParaRPr lang="en-US" sz="2200" i="0" dirty="0">
              <a:solidFill>
                <a:srgbClr val="000000"/>
              </a:solidFill>
              <a:effectLst/>
              <a:highlight>
                <a:srgbClr val="C0C0C0"/>
              </a:highlight>
            </a:endParaRPr>
          </a:p>
          <a:p>
            <a:r>
              <a:rPr lang="en-US" sz="2200" b="0" i="0" dirty="0">
                <a:solidFill>
                  <a:srgbClr val="000000"/>
                </a:solidFill>
                <a:effectLst/>
              </a:rPr>
              <a:t>If we have a shift-reduce parser in configuration</a:t>
            </a:r>
            <a:r>
              <a:rPr lang="en-US" sz="2200" dirty="0"/>
              <a:t> </a:t>
            </a:r>
            <a:br>
              <a:rPr lang="en-US" sz="2200" dirty="0"/>
            </a:br>
            <a:r>
              <a:rPr lang="en-US" sz="2200" dirty="0"/>
              <a:t>	Stack:</a:t>
            </a:r>
            <a:r>
              <a:rPr lang="en-US" sz="2200" b="1" dirty="0"/>
              <a:t> 				</a:t>
            </a:r>
            <a:r>
              <a:rPr lang="en-US" sz="2200" i="1" dirty="0"/>
              <a:t>	</a:t>
            </a:r>
            <a:r>
              <a:rPr lang="en-US" sz="2200" dirty="0"/>
              <a:t>	Input:</a:t>
            </a:r>
            <a:br>
              <a:rPr lang="en-US" sz="2200" dirty="0"/>
            </a:br>
            <a:r>
              <a:rPr lang="en-US" sz="2200" b="0" i="0" dirty="0">
                <a:solidFill>
                  <a:srgbClr val="000000"/>
                </a:solidFill>
                <a:effectLst/>
              </a:rPr>
              <a:t>we </a:t>
            </a:r>
            <a:r>
              <a:rPr lang="en-US" sz="2200" b="0" i="0" dirty="0">
                <a:solidFill>
                  <a:srgbClr val="FF0000"/>
                </a:solidFill>
                <a:effectLst/>
              </a:rPr>
              <a:t>cannot tell whether </a:t>
            </a:r>
            <a:r>
              <a:rPr lang="en-US" sz="2200" b="1" i="0" dirty="0">
                <a:solidFill>
                  <a:srgbClr val="FF0000"/>
                </a:solidFill>
                <a:effectLst/>
              </a:rPr>
              <a:t>if expr then </a:t>
            </a:r>
            <a:r>
              <a:rPr lang="en-US" sz="2200" b="1" i="0" dirty="0" err="1">
                <a:solidFill>
                  <a:srgbClr val="FF0000"/>
                </a:solidFill>
                <a:effectLst/>
              </a:rPr>
              <a:t>stmt</a:t>
            </a:r>
            <a:r>
              <a:rPr lang="en-US" sz="2200" b="1" i="0" dirty="0">
                <a:solidFill>
                  <a:srgbClr val="FF0000"/>
                </a:solidFill>
                <a:effectLst/>
              </a:rPr>
              <a:t> </a:t>
            </a:r>
            <a:r>
              <a:rPr lang="en-US" sz="2200" b="0" i="0" dirty="0">
                <a:solidFill>
                  <a:srgbClr val="FF0000"/>
                </a:solidFill>
                <a:effectLst/>
              </a:rPr>
              <a:t>is the handle</a:t>
            </a:r>
            <a:r>
              <a:rPr lang="en-US" sz="2200" b="0" i="0" dirty="0">
                <a:solidFill>
                  <a:srgbClr val="000000"/>
                </a:solidFill>
                <a:effectLst/>
              </a:rPr>
              <a:t>, no matter what appears below it on the stack. (</a:t>
            </a:r>
            <a:r>
              <a:rPr lang="en-US" sz="2200" b="0" i="0" dirty="0">
                <a:solidFill>
                  <a:srgbClr val="FF0000"/>
                </a:solidFill>
                <a:effectLst/>
              </a:rPr>
              <a:t>shift / reduce conflict</a:t>
            </a:r>
            <a:r>
              <a:rPr lang="en-US" sz="2200" b="0" i="0" dirty="0">
                <a:solidFill>
                  <a:srgbClr val="000000"/>
                </a:solidFill>
                <a:effectLst/>
              </a:rPr>
              <a:t>). </a:t>
            </a:r>
          </a:p>
          <a:p>
            <a:r>
              <a:rPr lang="en-US" sz="2200" b="0" i="0" dirty="0">
                <a:solidFill>
                  <a:srgbClr val="000000"/>
                </a:solidFill>
                <a:effectLst/>
              </a:rPr>
              <a:t>Depending on what follows the </a:t>
            </a:r>
            <a:r>
              <a:rPr lang="en-US" sz="2200" b="1" i="0" dirty="0">
                <a:solidFill>
                  <a:srgbClr val="000000"/>
                </a:solidFill>
                <a:effectLst/>
              </a:rPr>
              <a:t>else </a:t>
            </a:r>
            <a:r>
              <a:rPr lang="en-US" sz="2200" b="0" i="0" dirty="0">
                <a:solidFill>
                  <a:srgbClr val="000000"/>
                </a:solidFill>
                <a:effectLst/>
              </a:rPr>
              <a:t>on the input, it might be correct </a:t>
            </a:r>
          </a:p>
          <a:p>
            <a:pPr lvl="1"/>
            <a:r>
              <a:rPr lang="en-US" sz="2200" b="0" i="0" dirty="0">
                <a:solidFill>
                  <a:srgbClr val="000000"/>
                </a:solidFill>
                <a:effectLst/>
              </a:rPr>
              <a:t>to </a:t>
            </a:r>
            <a:r>
              <a:rPr lang="en-US" sz="2200" b="0" i="0" dirty="0">
                <a:solidFill>
                  <a:srgbClr val="FF0000"/>
                </a:solidFill>
                <a:effectLst/>
              </a:rPr>
              <a:t>reduce </a:t>
            </a:r>
            <a:r>
              <a:rPr lang="en-US" sz="2200" b="1" i="0" dirty="0">
                <a:effectLst/>
              </a:rPr>
              <a:t>if </a:t>
            </a:r>
            <a:r>
              <a:rPr lang="en-US" sz="2200" i="1" dirty="0">
                <a:effectLst/>
              </a:rPr>
              <a:t>expr </a:t>
            </a:r>
            <a:r>
              <a:rPr lang="en-US" sz="2200" b="1" i="0" dirty="0">
                <a:effectLst/>
              </a:rPr>
              <a:t>then </a:t>
            </a:r>
            <a:r>
              <a:rPr lang="en-US" sz="2200" i="1" dirty="0" err="1">
                <a:effectLst/>
              </a:rPr>
              <a:t>stmt</a:t>
            </a:r>
            <a:r>
              <a:rPr lang="en-US" sz="2200" i="1" dirty="0">
                <a:effectLst/>
              </a:rPr>
              <a:t> </a:t>
            </a:r>
            <a:r>
              <a:rPr lang="en-US" sz="2200" b="1" dirty="0">
                <a:solidFill>
                  <a:srgbClr val="FF0000"/>
                </a:solidFill>
                <a:effectLst/>
              </a:rPr>
              <a:t>(1.1) </a:t>
            </a:r>
            <a:r>
              <a:rPr lang="en-US" sz="2200" dirty="0">
                <a:solidFill>
                  <a:srgbClr val="FF0000"/>
                </a:solidFill>
              </a:rPr>
              <a:t>to </a:t>
            </a:r>
            <a:r>
              <a:rPr lang="en-US" sz="2200" b="1" i="1" dirty="0" err="1">
                <a:solidFill>
                  <a:srgbClr val="FF0000"/>
                </a:solidFill>
              </a:rPr>
              <a:t>stmt</a:t>
            </a:r>
            <a:r>
              <a:rPr lang="en-US" sz="2200" b="1" i="1" dirty="0">
                <a:solidFill>
                  <a:srgbClr val="FF0000"/>
                </a:solidFill>
              </a:rPr>
              <a:t> </a:t>
            </a:r>
            <a:r>
              <a:rPr lang="en-US" sz="2200" dirty="0"/>
              <a:t>(non-terminal on left)</a:t>
            </a:r>
            <a:r>
              <a:rPr lang="en-US" sz="2200" b="0" i="0" dirty="0">
                <a:solidFill>
                  <a:srgbClr val="000000"/>
                </a:solidFill>
                <a:effectLst/>
              </a:rPr>
              <a:t>, or</a:t>
            </a:r>
          </a:p>
          <a:p>
            <a:pPr lvl="1"/>
            <a:r>
              <a:rPr lang="en-US" sz="2200" b="0" i="0" dirty="0">
                <a:solidFill>
                  <a:srgbClr val="000000"/>
                </a:solidFill>
                <a:effectLst/>
              </a:rPr>
              <a:t>to </a:t>
            </a:r>
            <a:r>
              <a:rPr lang="en-US" sz="2200" b="0" i="0" dirty="0">
                <a:solidFill>
                  <a:srgbClr val="FF0000"/>
                </a:solidFill>
                <a:effectLst/>
              </a:rPr>
              <a:t>shift </a:t>
            </a:r>
            <a:r>
              <a:rPr lang="en-US" sz="2200" b="1" i="0" dirty="0">
                <a:solidFill>
                  <a:srgbClr val="FF0000"/>
                </a:solidFill>
                <a:effectLst/>
              </a:rPr>
              <a:t>else</a:t>
            </a:r>
            <a:r>
              <a:rPr lang="en-US" sz="2200" b="1" i="0" dirty="0">
                <a:solidFill>
                  <a:srgbClr val="000000"/>
                </a:solidFill>
                <a:effectLst/>
              </a:rPr>
              <a:t> </a:t>
            </a:r>
            <a:r>
              <a:rPr lang="en-US" sz="2200" b="0" i="0" dirty="0">
                <a:solidFill>
                  <a:srgbClr val="000000"/>
                </a:solidFill>
                <a:effectLst/>
              </a:rPr>
              <a:t>and then to look for another </a:t>
            </a:r>
            <a:r>
              <a:rPr lang="en-US" sz="2200" b="1" i="1" dirty="0" err="1">
                <a:solidFill>
                  <a:srgbClr val="000000"/>
                </a:solidFill>
                <a:effectLst/>
              </a:rPr>
              <a:t>stmt</a:t>
            </a:r>
            <a:r>
              <a:rPr lang="en-US" sz="2200" b="1" i="1" dirty="0">
                <a:solidFill>
                  <a:srgbClr val="000000"/>
                </a:solidFill>
                <a:effectLst/>
              </a:rPr>
              <a:t> </a:t>
            </a:r>
            <a:r>
              <a:rPr lang="en-US" sz="2200" b="0" i="0" dirty="0">
                <a:solidFill>
                  <a:srgbClr val="000000"/>
                </a:solidFill>
                <a:effectLst/>
              </a:rPr>
              <a:t>to complete the alternative </a:t>
            </a:r>
            <a:r>
              <a:rPr lang="en-US" sz="2200" b="1" dirty="0">
                <a:effectLst/>
              </a:rPr>
              <a:t>if</a:t>
            </a:r>
            <a:r>
              <a:rPr lang="en-US" sz="2200" b="1" i="1" dirty="0">
                <a:effectLst/>
              </a:rPr>
              <a:t> expr </a:t>
            </a:r>
            <a:r>
              <a:rPr lang="en-US" sz="2200" b="1" dirty="0">
                <a:effectLst/>
              </a:rPr>
              <a:t>then </a:t>
            </a:r>
            <a:r>
              <a:rPr lang="en-US" sz="2200" b="1" i="1" dirty="0" err="1">
                <a:effectLst/>
              </a:rPr>
              <a:t>stmt</a:t>
            </a:r>
            <a:r>
              <a:rPr lang="en-US" sz="2200" b="1" i="1" dirty="0">
                <a:effectLst/>
              </a:rPr>
              <a:t> </a:t>
            </a:r>
            <a:r>
              <a:rPr lang="en-US" sz="2200" b="1" dirty="0">
                <a:effectLst/>
              </a:rPr>
              <a:t>else </a:t>
            </a:r>
            <a:r>
              <a:rPr lang="en-US" sz="2200" b="1" i="1" dirty="0" err="1">
                <a:effectLst/>
              </a:rPr>
              <a:t>stmt</a:t>
            </a:r>
            <a:r>
              <a:rPr lang="en-US" sz="2200" b="1" i="1" dirty="0">
                <a:effectLst/>
              </a:rPr>
              <a:t> </a:t>
            </a:r>
            <a:r>
              <a:rPr lang="en-US" sz="2200" b="1" dirty="0">
                <a:solidFill>
                  <a:srgbClr val="FF0000"/>
                </a:solidFill>
                <a:effectLst/>
              </a:rPr>
              <a:t>(1.2) </a:t>
            </a:r>
            <a:r>
              <a:rPr lang="en-US" sz="2200" dirty="0">
                <a:solidFill>
                  <a:srgbClr val="FF0000"/>
                </a:solidFill>
              </a:rPr>
              <a:t>to </a:t>
            </a:r>
            <a:r>
              <a:rPr lang="en-US" sz="2200" b="1" i="1" dirty="0" err="1">
                <a:solidFill>
                  <a:srgbClr val="FF0000"/>
                </a:solidFill>
              </a:rPr>
              <a:t>stmt</a:t>
            </a:r>
            <a:r>
              <a:rPr lang="en-US" sz="2200" b="1" i="1" dirty="0">
                <a:solidFill>
                  <a:srgbClr val="FF0000"/>
                </a:solidFill>
              </a:rPr>
              <a:t> </a:t>
            </a:r>
            <a:r>
              <a:rPr lang="en-US" sz="2200" dirty="0"/>
              <a:t>(non-terminal on left)</a:t>
            </a:r>
            <a:r>
              <a:rPr lang="en-US" sz="2200" b="0" i="0" dirty="0">
                <a:solidFill>
                  <a:srgbClr val="000000"/>
                </a:solidFill>
                <a:effectLst/>
              </a:rPr>
              <a:t>.</a:t>
            </a:r>
            <a:br>
              <a:rPr lang="en-US" sz="2200" b="0" i="0" dirty="0">
                <a:solidFill>
                  <a:srgbClr val="000000"/>
                </a:solidFill>
                <a:effectLst/>
              </a:rPr>
            </a:br>
            <a:endParaRPr lang="en-US" sz="2200" b="0" i="0" dirty="0">
              <a:solidFill>
                <a:srgbClr val="000000"/>
              </a:solidFill>
              <a:effectLst/>
            </a:endParaRPr>
          </a:p>
          <a:p>
            <a:r>
              <a:rPr lang="en-US" sz="2200" b="0" i="0" dirty="0">
                <a:solidFill>
                  <a:srgbClr val="000000"/>
                </a:solidFill>
                <a:effectLst/>
              </a:rPr>
              <a:t>Note that shift-reduce parsing can be adapted to parse certain ambiguous </a:t>
            </a:r>
            <a:r>
              <a:rPr lang="en-US" sz="2200" dirty="0">
                <a:solidFill>
                  <a:srgbClr val="000000"/>
                </a:solidFill>
              </a:rPr>
              <a:t>g</a:t>
            </a:r>
            <a:r>
              <a:rPr lang="en-US" sz="2200" b="0" i="0" dirty="0">
                <a:solidFill>
                  <a:srgbClr val="000000"/>
                </a:solidFill>
                <a:effectLst/>
              </a:rPr>
              <a:t>rammars, such as the dangling-else grammar above. </a:t>
            </a:r>
          </a:p>
          <a:p>
            <a:r>
              <a:rPr lang="en-US" sz="2200" b="0" i="0" dirty="0">
                <a:solidFill>
                  <a:srgbClr val="FF0000"/>
                </a:solidFill>
                <a:effectLst/>
              </a:rPr>
              <a:t>If we resolve the shift/reduce conflict on </a:t>
            </a:r>
            <a:r>
              <a:rPr lang="en-US" sz="2200" b="1" i="0" dirty="0">
                <a:solidFill>
                  <a:srgbClr val="FF0000"/>
                </a:solidFill>
                <a:effectLst/>
              </a:rPr>
              <a:t>else </a:t>
            </a:r>
            <a:r>
              <a:rPr lang="en-US" sz="2200" b="0" i="0" dirty="0">
                <a:solidFill>
                  <a:srgbClr val="FF0000"/>
                </a:solidFill>
                <a:effectLst/>
              </a:rPr>
              <a:t>in favor of shifting (1.2)</a:t>
            </a:r>
            <a:r>
              <a:rPr lang="en-US" sz="2200" b="0" i="0" dirty="0">
                <a:solidFill>
                  <a:srgbClr val="000000"/>
                </a:solidFill>
                <a:effectLst/>
              </a:rPr>
              <a:t>, the parser will behave as we expect, </a:t>
            </a:r>
            <a:r>
              <a:rPr lang="en-US" sz="2200" b="0" i="0" dirty="0">
                <a:solidFill>
                  <a:srgbClr val="FF0000"/>
                </a:solidFill>
                <a:effectLst/>
              </a:rPr>
              <a:t>associating each </a:t>
            </a:r>
            <a:r>
              <a:rPr lang="en-US" sz="2200" b="1" i="0" dirty="0">
                <a:solidFill>
                  <a:srgbClr val="FF0000"/>
                </a:solidFill>
                <a:effectLst/>
              </a:rPr>
              <a:t>else </a:t>
            </a:r>
            <a:r>
              <a:rPr lang="en-US" sz="2200" b="0" i="0" dirty="0">
                <a:solidFill>
                  <a:srgbClr val="FF0000"/>
                </a:solidFill>
                <a:effectLst/>
              </a:rPr>
              <a:t>with the closest unmatched </a:t>
            </a:r>
            <a:r>
              <a:rPr lang="en-US" sz="2200" b="1" i="0" dirty="0">
                <a:solidFill>
                  <a:srgbClr val="FF0000"/>
                </a:solidFill>
                <a:effectLst/>
              </a:rPr>
              <a:t>then</a:t>
            </a:r>
            <a:r>
              <a:rPr lang="en-US" sz="2200" b="0" i="0" dirty="0">
                <a:solidFill>
                  <a:srgbClr val="000000"/>
                </a:solidFill>
                <a:effectLst/>
              </a:rPr>
              <a:t>. (We discuss parsers for such ambiguous grammars later).</a:t>
            </a:r>
            <a:br>
              <a:rPr lang="en-US" sz="2200" dirty="0"/>
            </a:br>
            <a:br>
              <a:rPr lang="en-US" dirty="0"/>
            </a:br>
            <a:endParaRPr lang="en-US" dirty="0"/>
          </a:p>
        </p:txBody>
      </p:sp>
      <p:sp>
        <p:nvSpPr>
          <p:cNvPr id="4" name="Slide Number Placeholder 3">
            <a:extLst>
              <a:ext uri="{FF2B5EF4-FFF2-40B4-BE49-F238E27FC236}">
                <a16:creationId xmlns:a16="http://schemas.microsoft.com/office/drawing/2014/main" id="{131B75B9-657D-4BAD-AFE7-39B208166C1E}"/>
              </a:ext>
            </a:extLst>
          </p:cNvPr>
          <p:cNvSpPr>
            <a:spLocks noGrp="1"/>
          </p:cNvSpPr>
          <p:nvPr>
            <p:ph type="sldNum" sz="quarter" idx="12"/>
          </p:nvPr>
        </p:nvSpPr>
        <p:spPr/>
        <p:txBody>
          <a:bodyPr/>
          <a:lstStyle/>
          <a:p>
            <a:fld id="{6EEDC448-FBD3-481C-A36F-863D2A922EEB}" type="slidenum">
              <a:rPr lang="en-US" altLang="en-US" smtClean="0"/>
              <a:pPr/>
              <a:t>15</a:t>
            </a:fld>
            <a:endParaRPr lang="en-US" altLang="en-US"/>
          </a:p>
        </p:txBody>
      </p:sp>
      <p:graphicFrame>
        <p:nvGraphicFramePr>
          <p:cNvPr id="5" name="Table 5">
            <a:extLst>
              <a:ext uri="{FF2B5EF4-FFF2-40B4-BE49-F238E27FC236}">
                <a16:creationId xmlns:a16="http://schemas.microsoft.com/office/drawing/2014/main" id="{573F97BE-011E-4949-957F-9C48F32DB467}"/>
              </a:ext>
            </a:extLst>
          </p:cNvPr>
          <p:cNvGraphicFramePr>
            <a:graphicFrameLocks noGrp="1"/>
          </p:cNvGraphicFramePr>
          <p:nvPr>
            <p:extLst>
              <p:ext uri="{D42A27DB-BD31-4B8C-83A1-F6EECF244321}">
                <p14:modId xmlns:p14="http://schemas.microsoft.com/office/powerpoint/2010/main" val="3722980341"/>
              </p:ext>
            </p:extLst>
          </p:nvPr>
        </p:nvGraphicFramePr>
        <p:xfrm>
          <a:off x="1752600" y="2067560"/>
          <a:ext cx="3073400" cy="370840"/>
        </p:xfrm>
        <a:graphic>
          <a:graphicData uri="http://schemas.openxmlformats.org/drawingml/2006/table">
            <a:tbl>
              <a:tblPr firstRow="1" bandRow="1">
                <a:tableStyleId>{C4B1156A-380E-4F78-BDF5-A606A8083BF9}</a:tableStyleId>
              </a:tblPr>
              <a:tblGrid>
                <a:gridCol w="330200">
                  <a:extLst>
                    <a:ext uri="{9D8B030D-6E8A-4147-A177-3AD203B41FA5}">
                      <a16:colId xmlns:a16="http://schemas.microsoft.com/office/drawing/2014/main" val="1208358724"/>
                    </a:ext>
                  </a:extLst>
                </a:gridCol>
                <a:gridCol w="457200">
                  <a:extLst>
                    <a:ext uri="{9D8B030D-6E8A-4147-A177-3AD203B41FA5}">
                      <a16:colId xmlns:a16="http://schemas.microsoft.com/office/drawing/2014/main" val="3205313451"/>
                    </a:ext>
                  </a:extLst>
                </a:gridCol>
                <a:gridCol w="381000">
                  <a:extLst>
                    <a:ext uri="{9D8B030D-6E8A-4147-A177-3AD203B41FA5}">
                      <a16:colId xmlns:a16="http://schemas.microsoft.com/office/drawing/2014/main" val="2966043933"/>
                    </a:ext>
                  </a:extLst>
                </a:gridCol>
                <a:gridCol w="609600">
                  <a:extLst>
                    <a:ext uri="{9D8B030D-6E8A-4147-A177-3AD203B41FA5}">
                      <a16:colId xmlns:a16="http://schemas.microsoft.com/office/drawing/2014/main" val="496073990"/>
                    </a:ext>
                  </a:extLst>
                </a:gridCol>
                <a:gridCol w="685800">
                  <a:extLst>
                    <a:ext uri="{9D8B030D-6E8A-4147-A177-3AD203B41FA5}">
                      <a16:colId xmlns:a16="http://schemas.microsoft.com/office/drawing/2014/main" val="2792896898"/>
                    </a:ext>
                  </a:extLst>
                </a:gridCol>
                <a:gridCol w="609600">
                  <a:extLst>
                    <a:ext uri="{9D8B030D-6E8A-4147-A177-3AD203B41FA5}">
                      <a16:colId xmlns:a16="http://schemas.microsoft.com/office/drawing/2014/main" val="2113259742"/>
                    </a:ext>
                  </a:extLst>
                </a:gridCol>
              </a:tblGrid>
              <a:tr h="370840">
                <a:tc>
                  <a:txBody>
                    <a:bodyPr/>
                    <a:lstStyle/>
                    <a:p>
                      <a:r>
                        <a:rPr lang="en-US" dirty="0">
                          <a:solidFill>
                            <a:schemeClr val="tx1"/>
                          </a:solidFill>
                        </a:rPr>
                        <a:t>$</a:t>
                      </a:r>
                    </a:p>
                  </a:txBody>
                  <a:tcPr/>
                </a:tc>
                <a:tc>
                  <a:txBody>
                    <a:bodyPr/>
                    <a:lstStyle/>
                    <a:p>
                      <a:r>
                        <a:rPr lang="en-US" dirty="0">
                          <a:solidFill>
                            <a:schemeClr val="tx1"/>
                          </a:solidFill>
                        </a:rPr>
                        <a:t>…</a:t>
                      </a:r>
                    </a:p>
                  </a:txBody>
                  <a:tcPr/>
                </a:tc>
                <a:tc>
                  <a:txBody>
                    <a:bodyPr/>
                    <a:lstStyle/>
                    <a:p>
                      <a:r>
                        <a:rPr lang="en-US" dirty="0">
                          <a:solidFill>
                            <a:schemeClr val="tx1"/>
                          </a:solidFill>
                        </a:rPr>
                        <a:t>if</a:t>
                      </a:r>
                    </a:p>
                  </a:txBody>
                  <a:tcPr/>
                </a:tc>
                <a:tc>
                  <a:txBody>
                    <a:bodyPr/>
                    <a:lstStyle/>
                    <a:p>
                      <a:r>
                        <a:rPr lang="en-US" b="0" dirty="0">
                          <a:solidFill>
                            <a:schemeClr val="tx1"/>
                          </a:solidFill>
                        </a:rPr>
                        <a:t>expr</a:t>
                      </a:r>
                      <a:endParaRPr lang="en-US" b="0" i="1" dirty="0">
                        <a:solidFill>
                          <a:schemeClr val="tx1"/>
                        </a:solidFill>
                      </a:endParaRPr>
                    </a:p>
                  </a:txBody>
                  <a:tcPr/>
                </a:tc>
                <a:tc>
                  <a:txBody>
                    <a:bodyPr/>
                    <a:lstStyle/>
                    <a:p>
                      <a:r>
                        <a:rPr lang="en-US" dirty="0">
                          <a:solidFill>
                            <a:schemeClr val="tx1"/>
                          </a:solidFill>
                        </a:rPr>
                        <a:t>then</a:t>
                      </a:r>
                    </a:p>
                  </a:txBody>
                  <a:tcPr/>
                </a:tc>
                <a:tc>
                  <a:txBody>
                    <a:bodyPr/>
                    <a:lstStyle/>
                    <a:p>
                      <a:r>
                        <a:rPr lang="en-US" b="0" dirty="0" err="1">
                          <a:solidFill>
                            <a:schemeClr val="tx1"/>
                          </a:solidFill>
                        </a:rPr>
                        <a:t>stmt</a:t>
                      </a:r>
                      <a:endParaRPr lang="en-US" b="0" i="1" dirty="0">
                        <a:solidFill>
                          <a:schemeClr val="tx1"/>
                        </a:solidFill>
                      </a:endParaRPr>
                    </a:p>
                  </a:txBody>
                  <a:tcPr/>
                </a:tc>
                <a:extLst>
                  <a:ext uri="{0D108BD9-81ED-4DB2-BD59-A6C34878D82A}">
                    <a16:rowId xmlns:a16="http://schemas.microsoft.com/office/drawing/2014/main" val="4053029612"/>
                  </a:ext>
                </a:extLst>
              </a:tr>
            </a:tbl>
          </a:graphicData>
        </a:graphic>
      </p:graphicFrame>
      <p:graphicFrame>
        <p:nvGraphicFramePr>
          <p:cNvPr id="7" name="Table 7">
            <a:extLst>
              <a:ext uri="{FF2B5EF4-FFF2-40B4-BE49-F238E27FC236}">
                <a16:creationId xmlns:a16="http://schemas.microsoft.com/office/drawing/2014/main" id="{DB9D2989-DFDD-4B5C-9979-6C5344CAF40B}"/>
              </a:ext>
            </a:extLst>
          </p:cNvPr>
          <p:cNvGraphicFramePr>
            <a:graphicFrameLocks noGrp="1"/>
          </p:cNvGraphicFramePr>
          <p:nvPr>
            <p:extLst>
              <p:ext uri="{D42A27DB-BD31-4B8C-83A1-F6EECF244321}">
                <p14:modId xmlns:p14="http://schemas.microsoft.com/office/powerpoint/2010/main" val="2974624828"/>
              </p:ext>
            </p:extLst>
          </p:nvPr>
        </p:nvGraphicFramePr>
        <p:xfrm>
          <a:off x="7239000" y="2067560"/>
          <a:ext cx="1447800" cy="370840"/>
        </p:xfrm>
        <a:graphic>
          <a:graphicData uri="http://schemas.openxmlformats.org/drawingml/2006/table">
            <a:tbl>
              <a:tblPr firstRow="1" bandRow="1">
                <a:tableStyleId>{C4B1156A-380E-4F78-BDF5-A606A8083BF9}</a:tableStyleId>
              </a:tblPr>
              <a:tblGrid>
                <a:gridCol w="584200">
                  <a:extLst>
                    <a:ext uri="{9D8B030D-6E8A-4147-A177-3AD203B41FA5}">
                      <a16:colId xmlns:a16="http://schemas.microsoft.com/office/drawing/2014/main" val="3106904992"/>
                    </a:ext>
                  </a:extLst>
                </a:gridCol>
                <a:gridCol w="406400">
                  <a:extLst>
                    <a:ext uri="{9D8B030D-6E8A-4147-A177-3AD203B41FA5}">
                      <a16:colId xmlns:a16="http://schemas.microsoft.com/office/drawing/2014/main" val="3012692280"/>
                    </a:ext>
                  </a:extLst>
                </a:gridCol>
                <a:gridCol w="457200">
                  <a:extLst>
                    <a:ext uri="{9D8B030D-6E8A-4147-A177-3AD203B41FA5}">
                      <a16:colId xmlns:a16="http://schemas.microsoft.com/office/drawing/2014/main" val="659285910"/>
                    </a:ext>
                  </a:extLst>
                </a:gridCol>
              </a:tblGrid>
              <a:tr h="370840">
                <a:tc>
                  <a:txBody>
                    <a:bodyPr/>
                    <a:lstStyle/>
                    <a:p>
                      <a:r>
                        <a:rPr lang="en-US" baseline="0" dirty="0">
                          <a:solidFill>
                            <a:schemeClr val="tx1"/>
                          </a:solidFill>
                        </a:rPr>
                        <a:t>else</a:t>
                      </a:r>
                    </a:p>
                  </a:txBody>
                  <a:tcPr/>
                </a:tc>
                <a:tc>
                  <a:txBody>
                    <a:bodyPr/>
                    <a:lstStyle/>
                    <a:p>
                      <a:r>
                        <a:rPr lang="en-US" baseline="0" dirty="0">
                          <a:solidFill>
                            <a:schemeClr val="tx1"/>
                          </a:solidFill>
                        </a:rPr>
                        <a:t>…</a:t>
                      </a:r>
                    </a:p>
                  </a:txBody>
                  <a:tcPr/>
                </a:tc>
                <a:tc>
                  <a:txBody>
                    <a:bodyPr/>
                    <a:lstStyle/>
                    <a:p>
                      <a:r>
                        <a:rPr lang="en-US" baseline="0" dirty="0">
                          <a:solidFill>
                            <a:schemeClr val="tx1"/>
                          </a:solidFill>
                        </a:rPr>
                        <a:t>$</a:t>
                      </a:r>
                    </a:p>
                  </a:txBody>
                  <a:tcPr/>
                </a:tc>
                <a:extLst>
                  <a:ext uri="{0D108BD9-81ED-4DB2-BD59-A6C34878D82A}">
                    <a16:rowId xmlns:a16="http://schemas.microsoft.com/office/drawing/2014/main" val="3380429537"/>
                  </a:ext>
                </a:extLst>
              </a:tr>
            </a:tbl>
          </a:graphicData>
        </a:graphic>
      </p:graphicFrame>
    </p:spTree>
    <p:extLst>
      <p:ext uri="{BB962C8B-B14F-4D97-AF65-F5344CB8AC3E}">
        <p14:creationId xmlns:p14="http://schemas.microsoft.com/office/powerpoint/2010/main" val="24446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 calcmode="lin" valueType="num">
                                      <p:cBhvr additive="base">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A5C7-FB85-4C86-8E5B-B04890E7A767}"/>
              </a:ext>
            </a:extLst>
          </p:cNvPr>
          <p:cNvSpPr>
            <a:spLocks noGrp="1"/>
          </p:cNvSpPr>
          <p:nvPr>
            <p:ph type="title"/>
          </p:nvPr>
        </p:nvSpPr>
        <p:spPr>
          <a:xfrm>
            <a:off x="381000" y="0"/>
            <a:ext cx="9372600" cy="533400"/>
          </a:xfrm>
        </p:spPr>
        <p:txBody>
          <a:bodyPr/>
          <a:lstStyle/>
          <a:p>
            <a:r>
              <a:rPr lang="en-US" dirty="0"/>
              <a:t>Reduce/Reduce Conflict - Example</a:t>
            </a:r>
          </a:p>
        </p:txBody>
      </p:sp>
      <p:sp>
        <p:nvSpPr>
          <p:cNvPr id="3" name="Content Placeholder 2">
            <a:extLst>
              <a:ext uri="{FF2B5EF4-FFF2-40B4-BE49-F238E27FC236}">
                <a16:creationId xmlns:a16="http://schemas.microsoft.com/office/drawing/2014/main" id="{BBFFC007-8BBC-489C-BC8A-AC044378AA18}"/>
              </a:ext>
            </a:extLst>
          </p:cNvPr>
          <p:cNvSpPr>
            <a:spLocks noGrp="1"/>
          </p:cNvSpPr>
          <p:nvPr>
            <p:ph idx="1"/>
          </p:nvPr>
        </p:nvSpPr>
        <p:spPr>
          <a:xfrm>
            <a:off x="-1" y="685800"/>
            <a:ext cx="9895403" cy="5638800"/>
          </a:xfrm>
        </p:spPr>
        <p:txBody>
          <a:bodyPr/>
          <a:lstStyle/>
          <a:p>
            <a:r>
              <a:rPr lang="en-US" sz="2000" b="0" i="0" dirty="0">
                <a:solidFill>
                  <a:srgbClr val="000000"/>
                </a:solidFill>
                <a:effectLst/>
              </a:rPr>
              <a:t>Suppose a lexical analyzer returns the </a:t>
            </a:r>
            <a:r>
              <a:rPr lang="en-US" sz="2000" b="0" i="0" dirty="0">
                <a:solidFill>
                  <a:srgbClr val="FF0000"/>
                </a:solidFill>
                <a:effectLst/>
              </a:rPr>
              <a:t>token name </a:t>
            </a:r>
            <a:r>
              <a:rPr lang="en-US" sz="2000" b="1" i="0" dirty="0">
                <a:solidFill>
                  <a:srgbClr val="FF0000"/>
                </a:solidFill>
                <a:effectLst/>
              </a:rPr>
              <a:t>id</a:t>
            </a:r>
            <a:r>
              <a:rPr lang="en-US" sz="2000" b="0" i="0" dirty="0">
                <a:solidFill>
                  <a:srgbClr val="FF0000"/>
                </a:solidFill>
                <a:effectLst/>
              </a:rPr>
              <a:t> for all </a:t>
            </a:r>
            <a:r>
              <a:rPr lang="en-US" sz="2000" b="0" i="0" dirty="0">
                <a:solidFill>
                  <a:srgbClr val="000000"/>
                </a:solidFill>
                <a:effectLst/>
              </a:rPr>
              <a:t>(variable, arrays or function). </a:t>
            </a:r>
          </a:p>
          <a:p>
            <a:r>
              <a:rPr lang="en-US" sz="2000" b="0" i="0" dirty="0">
                <a:solidFill>
                  <a:srgbClr val="000000"/>
                </a:solidFill>
                <a:effectLst/>
              </a:rPr>
              <a:t>That language </a:t>
            </a:r>
            <a:r>
              <a:rPr lang="en-US" sz="2000" b="0" i="0" dirty="0">
                <a:solidFill>
                  <a:srgbClr val="FF0000"/>
                </a:solidFill>
                <a:effectLst/>
              </a:rPr>
              <a:t>calls functions by giving their names, with parameters</a:t>
            </a:r>
            <a:r>
              <a:rPr lang="en-US" sz="2000" b="0" i="0" dirty="0">
                <a:solidFill>
                  <a:srgbClr val="000000"/>
                </a:solidFill>
                <a:effectLst/>
              </a:rPr>
              <a:t> surrounded by parentheses, and that </a:t>
            </a:r>
            <a:r>
              <a:rPr lang="en-US" sz="2000" b="0" i="0" dirty="0">
                <a:solidFill>
                  <a:srgbClr val="FF0000"/>
                </a:solidFill>
                <a:effectLst/>
              </a:rPr>
              <a:t>arrays are referenced by the same syntax</a:t>
            </a:r>
            <a:r>
              <a:rPr lang="en-US" sz="2000" b="0" i="0" dirty="0">
                <a:solidFill>
                  <a:srgbClr val="000000"/>
                </a:solidFill>
                <a:effectLst/>
              </a:rPr>
              <a:t>. </a:t>
            </a:r>
          </a:p>
          <a:p>
            <a:r>
              <a:rPr lang="en-US" sz="2000" b="0" i="0" dirty="0">
                <a:solidFill>
                  <a:srgbClr val="000000"/>
                </a:solidFill>
                <a:effectLst/>
              </a:rPr>
              <a:t>Since </a:t>
            </a:r>
            <a:r>
              <a:rPr lang="en-US" sz="2000" dirty="0">
                <a:solidFill>
                  <a:srgbClr val="000000"/>
                </a:solidFill>
              </a:rPr>
              <a:t>translation of </a:t>
            </a:r>
            <a:r>
              <a:rPr lang="en-US" sz="2000" b="0" i="0" dirty="0">
                <a:solidFill>
                  <a:srgbClr val="FF0000"/>
                </a:solidFill>
                <a:effectLst/>
              </a:rPr>
              <a:t>indices in array references</a:t>
            </a:r>
            <a:r>
              <a:rPr lang="en-US" sz="2000" b="0" i="0" dirty="0">
                <a:solidFill>
                  <a:srgbClr val="000000"/>
                </a:solidFill>
                <a:effectLst/>
              </a:rPr>
              <a:t> and </a:t>
            </a:r>
            <a:r>
              <a:rPr lang="en-US" sz="2000" b="0" i="0" dirty="0">
                <a:solidFill>
                  <a:srgbClr val="FF0000"/>
                </a:solidFill>
                <a:effectLst/>
              </a:rPr>
              <a:t>parameters in function calls are different</a:t>
            </a:r>
            <a:r>
              <a:rPr lang="en-US" sz="2000" b="0" i="0" dirty="0">
                <a:solidFill>
                  <a:srgbClr val="000000"/>
                </a:solidFill>
                <a:effectLst/>
              </a:rPr>
              <a:t>, we want to use different productions to generate lists of actual parameters and indices. </a:t>
            </a:r>
          </a:p>
          <a:p>
            <a:r>
              <a:rPr lang="en-US" sz="2000" b="0" i="0" dirty="0">
                <a:solidFill>
                  <a:srgbClr val="000000"/>
                </a:solidFill>
                <a:effectLst/>
              </a:rPr>
              <a:t>Relevant grammar productions are given in following Fig.</a:t>
            </a:r>
          </a:p>
          <a:p>
            <a:r>
              <a:rPr lang="en-US" sz="2000" b="0" i="0" dirty="0">
                <a:solidFill>
                  <a:srgbClr val="000000"/>
                </a:solidFill>
                <a:effectLst/>
              </a:rPr>
              <a:t>Lexical analyzer will convert function </a:t>
            </a:r>
            <a:r>
              <a:rPr lang="en-US" sz="2000" b="0" i="0" dirty="0">
                <a:solidFill>
                  <a:srgbClr val="FF0000"/>
                </a:solidFill>
                <a:effectLst/>
              </a:rPr>
              <a:t>p (</a:t>
            </a:r>
            <a:r>
              <a:rPr lang="en-US" sz="2000" b="0" i="0" dirty="0" err="1">
                <a:solidFill>
                  <a:srgbClr val="FF0000"/>
                </a:solidFill>
                <a:effectLst/>
              </a:rPr>
              <a:t>i</a:t>
            </a:r>
            <a:r>
              <a:rPr lang="en-US" sz="2000" b="0" i="0" dirty="0">
                <a:solidFill>
                  <a:srgbClr val="FF0000"/>
                </a:solidFill>
                <a:effectLst/>
              </a:rPr>
              <a:t> , j )</a:t>
            </a:r>
            <a:r>
              <a:rPr lang="en-US" sz="2000" b="0" i="0" dirty="0">
                <a:solidFill>
                  <a:srgbClr val="000000"/>
                </a:solidFill>
                <a:effectLst/>
              </a:rPr>
              <a:t> to the token stream </a:t>
            </a:r>
            <a:r>
              <a:rPr lang="en-US" sz="2000" b="0" i="0" dirty="0">
                <a:solidFill>
                  <a:srgbClr val="FF0000"/>
                </a:solidFill>
                <a:effectLst/>
              </a:rPr>
              <a:t>id (id, id)</a:t>
            </a:r>
            <a:r>
              <a:rPr lang="en-US" sz="2000" b="0" i="0" dirty="0">
                <a:solidFill>
                  <a:srgbClr val="000000"/>
                </a:solidFill>
                <a:effectLst/>
              </a:rPr>
              <a:t> for the parser. </a:t>
            </a:r>
          </a:p>
          <a:p>
            <a:r>
              <a:rPr lang="en-US" sz="2000" b="0" i="0" dirty="0">
                <a:solidFill>
                  <a:srgbClr val="000000"/>
                </a:solidFill>
                <a:effectLst/>
              </a:rPr>
              <a:t>After shifting first three tokens on the stack, a shift-reduce parser would be in configuration</a:t>
            </a:r>
            <a:r>
              <a:rPr lang="en-US" sz="2000" dirty="0"/>
              <a:t> 		Stack:				Input:		</a:t>
            </a:r>
            <a:br>
              <a:rPr lang="en-US" sz="2000" b="1" dirty="0"/>
            </a:br>
            <a:endParaRPr lang="en-US" sz="2000" b="1" dirty="0"/>
          </a:p>
        </p:txBody>
      </p:sp>
      <p:sp>
        <p:nvSpPr>
          <p:cNvPr id="4" name="Slide Number Placeholder 3">
            <a:extLst>
              <a:ext uri="{FF2B5EF4-FFF2-40B4-BE49-F238E27FC236}">
                <a16:creationId xmlns:a16="http://schemas.microsoft.com/office/drawing/2014/main" id="{C5A2846C-709D-40D4-8F93-71C281D2237E}"/>
              </a:ext>
            </a:extLst>
          </p:cNvPr>
          <p:cNvSpPr>
            <a:spLocks noGrp="1"/>
          </p:cNvSpPr>
          <p:nvPr>
            <p:ph type="sldNum" sz="quarter" idx="12"/>
          </p:nvPr>
        </p:nvSpPr>
        <p:spPr/>
        <p:txBody>
          <a:bodyPr/>
          <a:lstStyle/>
          <a:p>
            <a:fld id="{6EEDC448-FBD3-481C-A36F-863D2A922EEB}" type="slidenum">
              <a:rPr lang="en-US" altLang="en-US" smtClean="0"/>
              <a:pPr/>
              <a:t>16</a:t>
            </a:fld>
            <a:endParaRPr lang="en-US" altLang="en-US"/>
          </a:p>
        </p:txBody>
      </p:sp>
      <p:pic>
        <p:nvPicPr>
          <p:cNvPr id="6" name="Picture 5">
            <a:extLst>
              <a:ext uri="{FF2B5EF4-FFF2-40B4-BE49-F238E27FC236}">
                <a16:creationId xmlns:a16="http://schemas.microsoft.com/office/drawing/2014/main" id="{EBC2760D-C1A4-46AE-ABC6-C78FFEF67B14}"/>
              </a:ext>
            </a:extLst>
          </p:cNvPr>
          <p:cNvPicPr>
            <a:picLocks noChangeAspect="1"/>
          </p:cNvPicPr>
          <p:nvPr/>
        </p:nvPicPr>
        <p:blipFill>
          <a:blip r:embed="rId2"/>
          <a:stretch>
            <a:fillRect/>
          </a:stretch>
        </p:blipFill>
        <p:spPr>
          <a:xfrm>
            <a:off x="2133600" y="4114800"/>
            <a:ext cx="5257800" cy="2496628"/>
          </a:xfrm>
          <a:prstGeom prst="rect">
            <a:avLst/>
          </a:prstGeom>
          <a:ln>
            <a:solidFill>
              <a:schemeClr val="tx1"/>
            </a:solidFill>
          </a:ln>
        </p:spPr>
      </p:pic>
      <p:graphicFrame>
        <p:nvGraphicFramePr>
          <p:cNvPr id="7" name="Table 5">
            <a:extLst>
              <a:ext uri="{FF2B5EF4-FFF2-40B4-BE49-F238E27FC236}">
                <a16:creationId xmlns:a16="http://schemas.microsoft.com/office/drawing/2014/main" id="{6F4D49DE-9CE9-4DE1-B67A-A60A40E1AA90}"/>
              </a:ext>
            </a:extLst>
          </p:cNvPr>
          <p:cNvGraphicFramePr>
            <a:graphicFrameLocks noGrp="1"/>
          </p:cNvGraphicFramePr>
          <p:nvPr>
            <p:extLst>
              <p:ext uri="{D42A27DB-BD31-4B8C-83A1-F6EECF244321}">
                <p14:modId xmlns:p14="http://schemas.microsoft.com/office/powerpoint/2010/main" val="3554195505"/>
              </p:ext>
            </p:extLst>
          </p:nvPr>
        </p:nvGraphicFramePr>
        <p:xfrm>
          <a:off x="2667000" y="350520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r>
                        <a:rPr lang="en-US" dirty="0"/>
                        <a:t>$</a:t>
                      </a:r>
                    </a:p>
                  </a:txBody>
                  <a:tcPr/>
                </a:tc>
                <a:tc>
                  <a:txBody>
                    <a:bodyPr/>
                    <a:lstStyle/>
                    <a:p>
                      <a:r>
                        <a:rPr lang="en-US" dirty="0"/>
                        <a:t>…</a:t>
                      </a:r>
                    </a:p>
                  </a:txBody>
                  <a:tcPr/>
                </a:tc>
                <a:tc>
                  <a:txBody>
                    <a:bodyPr/>
                    <a:lstStyle/>
                    <a:p>
                      <a:r>
                        <a:rPr lang="en-US" dirty="0">
                          <a:solidFill>
                            <a:srgbClr val="FF0000"/>
                          </a:solidFill>
                        </a:rPr>
                        <a:t>id</a:t>
                      </a:r>
                    </a:p>
                  </a:txBody>
                  <a:tcPr/>
                </a:tc>
                <a:tc>
                  <a:txBody>
                    <a:bodyPr/>
                    <a:lstStyle/>
                    <a:p>
                      <a:r>
                        <a:rPr lang="en-US" dirty="0">
                          <a:solidFill>
                            <a:srgbClr val="FF0000"/>
                          </a:solidFill>
                        </a:rPr>
                        <a:t>(</a:t>
                      </a:r>
                    </a:p>
                  </a:txBody>
                  <a:tcPr/>
                </a:tc>
                <a:tc>
                  <a:txBody>
                    <a:bodyPr/>
                    <a:lstStyle/>
                    <a:p>
                      <a:r>
                        <a:rPr lang="en-US" dirty="0">
                          <a:solidFill>
                            <a:srgbClr val="FF0000"/>
                          </a:solidFill>
                        </a:rPr>
                        <a:t>id</a:t>
                      </a:r>
                    </a:p>
                  </a:txBody>
                  <a:tcPr/>
                </a:tc>
                <a:extLst>
                  <a:ext uri="{0D108BD9-81ED-4DB2-BD59-A6C34878D82A}">
                    <a16:rowId xmlns:a16="http://schemas.microsoft.com/office/drawing/2014/main" val="603700489"/>
                  </a:ext>
                </a:extLst>
              </a:tr>
            </a:tbl>
          </a:graphicData>
        </a:graphic>
      </p:graphicFrame>
      <p:graphicFrame>
        <p:nvGraphicFramePr>
          <p:cNvPr id="8" name="Table 5">
            <a:extLst>
              <a:ext uri="{FF2B5EF4-FFF2-40B4-BE49-F238E27FC236}">
                <a16:creationId xmlns:a16="http://schemas.microsoft.com/office/drawing/2014/main" id="{1DA25648-3A9B-467B-A62B-82A9A6E8DA4B}"/>
              </a:ext>
            </a:extLst>
          </p:cNvPr>
          <p:cNvGraphicFramePr>
            <a:graphicFrameLocks noGrp="1"/>
          </p:cNvGraphicFramePr>
          <p:nvPr>
            <p:extLst>
              <p:ext uri="{D42A27DB-BD31-4B8C-83A1-F6EECF244321}">
                <p14:modId xmlns:p14="http://schemas.microsoft.com/office/powerpoint/2010/main" val="1905817753"/>
              </p:ext>
            </p:extLst>
          </p:nvPr>
        </p:nvGraphicFramePr>
        <p:xfrm>
          <a:off x="6324600" y="350520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pPr algn="ctr"/>
                      <a:r>
                        <a:rPr lang="en-US" dirty="0"/>
                        <a:t>,</a:t>
                      </a:r>
                    </a:p>
                  </a:txBody>
                  <a:tcPr/>
                </a:tc>
                <a:tc>
                  <a:txBody>
                    <a:bodyPr/>
                    <a:lstStyle/>
                    <a:p>
                      <a:pPr algn="ctr"/>
                      <a:r>
                        <a:rPr lang="en-US" dirty="0"/>
                        <a:t>id</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solidFill>
                            <a:schemeClr val="tx1"/>
                          </a:solidFill>
                        </a:rPr>
                        <a:t>$</a:t>
                      </a:r>
                    </a:p>
                  </a:txBody>
                  <a:tcPr/>
                </a:tc>
                <a:extLst>
                  <a:ext uri="{0D108BD9-81ED-4DB2-BD59-A6C34878D82A}">
                    <a16:rowId xmlns:a16="http://schemas.microsoft.com/office/drawing/2014/main" val="603700489"/>
                  </a:ext>
                </a:extLst>
              </a:tr>
            </a:tbl>
          </a:graphicData>
        </a:graphic>
      </p:graphicFrame>
    </p:spTree>
    <p:extLst>
      <p:ext uri="{BB962C8B-B14F-4D97-AF65-F5344CB8AC3E}">
        <p14:creationId xmlns:p14="http://schemas.microsoft.com/office/powerpoint/2010/main" val="16382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AB89-A515-4BBA-9AAC-ABF1095F801C}"/>
              </a:ext>
            </a:extLst>
          </p:cNvPr>
          <p:cNvSpPr>
            <a:spLocks noGrp="1"/>
          </p:cNvSpPr>
          <p:nvPr>
            <p:ph type="title"/>
          </p:nvPr>
        </p:nvSpPr>
        <p:spPr>
          <a:xfrm>
            <a:off x="381000" y="0"/>
            <a:ext cx="9372600" cy="533400"/>
          </a:xfrm>
        </p:spPr>
        <p:txBody>
          <a:bodyPr/>
          <a:lstStyle/>
          <a:p>
            <a:r>
              <a:rPr lang="en-US" dirty="0"/>
              <a:t>Reduce/Reduce Conflict - Example</a:t>
            </a:r>
          </a:p>
        </p:txBody>
      </p:sp>
      <p:sp>
        <p:nvSpPr>
          <p:cNvPr id="3" name="Content Placeholder 2">
            <a:extLst>
              <a:ext uri="{FF2B5EF4-FFF2-40B4-BE49-F238E27FC236}">
                <a16:creationId xmlns:a16="http://schemas.microsoft.com/office/drawing/2014/main" id="{54A74A3A-9F89-49BD-AE74-5FF6A1C0EC66}"/>
              </a:ext>
            </a:extLst>
          </p:cNvPr>
          <p:cNvSpPr>
            <a:spLocks noGrp="1"/>
          </p:cNvSpPr>
          <p:nvPr>
            <p:ph idx="1"/>
          </p:nvPr>
        </p:nvSpPr>
        <p:spPr>
          <a:xfrm>
            <a:off x="-76200" y="533400"/>
            <a:ext cx="10058400" cy="6172200"/>
          </a:xfrm>
        </p:spPr>
        <p:txBody>
          <a:bodyPr/>
          <a:lstStyle/>
          <a:p>
            <a:r>
              <a:rPr lang="en-US" sz="2000" dirty="0"/>
              <a:t>Stack: 				 Input: </a:t>
            </a:r>
            <a:endParaRPr lang="en-US" sz="2000" b="0" i="0" dirty="0">
              <a:effectLst/>
            </a:endParaRPr>
          </a:p>
          <a:p>
            <a:r>
              <a:rPr lang="en-US" sz="2000" b="1" i="0" dirty="0">
                <a:solidFill>
                  <a:srgbClr val="000000"/>
                </a:solidFill>
                <a:effectLst/>
              </a:rPr>
              <a:t>id </a:t>
            </a:r>
            <a:r>
              <a:rPr lang="en-US" sz="2000" b="0" i="0" dirty="0">
                <a:solidFill>
                  <a:srgbClr val="000000"/>
                </a:solidFill>
                <a:effectLst/>
              </a:rPr>
              <a:t>on top of the stack must be reduced, but by which production? </a:t>
            </a:r>
          </a:p>
          <a:p>
            <a:pPr lvl="1"/>
            <a:r>
              <a:rPr lang="en-US" b="0" i="0" dirty="0">
                <a:solidFill>
                  <a:srgbClr val="000000"/>
                </a:solidFill>
                <a:effectLst/>
              </a:rPr>
              <a:t>production </a:t>
            </a:r>
            <a:r>
              <a:rPr lang="en-US" b="0" i="0" dirty="0">
                <a:solidFill>
                  <a:srgbClr val="FF0000"/>
                </a:solidFill>
                <a:effectLst/>
              </a:rPr>
              <a:t>(</a:t>
            </a:r>
            <a:r>
              <a:rPr lang="en-US" dirty="0">
                <a:solidFill>
                  <a:srgbClr val="FF0000"/>
                </a:solidFill>
              </a:rPr>
              <a:t>5, </a:t>
            </a:r>
            <a:r>
              <a:rPr lang="en-US" dirty="0">
                <a:solidFill>
                  <a:srgbClr val="FF0000"/>
                </a:solidFill>
                <a:highlight>
                  <a:srgbClr val="C0C0C0"/>
                </a:highlight>
              </a:rPr>
              <a:t>parameter </a:t>
            </a:r>
            <a:r>
              <a:rPr lang="en-US" altLang="en-US" dirty="0">
                <a:highlight>
                  <a:srgbClr val="C0C0C0"/>
                </a:highlight>
                <a:sym typeface="Symbol" panose="05050102010706020507" pitchFamily="18" charset="2"/>
              </a:rPr>
              <a:t></a:t>
            </a:r>
            <a:r>
              <a:rPr lang="en-US" dirty="0">
                <a:solidFill>
                  <a:srgbClr val="FF0000"/>
                </a:solidFill>
                <a:highlight>
                  <a:srgbClr val="C0C0C0"/>
                </a:highlight>
                <a:sym typeface="Wingdings" panose="05000000000000000000" pitchFamily="2" charset="2"/>
              </a:rPr>
              <a:t> id</a:t>
            </a:r>
            <a:r>
              <a:rPr lang="en-US" b="0" i="0" dirty="0">
                <a:solidFill>
                  <a:srgbClr val="FF0000"/>
                </a:solidFill>
                <a:effectLst/>
              </a:rPr>
              <a:t>) if p is a function </a:t>
            </a:r>
            <a:r>
              <a:rPr lang="en-US" b="0" i="0" dirty="0">
                <a:solidFill>
                  <a:srgbClr val="000000"/>
                </a:solidFill>
                <a:effectLst/>
              </a:rPr>
              <a:t>or production </a:t>
            </a:r>
            <a:r>
              <a:rPr lang="en-US" b="0" i="0" dirty="0">
                <a:solidFill>
                  <a:srgbClr val="FF0000"/>
                </a:solidFill>
                <a:effectLst/>
              </a:rPr>
              <a:t>(7, </a:t>
            </a:r>
            <a:r>
              <a:rPr lang="en-US" b="0" i="0" dirty="0">
                <a:solidFill>
                  <a:srgbClr val="FF0000"/>
                </a:solidFill>
                <a:effectLst/>
                <a:highlight>
                  <a:srgbClr val="C0C0C0"/>
                </a:highlight>
              </a:rPr>
              <a:t>expr </a:t>
            </a:r>
            <a:r>
              <a:rPr lang="en-US" altLang="en-US" dirty="0">
                <a:highlight>
                  <a:srgbClr val="C0C0C0"/>
                </a:highlight>
                <a:sym typeface="Symbol" panose="05050102010706020507" pitchFamily="18" charset="2"/>
              </a:rPr>
              <a:t></a:t>
            </a:r>
            <a:r>
              <a:rPr lang="en-US" b="0" i="0" dirty="0">
                <a:solidFill>
                  <a:srgbClr val="FF0000"/>
                </a:solidFill>
                <a:effectLst/>
                <a:highlight>
                  <a:srgbClr val="C0C0C0"/>
                </a:highlight>
                <a:sym typeface="Wingdings" panose="05000000000000000000" pitchFamily="2" charset="2"/>
              </a:rPr>
              <a:t> id</a:t>
            </a:r>
            <a:r>
              <a:rPr lang="en-US" b="0" i="0" dirty="0">
                <a:solidFill>
                  <a:srgbClr val="FF0000"/>
                </a:solidFill>
                <a:effectLst/>
              </a:rPr>
              <a:t>) if p is an array</a:t>
            </a:r>
            <a:r>
              <a:rPr lang="en-US" b="0" i="0" dirty="0">
                <a:solidFill>
                  <a:srgbClr val="000000"/>
                </a:solidFill>
                <a:effectLst/>
              </a:rPr>
              <a:t>.</a:t>
            </a:r>
          </a:p>
          <a:p>
            <a:r>
              <a:rPr lang="en-US" sz="2000" b="0" i="0" dirty="0">
                <a:solidFill>
                  <a:srgbClr val="FF0000"/>
                </a:solidFill>
                <a:effectLst/>
              </a:rPr>
              <a:t>Stack doesn’t guide </a:t>
            </a:r>
            <a:r>
              <a:rPr lang="en-US" sz="2000" b="0" i="0" dirty="0">
                <a:solidFill>
                  <a:srgbClr val="000000"/>
                </a:solidFill>
                <a:effectLst/>
              </a:rPr>
              <a:t>us for this; information in </a:t>
            </a:r>
            <a:r>
              <a:rPr lang="en-US" sz="2000" b="0" i="0" dirty="0">
                <a:solidFill>
                  <a:srgbClr val="FF0000"/>
                </a:solidFill>
                <a:effectLst/>
              </a:rPr>
              <a:t>symbol </a:t>
            </a:r>
            <a:br>
              <a:rPr lang="en-US" sz="2000" b="0" i="0" dirty="0">
                <a:solidFill>
                  <a:srgbClr val="FF0000"/>
                </a:solidFill>
                <a:effectLst/>
              </a:rPr>
            </a:br>
            <a:r>
              <a:rPr lang="en-US" sz="2000" b="0" i="0" dirty="0">
                <a:solidFill>
                  <a:srgbClr val="FF0000"/>
                </a:solidFill>
                <a:effectLst/>
              </a:rPr>
              <a:t>table</a:t>
            </a:r>
            <a:r>
              <a:rPr lang="en-US" sz="2000" b="0" i="0" dirty="0">
                <a:solidFill>
                  <a:srgbClr val="000000"/>
                </a:solidFill>
                <a:effectLst/>
              </a:rPr>
              <a:t> obtained from the declaration of p must be used.</a:t>
            </a:r>
          </a:p>
          <a:p>
            <a:pPr marL="3086100" lvl="7" indent="0">
              <a:buNone/>
            </a:pPr>
            <a:r>
              <a:rPr lang="en-US" sz="2400" b="1" i="0" dirty="0">
                <a:solidFill>
                  <a:srgbClr val="000000"/>
                </a:solidFill>
                <a:effectLst/>
              </a:rPr>
              <a:t>Solution</a:t>
            </a:r>
            <a:endParaRPr lang="en-US" b="1" i="0" dirty="0">
              <a:solidFill>
                <a:srgbClr val="000000"/>
              </a:solidFill>
              <a:effectLst/>
            </a:endParaRPr>
          </a:p>
          <a:p>
            <a:r>
              <a:rPr lang="en-US" sz="2000" dirty="0">
                <a:solidFill>
                  <a:srgbClr val="FF0000"/>
                </a:solidFill>
              </a:rPr>
              <a:t>lexical analyzer </a:t>
            </a:r>
            <a:r>
              <a:rPr lang="en-US" sz="2000" dirty="0"/>
              <a:t>will produce</a:t>
            </a:r>
            <a:r>
              <a:rPr lang="en-US" sz="2000" b="0" i="0" dirty="0">
                <a:effectLst/>
              </a:rPr>
              <a:t> </a:t>
            </a:r>
            <a:r>
              <a:rPr lang="en-US" sz="2000" b="1" dirty="0" err="1">
                <a:solidFill>
                  <a:srgbClr val="FF0000"/>
                </a:solidFill>
              </a:rPr>
              <a:t>procid</a:t>
            </a:r>
            <a:r>
              <a:rPr lang="en-US" sz="2000" b="1" dirty="0">
                <a:solidFill>
                  <a:srgbClr val="FF0000"/>
                </a:solidFill>
              </a:rPr>
              <a:t> in </a:t>
            </a:r>
            <a:r>
              <a:rPr lang="en-US" sz="2000" b="0" i="0" dirty="0">
                <a:solidFill>
                  <a:srgbClr val="000000"/>
                </a:solidFill>
                <a:effectLst/>
              </a:rPr>
              <a:t>production (1) </a:t>
            </a:r>
            <a:br>
              <a:rPr lang="en-US" sz="2000" b="0" i="0" dirty="0">
                <a:solidFill>
                  <a:srgbClr val="000000"/>
                </a:solidFill>
                <a:effectLst/>
              </a:rPr>
            </a:br>
            <a:r>
              <a:rPr lang="en-US" sz="2000" b="0" i="0" dirty="0">
                <a:solidFill>
                  <a:srgbClr val="000000"/>
                </a:solidFill>
                <a:effectLst/>
              </a:rPr>
              <a:t>instead of id when it recognizes a function. </a:t>
            </a:r>
          </a:p>
          <a:p>
            <a:r>
              <a:rPr lang="en-US" sz="2000" b="0" i="0" dirty="0">
                <a:solidFill>
                  <a:srgbClr val="000000"/>
                </a:solidFill>
                <a:effectLst/>
              </a:rPr>
              <a:t>lexical analyzer may </a:t>
            </a:r>
            <a:r>
              <a:rPr lang="en-US" sz="2000" b="0" i="0" dirty="0">
                <a:solidFill>
                  <a:srgbClr val="FF0000"/>
                </a:solidFill>
                <a:effectLst/>
              </a:rPr>
              <a:t>consult symbol table </a:t>
            </a:r>
            <a:r>
              <a:rPr lang="en-US" sz="2000" b="0" i="0" dirty="0">
                <a:solidFill>
                  <a:srgbClr val="000000"/>
                </a:solidFill>
                <a:effectLst/>
              </a:rPr>
              <a:t>for this token.</a:t>
            </a:r>
          </a:p>
          <a:p>
            <a:endParaRPr lang="en-US" sz="2000" b="0" i="0" dirty="0">
              <a:solidFill>
                <a:srgbClr val="000000"/>
              </a:solidFill>
              <a:effectLst/>
            </a:endParaRPr>
          </a:p>
          <a:p>
            <a:r>
              <a:rPr lang="en-US" sz="2000" b="0" i="0" dirty="0">
                <a:solidFill>
                  <a:srgbClr val="000000"/>
                </a:solidFill>
                <a:effectLst/>
              </a:rPr>
              <a:t>If we made this modification, then parser would reduce to </a:t>
            </a:r>
          </a:p>
          <a:p>
            <a:pPr lvl="1"/>
            <a:r>
              <a:rPr lang="en-US" sz="2000" b="0" i="0" dirty="0">
                <a:solidFill>
                  <a:srgbClr val="FF0000"/>
                </a:solidFill>
                <a:effectLst/>
              </a:rPr>
              <a:t>production</a:t>
            </a:r>
            <a:r>
              <a:rPr lang="en-US" sz="2000" b="0" i="0" dirty="0">
                <a:solidFill>
                  <a:srgbClr val="000000"/>
                </a:solidFill>
                <a:effectLst/>
              </a:rPr>
              <a:t> </a:t>
            </a:r>
            <a:r>
              <a:rPr lang="en-US" sz="2000" b="0" i="0" dirty="0">
                <a:solidFill>
                  <a:srgbClr val="FF0000"/>
                </a:solidFill>
                <a:effectLst/>
              </a:rPr>
              <a:t>(5</a:t>
            </a:r>
            <a:r>
              <a:rPr lang="en-US" sz="2000" b="0" i="0" dirty="0">
                <a:solidFill>
                  <a:srgbClr val="FF0000"/>
                </a:solidFill>
                <a:effectLst/>
                <a:sym typeface="Wingdings" panose="05000000000000000000" pitchFamily="2" charset="2"/>
              </a:rPr>
              <a:t>) </a:t>
            </a:r>
            <a:r>
              <a:rPr lang="en-US" sz="2000" b="0" i="0" dirty="0">
                <a:solidFill>
                  <a:srgbClr val="000000"/>
                </a:solidFill>
                <a:effectLst/>
              </a:rPr>
              <a:t>for </a:t>
            </a:r>
            <a:r>
              <a:rPr lang="en-US" sz="2000" dirty="0">
                <a:solidFill>
                  <a:srgbClr val="000000"/>
                </a:solidFill>
              </a:rPr>
              <a:t>configuration </a:t>
            </a:r>
            <a:r>
              <a:rPr lang="en-US" sz="2000" b="0" i="0" dirty="0">
                <a:solidFill>
                  <a:srgbClr val="000000"/>
                </a:solidFill>
                <a:effectLst/>
              </a:rPr>
              <a:t>	</a:t>
            </a:r>
            <a:r>
              <a:rPr lang="en-US" sz="2000" dirty="0"/>
              <a:t>Stack:	</a:t>
            </a:r>
            <a:r>
              <a:rPr lang="en-US" sz="2000" dirty="0">
                <a:solidFill>
                  <a:srgbClr val="FF0000"/>
                </a:solidFill>
              </a:rPr>
              <a:t>		</a:t>
            </a:r>
            <a:r>
              <a:rPr lang="en-US" sz="2000" dirty="0"/>
              <a:t>Input: </a:t>
            </a:r>
            <a:r>
              <a:rPr lang="en-US" sz="2000" b="1" dirty="0"/>
              <a:t> 	</a:t>
            </a:r>
          </a:p>
          <a:p>
            <a:pPr lvl="1"/>
            <a:r>
              <a:rPr lang="en-US" sz="2000" dirty="0">
                <a:solidFill>
                  <a:srgbClr val="FF0000"/>
                </a:solidFill>
              </a:rPr>
              <a:t>production (7) </a:t>
            </a:r>
            <a:r>
              <a:rPr lang="en-US" sz="2000" dirty="0">
                <a:solidFill>
                  <a:srgbClr val="000000"/>
                </a:solidFill>
              </a:rPr>
              <a:t>for configuration 	</a:t>
            </a:r>
            <a:r>
              <a:rPr lang="en-US" sz="2000" dirty="0"/>
              <a:t>Stack:			Input:</a:t>
            </a:r>
            <a:r>
              <a:rPr lang="en-US" sz="2000" dirty="0">
                <a:solidFill>
                  <a:srgbClr val="FF0000"/>
                </a:solidFill>
              </a:rPr>
              <a:t> </a:t>
            </a:r>
            <a:endParaRPr lang="en-US" sz="2000" b="0" i="0" dirty="0">
              <a:solidFill>
                <a:srgbClr val="000000"/>
              </a:solidFill>
              <a:effectLst/>
            </a:endParaRPr>
          </a:p>
          <a:p>
            <a:endParaRPr lang="en-US" sz="2000" b="0" i="0" dirty="0">
              <a:solidFill>
                <a:srgbClr val="000000"/>
              </a:solidFill>
              <a:effectLst/>
            </a:endParaRPr>
          </a:p>
          <a:p>
            <a:r>
              <a:rPr lang="en-US" sz="2000" b="0" i="0" dirty="0">
                <a:solidFill>
                  <a:srgbClr val="000000"/>
                </a:solidFill>
                <a:effectLst/>
              </a:rPr>
              <a:t>Notice how the </a:t>
            </a:r>
            <a:r>
              <a:rPr lang="en-US" sz="2000" dirty="0">
                <a:solidFill>
                  <a:srgbClr val="000000"/>
                </a:solidFill>
              </a:rPr>
              <a:t>3rd symbol </a:t>
            </a:r>
            <a:r>
              <a:rPr lang="en-US" sz="2000" b="0" i="0" dirty="0">
                <a:solidFill>
                  <a:srgbClr val="000000"/>
                </a:solidFill>
                <a:effectLst/>
              </a:rPr>
              <a:t>from </a:t>
            </a:r>
            <a:r>
              <a:rPr lang="en-US" sz="2000" b="0" i="0" dirty="0">
                <a:solidFill>
                  <a:srgbClr val="FF0000"/>
                </a:solidFill>
                <a:effectLst/>
              </a:rPr>
              <a:t>top of the </a:t>
            </a:r>
            <a:r>
              <a:rPr lang="en-US" sz="2000" b="0" i="0" dirty="0">
                <a:solidFill>
                  <a:srgbClr val="000000"/>
                </a:solidFill>
                <a:effectLst/>
              </a:rPr>
              <a:t>stack </a:t>
            </a:r>
            <a:r>
              <a:rPr lang="en-US" sz="2000" dirty="0">
                <a:solidFill>
                  <a:srgbClr val="000000"/>
                </a:solidFill>
              </a:rPr>
              <a:t>(</a:t>
            </a:r>
            <a:r>
              <a:rPr lang="en-US" sz="2000" dirty="0" err="1">
                <a:solidFill>
                  <a:srgbClr val="FF0000"/>
                </a:solidFill>
              </a:rPr>
              <a:t>procid</a:t>
            </a:r>
            <a:r>
              <a:rPr lang="en-US" sz="2000" dirty="0">
                <a:solidFill>
                  <a:srgbClr val="FF0000"/>
                </a:solidFill>
              </a:rPr>
              <a:t> or id</a:t>
            </a:r>
            <a:r>
              <a:rPr lang="en-US" sz="2000" dirty="0">
                <a:solidFill>
                  <a:srgbClr val="000000"/>
                </a:solidFill>
              </a:rPr>
              <a:t>) determines the reduction to </a:t>
            </a:r>
            <a:r>
              <a:rPr lang="en-US" sz="2000" b="0" i="0" dirty="0">
                <a:solidFill>
                  <a:srgbClr val="000000"/>
                </a:solidFill>
                <a:effectLst/>
              </a:rPr>
              <a:t>be made, even </a:t>
            </a:r>
            <a:r>
              <a:rPr lang="en-US" sz="2000" dirty="0">
                <a:solidFill>
                  <a:srgbClr val="000000"/>
                </a:solidFill>
              </a:rPr>
              <a:t>though it is not involved in the reduction. </a:t>
            </a:r>
          </a:p>
          <a:p>
            <a:r>
              <a:rPr lang="en-US" sz="2000" b="0" i="0" dirty="0">
                <a:solidFill>
                  <a:srgbClr val="000000"/>
                </a:solidFill>
                <a:effectLst/>
              </a:rPr>
              <a:t>Shift-reduce parsing can utilize information far down in the stack to guide the parse, </a:t>
            </a:r>
            <a:r>
              <a:rPr lang="en-US" sz="2000" dirty="0">
                <a:solidFill>
                  <a:srgbClr val="000000"/>
                </a:solidFill>
              </a:rPr>
              <a:t>by looking k symbols ahead</a:t>
            </a:r>
            <a:r>
              <a:rPr lang="en-US" sz="2000" b="0" i="0" dirty="0">
                <a:solidFill>
                  <a:srgbClr val="000000"/>
                </a:solidFill>
                <a:effectLst/>
              </a:rPr>
              <a:t>.</a:t>
            </a:r>
            <a:r>
              <a:rPr lang="en-US" sz="2000" dirty="0"/>
              <a:t> </a:t>
            </a:r>
          </a:p>
        </p:txBody>
      </p:sp>
      <p:sp>
        <p:nvSpPr>
          <p:cNvPr id="4" name="Slide Number Placeholder 3">
            <a:extLst>
              <a:ext uri="{FF2B5EF4-FFF2-40B4-BE49-F238E27FC236}">
                <a16:creationId xmlns:a16="http://schemas.microsoft.com/office/drawing/2014/main" id="{5EA032C2-13BC-484C-9874-192D3C1FD461}"/>
              </a:ext>
            </a:extLst>
          </p:cNvPr>
          <p:cNvSpPr>
            <a:spLocks noGrp="1"/>
          </p:cNvSpPr>
          <p:nvPr>
            <p:ph type="sldNum" sz="quarter" idx="12"/>
          </p:nvPr>
        </p:nvSpPr>
        <p:spPr/>
        <p:txBody>
          <a:bodyPr/>
          <a:lstStyle/>
          <a:p>
            <a:fld id="{6EEDC448-FBD3-481C-A36F-863D2A922EEB}" type="slidenum">
              <a:rPr lang="en-US" altLang="en-US" smtClean="0"/>
              <a:pPr/>
              <a:t>17</a:t>
            </a:fld>
            <a:endParaRPr lang="en-US" altLang="en-US"/>
          </a:p>
        </p:txBody>
      </p:sp>
      <p:pic>
        <p:nvPicPr>
          <p:cNvPr id="7" name="Picture 6">
            <a:extLst>
              <a:ext uri="{FF2B5EF4-FFF2-40B4-BE49-F238E27FC236}">
                <a16:creationId xmlns:a16="http://schemas.microsoft.com/office/drawing/2014/main" id="{B154F2BB-DE24-44CC-A334-295218EC269B}"/>
              </a:ext>
            </a:extLst>
          </p:cNvPr>
          <p:cNvPicPr>
            <a:picLocks noChangeAspect="1"/>
          </p:cNvPicPr>
          <p:nvPr/>
        </p:nvPicPr>
        <p:blipFill>
          <a:blip r:embed="rId2"/>
          <a:stretch>
            <a:fillRect/>
          </a:stretch>
        </p:blipFill>
        <p:spPr>
          <a:xfrm>
            <a:off x="5924550" y="1571625"/>
            <a:ext cx="4057650" cy="1857375"/>
          </a:xfrm>
          <a:prstGeom prst="rect">
            <a:avLst/>
          </a:prstGeom>
        </p:spPr>
      </p:pic>
      <p:graphicFrame>
        <p:nvGraphicFramePr>
          <p:cNvPr id="5" name="Table 5">
            <a:extLst>
              <a:ext uri="{FF2B5EF4-FFF2-40B4-BE49-F238E27FC236}">
                <a16:creationId xmlns:a16="http://schemas.microsoft.com/office/drawing/2014/main" id="{13A495BF-F5E2-45A9-90E8-DB5BC22CBC84}"/>
              </a:ext>
            </a:extLst>
          </p:cNvPr>
          <p:cNvGraphicFramePr>
            <a:graphicFrameLocks noGrp="1"/>
          </p:cNvGraphicFramePr>
          <p:nvPr>
            <p:extLst>
              <p:ext uri="{D42A27DB-BD31-4B8C-83A1-F6EECF244321}">
                <p14:modId xmlns:p14="http://schemas.microsoft.com/office/powerpoint/2010/main" val="3562180872"/>
              </p:ext>
            </p:extLst>
          </p:nvPr>
        </p:nvGraphicFramePr>
        <p:xfrm>
          <a:off x="1066800" y="53340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r>
                        <a:rPr lang="en-US" dirty="0"/>
                        <a:t>$</a:t>
                      </a:r>
                    </a:p>
                  </a:txBody>
                  <a:tcPr/>
                </a:tc>
                <a:tc>
                  <a:txBody>
                    <a:bodyPr/>
                    <a:lstStyle/>
                    <a:p>
                      <a:r>
                        <a:rPr lang="en-US" dirty="0"/>
                        <a:t>…</a:t>
                      </a:r>
                    </a:p>
                  </a:txBody>
                  <a:tcPr/>
                </a:tc>
                <a:tc>
                  <a:txBody>
                    <a:bodyPr/>
                    <a:lstStyle/>
                    <a:p>
                      <a:r>
                        <a:rPr lang="en-US" dirty="0"/>
                        <a:t>id</a:t>
                      </a:r>
                    </a:p>
                  </a:txBody>
                  <a:tcPr/>
                </a:tc>
                <a:tc>
                  <a:txBody>
                    <a:bodyPr/>
                    <a:lstStyle/>
                    <a:p>
                      <a:r>
                        <a:rPr lang="en-US" dirty="0"/>
                        <a:t>(</a:t>
                      </a:r>
                    </a:p>
                  </a:txBody>
                  <a:tcPr/>
                </a:tc>
                <a:tc>
                  <a:txBody>
                    <a:bodyPr/>
                    <a:lstStyle/>
                    <a:p>
                      <a:r>
                        <a:rPr lang="en-US" dirty="0">
                          <a:solidFill>
                            <a:srgbClr val="FF0000"/>
                          </a:solidFill>
                        </a:rPr>
                        <a:t>id</a:t>
                      </a:r>
                    </a:p>
                  </a:txBody>
                  <a:tcPr/>
                </a:tc>
                <a:extLst>
                  <a:ext uri="{0D108BD9-81ED-4DB2-BD59-A6C34878D82A}">
                    <a16:rowId xmlns:a16="http://schemas.microsoft.com/office/drawing/2014/main" val="603700489"/>
                  </a:ext>
                </a:extLst>
              </a:tr>
            </a:tbl>
          </a:graphicData>
        </a:graphic>
      </p:graphicFrame>
      <p:graphicFrame>
        <p:nvGraphicFramePr>
          <p:cNvPr id="8" name="Table 5">
            <a:extLst>
              <a:ext uri="{FF2B5EF4-FFF2-40B4-BE49-F238E27FC236}">
                <a16:creationId xmlns:a16="http://schemas.microsoft.com/office/drawing/2014/main" id="{66F0CF06-FF8A-4FCE-9AFC-BD1760251B6B}"/>
              </a:ext>
            </a:extLst>
          </p:cNvPr>
          <p:cNvGraphicFramePr>
            <a:graphicFrameLocks noGrp="1"/>
          </p:cNvGraphicFramePr>
          <p:nvPr>
            <p:extLst>
              <p:ext uri="{D42A27DB-BD31-4B8C-83A1-F6EECF244321}">
                <p14:modId xmlns:p14="http://schemas.microsoft.com/office/powerpoint/2010/main" val="1804291473"/>
              </p:ext>
            </p:extLst>
          </p:nvPr>
        </p:nvGraphicFramePr>
        <p:xfrm>
          <a:off x="5334000" y="53340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pPr algn="ctr"/>
                      <a:r>
                        <a:rPr lang="en-US" dirty="0"/>
                        <a:t>,</a:t>
                      </a:r>
                    </a:p>
                  </a:txBody>
                  <a:tcPr/>
                </a:tc>
                <a:tc>
                  <a:txBody>
                    <a:bodyPr/>
                    <a:lstStyle/>
                    <a:p>
                      <a:pPr algn="ctr"/>
                      <a:r>
                        <a:rPr lang="en-US" dirty="0"/>
                        <a:t>id</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solidFill>
                            <a:schemeClr val="tx1"/>
                          </a:solidFill>
                        </a:rPr>
                        <a:t>$</a:t>
                      </a:r>
                    </a:p>
                  </a:txBody>
                  <a:tcPr/>
                </a:tc>
                <a:extLst>
                  <a:ext uri="{0D108BD9-81ED-4DB2-BD59-A6C34878D82A}">
                    <a16:rowId xmlns:a16="http://schemas.microsoft.com/office/drawing/2014/main" val="603700489"/>
                  </a:ext>
                </a:extLst>
              </a:tr>
            </a:tbl>
          </a:graphicData>
        </a:graphic>
      </p:graphicFrame>
      <p:graphicFrame>
        <p:nvGraphicFramePr>
          <p:cNvPr id="9" name="Table 5">
            <a:extLst>
              <a:ext uri="{FF2B5EF4-FFF2-40B4-BE49-F238E27FC236}">
                <a16:creationId xmlns:a16="http://schemas.microsoft.com/office/drawing/2014/main" id="{B112C453-50F9-4F5D-8DC5-F5594ED368EC}"/>
              </a:ext>
            </a:extLst>
          </p:cNvPr>
          <p:cNvGraphicFramePr>
            <a:graphicFrameLocks noGrp="1"/>
          </p:cNvGraphicFramePr>
          <p:nvPr>
            <p:extLst>
              <p:ext uri="{D42A27DB-BD31-4B8C-83A1-F6EECF244321}">
                <p14:modId xmlns:p14="http://schemas.microsoft.com/office/powerpoint/2010/main" val="460401221"/>
              </p:ext>
            </p:extLst>
          </p:nvPr>
        </p:nvGraphicFramePr>
        <p:xfrm>
          <a:off x="7950200" y="435356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pPr algn="ctr"/>
                      <a:r>
                        <a:rPr lang="en-US" dirty="0"/>
                        <a:t>,</a:t>
                      </a:r>
                    </a:p>
                  </a:txBody>
                  <a:tcPr/>
                </a:tc>
                <a:tc>
                  <a:txBody>
                    <a:bodyPr/>
                    <a:lstStyle/>
                    <a:p>
                      <a:pPr algn="ctr"/>
                      <a:r>
                        <a:rPr lang="en-US" dirty="0"/>
                        <a:t>id</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solidFill>
                            <a:schemeClr val="tx1"/>
                          </a:solidFill>
                        </a:rPr>
                        <a:t>$</a:t>
                      </a:r>
                    </a:p>
                  </a:txBody>
                  <a:tcPr/>
                </a:tc>
                <a:extLst>
                  <a:ext uri="{0D108BD9-81ED-4DB2-BD59-A6C34878D82A}">
                    <a16:rowId xmlns:a16="http://schemas.microsoft.com/office/drawing/2014/main" val="603700489"/>
                  </a:ext>
                </a:extLst>
              </a:tr>
            </a:tbl>
          </a:graphicData>
        </a:graphic>
      </p:graphicFrame>
      <p:graphicFrame>
        <p:nvGraphicFramePr>
          <p:cNvPr id="10" name="Table 5">
            <a:extLst>
              <a:ext uri="{FF2B5EF4-FFF2-40B4-BE49-F238E27FC236}">
                <a16:creationId xmlns:a16="http://schemas.microsoft.com/office/drawing/2014/main" id="{81C96470-47B4-41B7-B677-6B04A8AE3D90}"/>
              </a:ext>
            </a:extLst>
          </p:cNvPr>
          <p:cNvGraphicFramePr>
            <a:graphicFrameLocks noGrp="1"/>
          </p:cNvGraphicFramePr>
          <p:nvPr>
            <p:extLst>
              <p:ext uri="{D42A27DB-BD31-4B8C-83A1-F6EECF244321}">
                <p14:modId xmlns:p14="http://schemas.microsoft.com/office/powerpoint/2010/main" val="1124369536"/>
              </p:ext>
            </p:extLst>
          </p:nvPr>
        </p:nvGraphicFramePr>
        <p:xfrm>
          <a:off x="7950200" y="4810760"/>
          <a:ext cx="1955800" cy="370840"/>
        </p:xfrm>
        <a:graphic>
          <a:graphicData uri="http://schemas.openxmlformats.org/drawingml/2006/table">
            <a:tbl>
              <a:tblPr firstRow="1" bandRow="1">
                <a:tableStyleId>{C4B1156A-380E-4F78-BDF5-A606A8083BF9}</a:tableStyleId>
              </a:tblPr>
              <a:tblGrid>
                <a:gridCol w="391160">
                  <a:extLst>
                    <a:ext uri="{9D8B030D-6E8A-4147-A177-3AD203B41FA5}">
                      <a16:colId xmlns:a16="http://schemas.microsoft.com/office/drawing/2014/main" val="190556775"/>
                    </a:ext>
                  </a:extLst>
                </a:gridCol>
                <a:gridCol w="391160">
                  <a:extLst>
                    <a:ext uri="{9D8B030D-6E8A-4147-A177-3AD203B41FA5}">
                      <a16:colId xmlns:a16="http://schemas.microsoft.com/office/drawing/2014/main" val="496346332"/>
                    </a:ext>
                  </a:extLst>
                </a:gridCol>
                <a:gridCol w="391160">
                  <a:extLst>
                    <a:ext uri="{9D8B030D-6E8A-4147-A177-3AD203B41FA5}">
                      <a16:colId xmlns:a16="http://schemas.microsoft.com/office/drawing/2014/main" val="3197253476"/>
                    </a:ext>
                  </a:extLst>
                </a:gridCol>
                <a:gridCol w="391160">
                  <a:extLst>
                    <a:ext uri="{9D8B030D-6E8A-4147-A177-3AD203B41FA5}">
                      <a16:colId xmlns:a16="http://schemas.microsoft.com/office/drawing/2014/main" val="3068624608"/>
                    </a:ext>
                  </a:extLst>
                </a:gridCol>
                <a:gridCol w="391160">
                  <a:extLst>
                    <a:ext uri="{9D8B030D-6E8A-4147-A177-3AD203B41FA5}">
                      <a16:colId xmlns:a16="http://schemas.microsoft.com/office/drawing/2014/main" val="3840036910"/>
                    </a:ext>
                  </a:extLst>
                </a:gridCol>
              </a:tblGrid>
              <a:tr h="370840">
                <a:tc>
                  <a:txBody>
                    <a:bodyPr/>
                    <a:lstStyle/>
                    <a:p>
                      <a:pPr algn="ctr"/>
                      <a:r>
                        <a:rPr lang="en-US" dirty="0"/>
                        <a:t>,</a:t>
                      </a:r>
                    </a:p>
                  </a:txBody>
                  <a:tcPr/>
                </a:tc>
                <a:tc>
                  <a:txBody>
                    <a:bodyPr/>
                    <a:lstStyle/>
                    <a:p>
                      <a:pPr algn="ctr"/>
                      <a:r>
                        <a:rPr lang="en-US" dirty="0"/>
                        <a:t>id</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solidFill>
                            <a:schemeClr val="tx1"/>
                          </a:solidFill>
                        </a:rPr>
                        <a:t>$</a:t>
                      </a:r>
                    </a:p>
                  </a:txBody>
                  <a:tcPr/>
                </a:tc>
                <a:extLst>
                  <a:ext uri="{0D108BD9-81ED-4DB2-BD59-A6C34878D82A}">
                    <a16:rowId xmlns:a16="http://schemas.microsoft.com/office/drawing/2014/main" val="603700489"/>
                  </a:ext>
                </a:extLst>
              </a:tr>
            </a:tbl>
          </a:graphicData>
        </a:graphic>
      </p:graphicFrame>
      <p:graphicFrame>
        <p:nvGraphicFramePr>
          <p:cNvPr id="11" name="Table 5">
            <a:extLst>
              <a:ext uri="{FF2B5EF4-FFF2-40B4-BE49-F238E27FC236}">
                <a16:creationId xmlns:a16="http://schemas.microsoft.com/office/drawing/2014/main" id="{86080362-3AD1-431C-A3F2-56C33C4F9037}"/>
              </a:ext>
            </a:extLst>
          </p:cNvPr>
          <p:cNvGraphicFramePr>
            <a:graphicFrameLocks noGrp="1"/>
          </p:cNvGraphicFramePr>
          <p:nvPr>
            <p:extLst>
              <p:ext uri="{D42A27DB-BD31-4B8C-83A1-F6EECF244321}">
                <p14:modId xmlns:p14="http://schemas.microsoft.com/office/powerpoint/2010/main" val="1526210277"/>
              </p:ext>
            </p:extLst>
          </p:nvPr>
        </p:nvGraphicFramePr>
        <p:xfrm>
          <a:off x="5238752" y="4343400"/>
          <a:ext cx="2000248" cy="370840"/>
        </p:xfrm>
        <a:graphic>
          <a:graphicData uri="http://schemas.openxmlformats.org/drawingml/2006/table">
            <a:tbl>
              <a:tblPr firstRow="1" bandRow="1">
                <a:tableStyleId>{C4B1156A-380E-4F78-BDF5-A606A8083BF9}</a:tableStyleId>
              </a:tblPr>
              <a:tblGrid>
                <a:gridCol w="247648">
                  <a:extLst>
                    <a:ext uri="{9D8B030D-6E8A-4147-A177-3AD203B41FA5}">
                      <a16:colId xmlns:a16="http://schemas.microsoft.com/office/drawing/2014/main" val="190556775"/>
                    </a:ext>
                  </a:extLst>
                </a:gridCol>
                <a:gridCol w="304800">
                  <a:extLst>
                    <a:ext uri="{9D8B030D-6E8A-4147-A177-3AD203B41FA5}">
                      <a16:colId xmlns:a16="http://schemas.microsoft.com/office/drawing/2014/main" val="496346332"/>
                    </a:ext>
                  </a:extLst>
                </a:gridCol>
                <a:gridCol w="838200">
                  <a:extLst>
                    <a:ext uri="{9D8B030D-6E8A-4147-A177-3AD203B41FA5}">
                      <a16:colId xmlns:a16="http://schemas.microsoft.com/office/drawing/2014/main" val="3197253476"/>
                    </a:ext>
                  </a:extLst>
                </a:gridCol>
                <a:gridCol w="228600">
                  <a:extLst>
                    <a:ext uri="{9D8B030D-6E8A-4147-A177-3AD203B41FA5}">
                      <a16:colId xmlns:a16="http://schemas.microsoft.com/office/drawing/2014/main" val="3068624608"/>
                    </a:ext>
                  </a:extLst>
                </a:gridCol>
                <a:gridCol w="381000">
                  <a:extLst>
                    <a:ext uri="{9D8B030D-6E8A-4147-A177-3AD203B41FA5}">
                      <a16:colId xmlns:a16="http://schemas.microsoft.com/office/drawing/2014/main" val="3840036910"/>
                    </a:ext>
                  </a:extLst>
                </a:gridCol>
              </a:tblGrid>
              <a:tr h="370840">
                <a:tc>
                  <a:txBody>
                    <a:bodyPr/>
                    <a:lstStyle/>
                    <a:p>
                      <a:r>
                        <a:rPr lang="en-US" dirty="0"/>
                        <a:t>$</a:t>
                      </a:r>
                    </a:p>
                  </a:txBody>
                  <a:tcPr/>
                </a:tc>
                <a:tc>
                  <a:txBody>
                    <a:bodyPr/>
                    <a:lstStyle/>
                    <a:p>
                      <a:r>
                        <a:rPr lang="en-US" dirty="0"/>
                        <a:t>…</a:t>
                      </a:r>
                    </a:p>
                  </a:txBody>
                  <a:tcPr/>
                </a:tc>
                <a:tc>
                  <a:txBody>
                    <a:bodyPr/>
                    <a:lstStyle/>
                    <a:p>
                      <a:r>
                        <a:rPr lang="en-US" dirty="0" err="1"/>
                        <a:t>procid</a:t>
                      </a:r>
                      <a:endParaRPr lang="en-US" dirty="0"/>
                    </a:p>
                  </a:txBody>
                  <a:tcPr/>
                </a:tc>
                <a:tc>
                  <a:txBody>
                    <a:bodyPr/>
                    <a:lstStyle/>
                    <a:p>
                      <a:r>
                        <a:rPr lang="en-US" dirty="0"/>
                        <a:t>(</a:t>
                      </a:r>
                    </a:p>
                  </a:txBody>
                  <a:tcPr/>
                </a:tc>
                <a:tc>
                  <a:txBody>
                    <a:bodyPr/>
                    <a:lstStyle/>
                    <a:p>
                      <a:r>
                        <a:rPr lang="en-US" dirty="0">
                          <a:solidFill>
                            <a:srgbClr val="FF0000"/>
                          </a:solidFill>
                        </a:rPr>
                        <a:t>id</a:t>
                      </a:r>
                    </a:p>
                  </a:txBody>
                  <a:tcPr/>
                </a:tc>
                <a:extLst>
                  <a:ext uri="{0D108BD9-81ED-4DB2-BD59-A6C34878D82A}">
                    <a16:rowId xmlns:a16="http://schemas.microsoft.com/office/drawing/2014/main" val="603700489"/>
                  </a:ext>
                </a:extLst>
              </a:tr>
            </a:tbl>
          </a:graphicData>
        </a:graphic>
      </p:graphicFrame>
      <p:graphicFrame>
        <p:nvGraphicFramePr>
          <p:cNvPr id="12" name="Table 5">
            <a:extLst>
              <a:ext uri="{FF2B5EF4-FFF2-40B4-BE49-F238E27FC236}">
                <a16:creationId xmlns:a16="http://schemas.microsoft.com/office/drawing/2014/main" id="{F4604717-D607-470B-B536-98F3B699F425}"/>
              </a:ext>
            </a:extLst>
          </p:cNvPr>
          <p:cNvGraphicFramePr>
            <a:graphicFrameLocks noGrp="1"/>
          </p:cNvGraphicFramePr>
          <p:nvPr>
            <p:extLst>
              <p:ext uri="{D42A27DB-BD31-4B8C-83A1-F6EECF244321}">
                <p14:modId xmlns:p14="http://schemas.microsoft.com/office/powerpoint/2010/main" val="730918050"/>
              </p:ext>
            </p:extLst>
          </p:nvPr>
        </p:nvGraphicFramePr>
        <p:xfrm>
          <a:off x="5257800" y="4810760"/>
          <a:ext cx="1955800" cy="370840"/>
        </p:xfrm>
        <a:graphic>
          <a:graphicData uri="http://schemas.openxmlformats.org/drawingml/2006/table">
            <a:tbl>
              <a:tblPr firstRow="1" bandRow="1">
                <a:tableStyleId>{C4B1156A-380E-4F78-BDF5-A606A8083BF9}</a:tableStyleId>
              </a:tblPr>
              <a:tblGrid>
                <a:gridCol w="244475">
                  <a:extLst>
                    <a:ext uri="{9D8B030D-6E8A-4147-A177-3AD203B41FA5}">
                      <a16:colId xmlns:a16="http://schemas.microsoft.com/office/drawing/2014/main" val="190556775"/>
                    </a:ext>
                  </a:extLst>
                </a:gridCol>
                <a:gridCol w="592173">
                  <a:extLst>
                    <a:ext uri="{9D8B030D-6E8A-4147-A177-3AD203B41FA5}">
                      <a16:colId xmlns:a16="http://schemas.microsoft.com/office/drawing/2014/main" val="496346332"/>
                    </a:ext>
                  </a:extLst>
                </a:gridCol>
                <a:gridCol w="418324">
                  <a:extLst>
                    <a:ext uri="{9D8B030D-6E8A-4147-A177-3AD203B41FA5}">
                      <a16:colId xmlns:a16="http://schemas.microsoft.com/office/drawing/2014/main" val="3197253476"/>
                    </a:ext>
                  </a:extLst>
                </a:gridCol>
                <a:gridCol w="293370">
                  <a:extLst>
                    <a:ext uri="{9D8B030D-6E8A-4147-A177-3AD203B41FA5}">
                      <a16:colId xmlns:a16="http://schemas.microsoft.com/office/drawing/2014/main" val="3068624608"/>
                    </a:ext>
                  </a:extLst>
                </a:gridCol>
                <a:gridCol w="407458">
                  <a:extLst>
                    <a:ext uri="{9D8B030D-6E8A-4147-A177-3AD203B41FA5}">
                      <a16:colId xmlns:a16="http://schemas.microsoft.com/office/drawing/2014/main" val="3840036910"/>
                    </a:ext>
                  </a:extLst>
                </a:gridCol>
              </a:tblGrid>
              <a:tr h="370840">
                <a:tc>
                  <a:txBody>
                    <a:bodyPr/>
                    <a:lstStyle/>
                    <a:p>
                      <a:r>
                        <a:rPr lang="en-US" dirty="0"/>
                        <a:t>$</a:t>
                      </a:r>
                    </a:p>
                  </a:txBody>
                  <a:tcPr/>
                </a:tc>
                <a:tc>
                  <a:txBody>
                    <a:bodyPr/>
                    <a:lstStyle/>
                    <a:p>
                      <a:r>
                        <a:rPr lang="en-US" dirty="0"/>
                        <a:t>…</a:t>
                      </a:r>
                    </a:p>
                  </a:txBody>
                  <a:tcPr/>
                </a:tc>
                <a:tc>
                  <a:txBody>
                    <a:bodyPr/>
                    <a:lstStyle/>
                    <a:p>
                      <a:r>
                        <a:rPr lang="en-US" dirty="0">
                          <a:solidFill>
                            <a:srgbClr val="FF0000"/>
                          </a:solidFill>
                        </a:rPr>
                        <a:t>id</a:t>
                      </a:r>
                    </a:p>
                  </a:txBody>
                  <a:tcPr/>
                </a:tc>
                <a:tc>
                  <a:txBody>
                    <a:bodyPr/>
                    <a:lstStyle/>
                    <a:p>
                      <a:r>
                        <a:rPr lang="en-US" dirty="0"/>
                        <a:t>(</a:t>
                      </a:r>
                    </a:p>
                  </a:txBody>
                  <a:tcPr/>
                </a:tc>
                <a:tc>
                  <a:txBody>
                    <a:bodyPr/>
                    <a:lstStyle/>
                    <a:p>
                      <a:r>
                        <a:rPr lang="en-US" dirty="0">
                          <a:solidFill>
                            <a:schemeClr val="tx1"/>
                          </a:solidFill>
                        </a:rPr>
                        <a:t>id</a:t>
                      </a:r>
                    </a:p>
                  </a:txBody>
                  <a:tcPr/>
                </a:tc>
                <a:extLst>
                  <a:ext uri="{0D108BD9-81ED-4DB2-BD59-A6C34878D82A}">
                    <a16:rowId xmlns:a16="http://schemas.microsoft.com/office/drawing/2014/main" val="603700489"/>
                  </a:ext>
                </a:extLst>
              </a:tr>
            </a:tbl>
          </a:graphicData>
        </a:graphic>
      </p:graphicFrame>
    </p:spTree>
    <p:extLst>
      <p:ext uri="{BB962C8B-B14F-4D97-AF65-F5344CB8AC3E}">
        <p14:creationId xmlns:p14="http://schemas.microsoft.com/office/powerpoint/2010/main" val="25958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500" fill="hold"/>
                                        <p:tgtEl>
                                          <p:spTgt spid="11"/>
                                        </p:tgtEl>
                                        <p:attrNameLst>
                                          <p:attrName>ppt_x</p:attrName>
                                        </p:attrNameLst>
                                      </p:cBhvr>
                                      <p:tavLst>
                                        <p:tav tm="0">
                                          <p:val>
                                            <p:strVal val="#ppt_x"/>
                                          </p:val>
                                        </p:tav>
                                        <p:tav tm="100000">
                                          <p:val>
                                            <p:strVal val="#ppt_x"/>
                                          </p:val>
                                        </p:tav>
                                      </p:tavLst>
                                    </p:anim>
                                    <p:anim calcmode="lin" valueType="num">
                                      <p:cBhvr additive="base">
                                        <p:cTn id="68" dur="500" fill="hold"/>
                                        <p:tgtEl>
                                          <p:spTgt spid="1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additive="base">
                                        <p:cTn id="7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500" fill="hold"/>
                                        <p:tgtEl>
                                          <p:spTgt spid="12"/>
                                        </p:tgtEl>
                                        <p:attrNameLst>
                                          <p:attrName>ppt_x</p:attrName>
                                        </p:attrNameLst>
                                      </p:cBhvr>
                                      <p:tavLst>
                                        <p:tav tm="0">
                                          <p:val>
                                            <p:strVal val="#ppt_x"/>
                                          </p:val>
                                        </p:tav>
                                        <p:tav tm="100000">
                                          <p:val>
                                            <p:strVal val="#ppt_x"/>
                                          </p:val>
                                        </p:tav>
                                      </p:tavLst>
                                    </p:anim>
                                    <p:anim calcmode="lin" valueType="num">
                                      <p:cBhvr additive="base">
                                        <p:cTn id="82" dur="500" fill="hold"/>
                                        <p:tgtEl>
                                          <p:spTgt spid="12"/>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 calcmode="lin" valueType="num">
                                      <p:cBhvr additive="base">
                                        <p:cTn id="9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
                                            <p:txEl>
                                              <p:pRg st="13" end="13"/>
                                            </p:txEl>
                                          </p:spTgt>
                                        </p:tgtEl>
                                        <p:attrNameLst>
                                          <p:attrName>style.visibility</p:attrName>
                                        </p:attrNameLst>
                                      </p:cBhvr>
                                      <p:to>
                                        <p:strVal val="visible"/>
                                      </p:to>
                                    </p:set>
                                    <p:anim calcmode="lin" valueType="num">
                                      <p:cBhvr additive="base">
                                        <p:cTn id="9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Learning Objectives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37781447-97FD-46DA-A6F6-A5F75FB99D16}" type="slidenum">
              <a:rPr lang="en-US" altLang="en-US" smtClean="0"/>
              <a:pPr/>
              <a:t>2</a:t>
            </a:fld>
            <a:endParaRPr lang="en-US" altLang="en-US"/>
          </a:p>
        </p:txBody>
      </p:sp>
    </p:spTree>
    <p:extLst>
      <p:ext uri="{BB962C8B-B14F-4D97-AF65-F5344CB8AC3E}">
        <p14:creationId xmlns:p14="http://schemas.microsoft.com/office/powerpoint/2010/main" val="20343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pPr/>
              <a:t>3</a:t>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609600"/>
          </a:xfrm>
        </p:spPr>
        <p:txBody>
          <a:bodyPr/>
          <a:lstStyle/>
          <a:p>
            <a:r>
              <a:rPr lang="en-US" altLang="en-US" dirty="0"/>
              <a:t>Bottom-Up Parsing</a:t>
            </a:r>
          </a:p>
        </p:txBody>
      </p:sp>
      <p:sp>
        <p:nvSpPr>
          <p:cNvPr id="262147" name="Rectangle 3"/>
          <p:cNvSpPr>
            <a:spLocks noGrp="1" noChangeArrowheads="1"/>
          </p:cNvSpPr>
          <p:nvPr>
            <p:ph type="body" idx="1"/>
          </p:nvPr>
        </p:nvSpPr>
        <p:spPr>
          <a:xfrm>
            <a:off x="0" y="1066800"/>
            <a:ext cx="9683750" cy="5410200"/>
          </a:xfrm>
        </p:spPr>
        <p:txBody>
          <a:bodyPr/>
          <a:lstStyle/>
          <a:p>
            <a:pPr>
              <a:lnSpc>
                <a:spcPct val="150000"/>
              </a:lnSpc>
            </a:pPr>
            <a:r>
              <a:rPr lang="en-US" dirty="0"/>
              <a:t>A bottom-up parser corresponds to the construction of a parse tree for an input string </a:t>
            </a:r>
            <a:r>
              <a:rPr lang="en-US" dirty="0">
                <a:solidFill>
                  <a:srgbClr val="FF0000"/>
                </a:solidFill>
              </a:rPr>
              <a:t>beginning at the leaves </a:t>
            </a:r>
            <a:r>
              <a:rPr lang="en-US" dirty="0"/>
              <a:t>(the bottom) and </a:t>
            </a:r>
            <a:r>
              <a:rPr lang="en-US" dirty="0">
                <a:solidFill>
                  <a:srgbClr val="FF0000"/>
                </a:solidFill>
              </a:rPr>
              <a:t>working up towards the root </a:t>
            </a:r>
            <a:r>
              <a:rPr lang="en-US" dirty="0"/>
              <a:t>(the top). </a:t>
            </a:r>
          </a:p>
          <a:p>
            <a:pPr>
              <a:lnSpc>
                <a:spcPct val="150000"/>
              </a:lnSpc>
            </a:pPr>
            <a:endParaRPr lang="en-US" dirty="0"/>
          </a:p>
          <a:p>
            <a:pPr>
              <a:lnSpc>
                <a:spcPct val="150000"/>
              </a:lnSpc>
            </a:pPr>
            <a:r>
              <a:rPr lang="en-US" dirty="0"/>
              <a:t>It is convenient to describe parsing as the process of </a:t>
            </a:r>
            <a:r>
              <a:rPr lang="en-US" dirty="0">
                <a:solidFill>
                  <a:srgbClr val="FF0000"/>
                </a:solidFill>
              </a:rPr>
              <a:t>building parse trees</a:t>
            </a:r>
            <a:r>
              <a:rPr lang="en-US" dirty="0"/>
              <a:t>, (although a </a:t>
            </a:r>
            <a:r>
              <a:rPr lang="en-US" dirty="0">
                <a:solidFill>
                  <a:srgbClr val="FF0000"/>
                </a:solidFill>
              </a:rPr>
              <a:t>front end </a:t>
            </a:r>
            <a:r>
              <a:rPr lang="en-US" dirty="0"/>
              <a:t>may in fact carry out a translation directly </a:t>
            </a:r>
            <a:r>
              <a:rPr lang="en-US" dirty="0">
                <a:solidFill>
                  <a:srgbClr val="FF0000"/>
                </a:solidFill>
              </a:rPr>
              <a:t>without</a:t>
            </a:r>
            <a:br>
              <a:rPr lang="en-US" dirty="0">
                <a:solidFill>
                  <a:srgbClr val="FF0000"/>
                </a:solidFill>
              </a:rPr>
            </a:br>
            <a:r>
              <a:rPr lang="en-US" dirty="0">
                <a:solidFill>
                  <a:srgbClr val="FF0000"/>
                </a:solidFill>
              </a:rPr>
              <a:t>building an explicit tree</a:t>
            </a:r>
            <a:r>
              <a:rPr lang="en-US" dirty="0"/>
              <a:t>).</a:t>
            </a:r>
            <a:endParaRPr lang="en-US" altLang="en-US" sz="2600" dirty="0">
              <a:sym typeface="Symbol" panose="05050102010706020507" pitchFamily="18" charset="2"/>
            </a:endParaRPr>
          </a:p>
        </p:txBody>
      </p:sp>
    </p:spTree>
    <p:extLst>
      <p:ext uri="{BB962C8B-B14F-4D97-AF65-F5344CB8AC3E}">
        <p14:creationId xmlns:p14="http://schemas.microsoft.com/office/powerpoint/2010/main" val="173947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116F-15B9-4BAF-992B-6C225F80EFD6}"/>
              </a:ext>
            </a:extLst>
          </p:cNvPr>
          <p:cNvSpPr>
            <a:spLocks noGrp="1"/>
          </p:cNvSpPr>
          <p:nvPr>
            <p:ph type="title"/>
          </p:nvPr>
        </p:nvSpPr>
        <p:spPr>
          <a:xfrm>
            <a:off x="381000" y="0"/>
            <a:ext cx="9372600" cy="533400"/>
          </a:xfrm>
        </p:spPr>
        <p:txBody>
          <a:bodyPr/>
          <a:lstStyle/>
          <a:p>
            <a:r>
              <a:rPr lang="en-US" dirty="0"/>
              <a:t>Bottom-Up Parsing - Example</a:t>
            </a:r>
          </a:p>
        </p:txBody>
      </p:sp>
      <p:sp>
        <p:nvSpPr>
          <p:cNvPr id="3" name="Content Placeholder 2">
            <a:extLst>
              <a:ext uri="{FF2B5EF4-FFF2-40B4-BE49-F238E27FC236}">
                <a16:creationId xmlns:a16="http://schemas.microsoft.com/office/drawing/2014/main" id="{93DE1887-06D9-47EE-ADAA-072CDB50896D}"/>
              </a:ext>
            </a:extLst>
          </p:cNvPr>
          <p:cNvSpPr>
            <a:spLocks noGrp="1"/>
          </p:cNvSpPr>
          <p:nvPr>
            <p:ph idx="1"/>
          </p:nvPr>
        </p:nvSpPr>
        <p:spPr>
          <a:xfrm>
            <a:off x="0" y="685800"/>
            <a:ext cx="10210800" cy="5638800"/>
          </a:xfrm>
        </p:spPr>
        <p:txBody>
          <a:bodyPr/>
          <a:lstStyle/>
          <a:p>
            <a:r>
              <a:rPr lang="en-US" sz="2000" dirty="0"/>
              <a:t>Grammar</a:t>
            </a:r>
          </a:p>
          <a:p>
            <a:pPr marL="400050" lvl="1" indent="0">
              <a:buNone/>
            </a:pPr>
            <a:r>
              <a:rPr lang="en-US" dirty="0">
                <a:highlight>
                  <a:srgbClr val="C0C0C0"/>
                </a:highlight>
              </a:rPr>
              <a:t>E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E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T (1.1) | T (1.2)		T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F (2.1) | F (2.2)		F </a:t>
            </a:r>
            <a:r>
              <a:rPr lang="en-US" altLang="en-US" dirty="0">
                <a:highlight>
                  <a:srgbClr val="C0C0C0"/>
                </a:highlight>
                <a:sym typeface="Symbol" panose="05050102010706020507" pitchFamily="18" charset="2"/>
              </a:rPr>
              <a:t></a:t>
            </a:r>
            <a:r>
              <a:rPr lang="en-US" dirty="0">
                <a:highlight>
                  <a:srgbClr val="C0C0C0"/>
                </a:highlight>
                <a:sym typeface="Wingdings" panose="05000000000000000000" pitchFamily="2" charset="2"/>
              </a:rPr>
              <a:t> </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E</a:t>
            </a:r>
            <a:r>
              <a:rPr lang="en-US" b="1" dirty="0">
                <a:highlight>
                  <a:srgbClr val="C0C0C0"/>
                </a:highlight>
                <a:sym typeface="Wingdings" panose="05000000000000000000" pitchFamily="2" charset="2"/>
              </a:rPr>
              <a:t>)</a:t>
            </a:r>
            <a:r>
              <a:rPr lang="en-US" dirty="0">
                <a:highlight>
                  <a:srgbClr val="C0C0C0"/>
                </a:highlight>
                <a:sym typeface="Wingdings" panose="05000000000000000000" pitchFamily="2" charset="2"/>
              </a:rPr>
              <a:t> (3.1) | </a:t>
            </a:r>
            <a:r>
              <a:rPr lang="en-US" b="1" dirty="0">
                <a:highlight>
                  <a:srgbClr val="C0C0C0"/>
                </a:highlight>
                <a:sym typeface="Wingdings" panose="05000000000000000000" pitchFamily="2" charset="2"/>
              </a:rPr>
              <a:t>id</a:t>
            </a:r>
            <a:r>
              <a:rPr lang="en-US" dirty="0">
                <a:highlight>
                  <a:srgbClr val="C0C0C0"/>
                </a:highlight>
                <a:sym typeface="Wingdings" panose="05000000000000000000" pitchFamily="2" charset="2"/>
              </a:rPr>
              <a:t> (3.2)</a:t>
            </a:r>
          </a:p>
          <a:p>
            <a:r>
              <a:rPr lang="en-US" sz="2000" dirty="0">
                <a:sym typeface="Wingdings" panose="05000000000000000000" pitchFamily="2" charset="2"/>
              </a:rPr>
              <a:t>Input: </a:t>
            </a:r>
            <a:r>
              <a:rPr lang="en-US" sz="2000" b="1" dirty="0">
                <a:solidFill>
                  <a:srgbClr val="FF0000"/>
                </a:solidFill>
                <a:sym typeface="Wingdings" panose="05000000000000000000" pitchFamily="2" charset="2"/>
              </a:rPr>
              <a:t>id * id</a:t>
            </a:r>
          </a:p>
          <a:p>
            <a:r>
              <a:rPr lang="en-US" sz="2000" dirty="0">
                <a:sym typeface="Wingdings" panose="05000000000000000000" pitchFamily="2" charset="2"/>
              </a:rPr>
              <a:t>Reduce (match) with right side of some production and replace with its left side non-terminal</a:t>
            </a:r>
            <a:endParaRPr lang="en-US" sz="2000" dirty="0"/>
          </a:p>
          <a:p>
            <a:pPr marL="0" indent="0">
              <a:buNone/>
            </a:pPr>
            <a:r>
              <a:rPr lang="en-US" sz="2000" dirty="0">
                <a:solidFill>
                  <a:srgbClr val="FF0000"/>
                </a:solidFill>
                <a:sym typeface="Wingdings" panose="05000000000000000000" pitchFamily="2" charset="2"/>
              </a:rPr>
              <a:t>                           </a:t>
            </a:r>
            <a:r>
              <a:rPr lang="en-US" sz="2000" u="sng" dirty="0">
                <a:solidFill>
                  <a:srgbClr val="FF0000"/>
                </a:solidFill>
                <a:sym typeface="Wingdings" panose="05000000000000000000" pitchFamily="2" charset="2"/>
              </a:rPr>
              <a:t>id</a:t>
            </a:r>
            <a:r>
              <a:rPr lang="en-US" sz="2000" dirty="0">
                <a:sym typeface="Wingdings" panose="05000000000000000000" pitchFamily="2" charset="2"/>
              </a:rPr>
              <a:t> * id </a:t>
            </a:r>
          </a:p>
          <a:p>
            <a:pPr marL="0" indent="0">
              <a:buNone/>
            </a:pPr>
            <a:r>
              <a:rPr lang="en-US" altLang="en-US" sz="2000" dirty="0">
                <a:sym typeface="Symbol" panose="05050102010706020507" pitchFamily="18" charset="2"/>
              </a:rPr>
              <a:t>	(3.2)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F</a:t>
            </a:r>
            <a:r>
              <a:rPr lang="en-US" sz="2000" dirty="0">
                <a:sym typeface="Wingdings" panose="05000000000000000000" pitchFamily="2" charset="2"/>
              </a:rPr>
              <a:t> * id </a:t>
            </a:r>
          </a:p>
          <a:p>
            <a:pPr marL="0" indent="0">
              <a:buNone/>
            </a:pPr>
            <a:r>
              <a:rPr lang="en-US" altLang="en-US" sz="2000" dirty="0">
                <a:sym typeface="Symbol" panose="05050102010706020507" pitchFamily="18" charset="2"/>
              </a:rPr>
              <a:t>	(2.2) </a:t>
            </a:r>
            <a:r>
              <a:rPr lang="en-US" sz="2000" dirty="0">
                <a:sym typeface="Wingdings" panose="05000000000000000000" pitchFamily="2" charset="2"/>
              </a:rPr>
              <a:t> </a:t>
            </a:r>
            <a:r>
              <a:rPr lang="en-US" sz="2000" dirty="0">
                <a:solidFill>
                  <a:srgbClr val="FF0000"/>
                </a:solidFill>
                <a:sym typeface="Wingdings" panose="05000000000000000000" pitchFamily="2" charset="2"/>
              </a:rPr>
              <a:t>T</a:t>
            </a:r>
            <a:r>
              <a:rPr lang="en-US" sz="2000" dirty="0">
                <a:sym typeface="Wingdings" panose="05000000000000000000" pitchFamily="2" charset="2"/>
              </a:rPr>
              <a:t> * </a:t>
            </a:r>
            <a:r>
              <a:rPr lang="en-US" sz="2000" u="sng" dirty="0">
                <a:solidFill>
                  <a:srgbClr val="FF0000"/>
                </a:solidFill>
                <a:sym typeface="Wingdings" panose="05000000000000000000" pitchFamily="2" charset="2"/>
              </a:rPr>
              <a:t>id</a:t>
            </a:r>
            <a:r>
              <a:rPr lang="en-US" sz="2000" dirty="0">
                <a:sym typeface="Wingdings" panose="05000000000000000000" pitchFamily="2" charset="2"/>
              </a:rPr>
              <a:t> </a:t>
            </a:r>
          </a:p>
          <a:p>
            <a:pPr marL="0" indent="0">
              <a:buNone/>
            </a:pPr>
            <a:r>
              <a:rPr lang="en-US" altLang="en-US" sz="2000" dirty="0">
                <a:sym typeface="Symbol" panose="05050102010706020507" pitchFamily="18" charset="2"/>
              </a:rPr>
              <a:t>(1.2 or 3.2?)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T * F</a:t>
            </a:r>
            <a:r>
              <a:rPr lang="en-US" sz="2000" dirty="0">
                <a:sym typeface="Wingdings" panose="05000000000000000000" pitchFamily="2" charset="2"/>
              </a:rPr>
              <a:t> </a:t>
            </a:r>
          </a:p>
          <a:p>
            <a:pPr marL="0" indent="0">
              <a:buNone/>
            </a:pPr>
            <a:r>
              <a:rPr lang="en-US" altLang="en-US" sz="2000" dirty="0">
                <a:sym typeface="Symbol" panose="05050102010706020507" pitchFamily="18" charset="2"/>
              </a:rPr>
              <a:t>	(2.1) </a:t>
            </a:r>
            <a:r>
              <a:rPr lang="en-US" sz="2000" dirty="0">
                <a:sym typeface="Wingdings" panose="05000000000000000000" pitchFamily="2" charset="2"/>
              </a:rPr>
              <a:t> </a:t>
            </a:r>
            <a:r>
              <a:rPr lang="en-US" sz="2000" u="sng" dirty="0">
                <a:solidFill>
                  <a:srgbClr val="FF0000"/>
                </a:solidFill>
                <a:sym typeface="Wingdings" panose="05000000000000000000" pitchFamily="2" charset="2"/>
              </a:rPr>
              <a:t>T</a:t>
            </a:r>
            <a:r>
              <a:rPr lang="en-US" sz="2000" dirty="0">
                <a:sym typeface="Wingdings" panose="05000000000000000000" pitchFamily="2" charset="2"/>
              </a:rPr>
              <a:t> </a:t>
            </a:r>
          </a:p>
          <a:p>
            <a:pPr marL="0" indent="0">
              <a:buNone/>
            </a:pPr>
            <a:r>
              <a:rPr lang="en-US" altLang="en-US" sz="2000" dirty="0">
                <a:sym typeface="Symbol" panose="05050102010706020507" pitchFamily="18" charset="2"/>
              </a:rPr>
              <a:t>	(1.2) </a:t>
            </a:r>
            <a:r>
              <a:rPr lang="en-US" sz="2000" dirty="0">
                <a:sym typeface="Wingdings" panose="05000000000000000000" pitchFamily="2" charset="2"/>
              </a:rPr>
              <a:t> </a:t>
            </a:r>
            <a:r>
              <a:rPr lang="en-US" sz="2000" dirty="0">
                <a:solidFill>
                  <a:srgbClr val="FF0000"/>
                </a:solidFill>
                <a:sym typeface="Wingdings" panose="05000000000000000000" pitchFamily="2" charset="2"/>
              </a:rPr>
              <a:t>E (Accepted!)</a:t>
            </a:r>
          </a:p>
          <a:p>
            <a:r>
              <a:rPr lang="de-DE" sz="2000" dirty="0"/>
              <a:t>Note that the above reduction is exactly reverse to following rightmost derivation.</a:t>
            </a:r>
            <a:br>
              <a:rPr lang="de-DE" sz="2000" dirty="0"/>
            </a:br>
            <a:r>
              <a:rPr lang="de-DE" sz="2000" dirty="0"/>
              <a:t>			E </a:t>
            </a:r>
            <a:r>
              <a:rPr lang="en-US" altLang="en-US" sz="2000" dirty="0">
                <a:sym typeface="Symbol" panose="05050102010706020507" pitchFamily="18" charset="2"/>
              </a:rPr>
              <a:t></a:t>
            </a:r>
            <a:r>
              <a:rPr lang="de-DE" sz="2000" dirty="0"/>
              <a:t> </a:t>
            </a:r>
            <a:r>
              <a:rPr lang="de-DE" sz="2000" u="sng" dirty="0">
                <a:solidFill>
                  <a:srgbClr val="FF0000"/>
                </a:solidFill>
              </a:rPr>
              <a:t>T</a:t>
            </a:r>
            <a:r>
              <a:rPr lang="de-DE" sz="2000" dirty="0"/>
              <a:t> </a:t>
            </a:r>
            <a:r>
              <a:rPr lang="en-US" altLang="en-US" sz="2000" dirty="0">
                <a:sym typeface="Symbol" panose="05050102010706020507" pitchFamily="18" charset="2"/>
              </a:rPr>
              <a:t></a:t>
            </a:r>
            <a:r>
              <a:rPr lang="de-DE" sz="2000" dirty="0"/>
              <a:t> </a:t>
            </a:r>
            <a:r>
              <a:rPr lang="de-DE" sz="2000" u="sng" dirty="0">
                <a:solidFill>
                  <a:srgbClr val="FF0000"/>
                </a:solidFill>
              </a:rPr>
              <a:t>T * F</a:t>
            </a:r>
            <a:r>
              <a:rPr lang="de-DE" sz="2000" dirty="0"/>
              <a:t> </a:t>
            </a:r>
            <a:r>
              <a:rPr lang="en-US" altLang="en-US" sz="2000" dirty="0">
                <a:sym typeface="Symbol" panose="05050102010706020507" pitchFamily="18" charset="2"/>
              </a:rPr>
              <a:t></a:t>
            </a:r>
            <a:r>
              <a:rPr lang="de-DE" sz="2000" dirty="0"/>
              <a:t> T * </a:t>
            </a:r>
            <a:r>
              <a:rPr lang="de-DE" sz="2000" u="sng" dirty="0">
                <a:solidFill>
                  <a:srgbClr val="FF0000"/>
                </a:solidFill>
              </a:rPr>
              <a:t>id</a:t>
            </a:r>
            <a:r>
              <a:rPr lang="de-DE" sz="2000" dirty="0"/>
              <a:t> </a:t>
            </a:r>
            <a:r>
              <a:rPr lang="en-US" altLang="en-US" sz="2000" dirty="0">
                <a:sym typeface="Symbol" panose="05050102010706020507" pitchFamily="18" charset="2"/>
              </a:rPr>
              <a:t></a:t>
            </a:r>
            <a:r>
              <a:rPr lang="de-DE" sz="2000" dirty="0"/>
              <a:t> </a:t>
            </a:r>
            <a:r>
              <a:rPr lang="de-DE" sz="2000" u="sng" dirty="0">
                <a:solidFill>
                  <a:srgbClr val="FF0000"/>
                </a:solidFill>
              </a:rPr>
              <a:t>F</a:t>
            </a:r>
            <a:r>
              <a:rPr lang="de-DE" sz="2000" dirty="0"/>
              <a:t> * id </a:t>
            </a:r>
            <a:r>
              <a:rPr lang="en-US" altLang="en-US" sz="2000" dirty="0">
                <a:sym typeface="Symbol" panose="05050102010706020507" pitchFamily="18" charset="2"/>
              </a:rPr>
              <a:t></a:t>
            </a:r>
            <a:r>
              <a:rPr lang="de-DE" sz="2000" dirty="0"/>
              <a:t> </a:t>
            </a:r>
            <a:r>
              <a:rPr lang="de-DE" sz="2000" u="sng" dirty="0">
                <a:solidFill>
                  <a:srgbClr val="FF0000"/>
                </a:solidFill>
              </a:rPr>
              <a:t>id</a:t>
            </a:r>
            <a:r>
              <a:rPr lang="de-DE" sz="2000" dirty="0"/>
              <a:t> * id</a:t>
            </a:r>
            <a:r>
              <a:rPr lang="de-DE" sz="1400" dirty="0"/>
              <a:t> </a:t>
            </a:r>
            <a:endParaRPr lang="en-US" sz="1400" dirty="0"/>
          </a:p>
          <a:p>
            <a:r>
              <a:rPr lang="en-US" sz="2000" dirty="0"/>
              <a:t>Step by step </a:t>
            </a:r>
            <a:r>
              <a:rPr lang="en-US" sz="2000" dirty="0">
                <a:solidFill>
                  <a:srgbClr val="FF0000"/>
                </a:solidFill>
              </a:rPr>
              <a:t>parse tree construction </a:t>
            </a:r>
            <a:r>
              <a:rPr lang="en-US" sz="2000" dirty="0"/>
              <a:t>for input </a:t>
            </a:r>
            <a:r>
              <a:rPr lang="en-US" sz="2000" b="1" dirty="0">
                <a:solidFill>
                  <a:srgbClr val="FF0000"/>
                </a:solidFill>
              </a:rPr>
              <a:t>id*id </a:t>
            </a:r>
            <a:r>
              <a:rPr lang="en-US" sz="2000" dirty="0"/>
              <a:t>from </a:t>
            </a:r>
            <a:r>
              <a:rPr lang="en-US" sz="2000" dirty="0">
                <a:solidFill>
                  <a:srgbClr val="FF0000"/>
                </a:solidFill>
              </a:rPr>
              <a:t>leaves to root </a:t>
            </a:r>
            <a:r>
              <a:rPr lang="en-US" sz="2000" dirty="0"/>
              <a:t>is also presented.</a:t>
            </a:r>
          </a:p>
          <a:p>
            <a:endParaRPr lang="en-US" sz="2000" dirty="0"/>
          </a:p>
          <a:p>
            <a:endParaRPr lang="en-US" dirty="0"/>
          </a:p>
        </p:txBody>
      </p:sp>
      <p:sp>
        <p:nvSpPr>
          <p:cNvPr id="4" name="Slide Number Placeholder 3">
            <a:extLst>
              <a:ext uri="{FF2B5EF4-FFF2-40B4-BE49-F238E27FC236}">
                <a16:creationId xmlns:a16="http://schemas.microsoft.com/office/drawing/2014/main" id="{B56F4818-A7C3-4764-8A64-8C381E8D0048}"/>
              </a:ext>
            </a:extLst>
          </p:cNvPr>
          <p:cNvSpPr>
            <a:spLocks noGrp="1"/>
          </p:cNvSpPr>
          <p:nvPr>
            <p:ph type="sldNum" sz="quarter" idx="12"/>
          </p:nvPr>
        </p:nvSpPr>
        <p:spPr/>
        <p:txBody>
          <a:bodyPr/>
          <a:lstStyle/>
          <a:p>
            <a:fld id="{6EEDC448-FBD3-481C-A36F-863D2A922EEB}" type="slidenum">
              <a:rPr lang="en-US" altLang="en-US" smtClean="0"/>
              <a:pPr/>
              <a:t>4</a:t>
            </a:fld>
            <a:endParaRPr lang="en-US" altLang="en-US"/>
          </a:p>
        </p:txBody>
      </p:sp>
      <p:pic>
        <p:nvPicPr>
          <p:cNvPr id="6" name="Picture 5">
            <a:extLst>
              <a:ext uri="{FF2B5EF4-FFF2-40B4-BE49-F238E27FC236}">
                <a16:creationId xmlns:a16="http://schemas.microsoft.com/office/drawing/2014/main" id="{4C00CB93-C404-4BBA-853A-BCCE440D11B3}"/>
              </a:ext>
            </a:extLst>
          </p:cNvPr>
          <p:cNvPicPr>
            <a:picLocks noChangeAspect="1"/>
          </p:cNvPicPr>
          <p:nvPr/>
        </p:nvPicPr>
        <p:blipFill>
          <a:blip r:embed="rId2"/>
          <a:stretch>
            <a:fillRect/>
          </a:stretch>
        </p:blipFill>
        <p:spPr>
          <a:xfrm>
            <a:off x="1447800" y="5372099"/>
            <a:ext cx="7315200" cy="1485901"/>
          </a:xfrm>
          <a:prstGeom prst="rect">
            <a:avLst/>
          </a:prstGeom>
        </p:spPr>
      </p:pic>
    </p:spTree>
    <p:extLst>
      <p:ext uri="{BB962C8B-B14F-4D97-AF65-F5344CB8AC3E}">
        <p14:creationId xmlns:p14="http://schemas.microsoft.com/office/powerpoint/2010/main" val="88130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pPr/>
              <a:t>5</a:t>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609600"/>
          </a:xfrm>
        </p:spPr>
        <p:txBody>
          <a:bodyPr/>
          <a:lstStyle/>
          <a:p>
            <a:r>
              <a:rPr lang="en-US" altLang="en-US" dirty="0"/>
              <a:t>Bottom-Up Parsing</a:t>
            </a:r>
          </a:p>
        </p:txBody>
      </p:sp>
      <p:sp>
        <p:nvSpPr>
          <p:cNvPr id="262147" name="Rectangle 3"/>
          <p:cNvSpPr>
            <a:spLocks noGrp="1" noChangeArrowheads="1"/>
          </p:cNvSpPr>
          <p:nvPr>
            <p:ph type="body" idx="1"/>
          </p:nvPr>
        </p:nvSpPr>
        <p:spPr>
          <a:xfrm>
            <a:off x="0" y="685800"/>
            <a:ext cx="9982200" cy="5410200"/>
          </a:xfrm>
        </p:spPr>
        <p:txBody>
          <a:bodyPr/>
          <a:lstStyle/>
          <a:p>
            <a:pPr>
              <a:lnSpc>
                <a:spcPct val="150000"/>
              </a:lnSpc>
            </a:pPr>
            <a:r>
              <a:rPr lang="en-US" dirty="0"/>
              <a:t>A </a:t>
            </a:r>
            <a:r>
              <a:rPr lang="en-US" dirty="0">
                <a:solidFill>
                  <a:srgbClr val="FF0000"/>
                </a:solidFill>
              </a:rPr>
              <a:t>general </a:t>
            </a:r>
            <a:r>
              <a:rPr lang="en-US" dirty="0"/>
              <a:t>style of bottom-up parsing is known as </a:t>
            </a:r>
            <a:r>
              <a:rPr lang="en-US" dirty="0">
                <a:solidFill>
                  <a:srgbClr val="FF0000"/>
                </a:solidFill>
              </a:rPr>
              <a:t>shift-reduce </a:t>
            </a:r>
            <a:r>
              <a:rPr lang="en-US" dirty="0"/>
              <a:t>parsing. </a:t>
            </a:r>
          </a:p>
          <a:p>
            <a:endParaRPr lang="en-US" dirty="0"/>
          </a:p>
          <a:p>
            <a:pPr>
              <a:lnSpc>
                <a:spcPct val="150000"/>
              </a:lnSpc>
            </a:pPr>
            <a:r>
              <a:rPr lang="en-US" dirty="0"/>
              <a:t>An </a:t>
            </a:r>
            <a:r>
              <a:rPr lang="en-US" dirty="0">
                <a:solidFill>
                  <a:srgbClr val="FF0000"/>
                </a:solidFill>
              </a:rPr>
              <a:t>easy-to-imp1ement</a:t>
            </a:r>
            <a:r>
              <a:rPr lang="en-US" dirty="0"/>
              <a:t> form of shift-reduce </a:t>
            </a:r>
            <a:br>
              <a:rPr lang="en-US" dirty="0"/>
            </a:br>
            <a:r>
              <a:rPr lang="en-US" dirty="0"/>
              <a:t>parsing is called </a:t>
            </a:r>
            <a:r>
              <a:rPr lang="en-US" dirty="0">
                <a:solidFill>
                  <a:srgbClr val="FF0000"/>
                </a:solidFill>
              </a:rPr>
              <a:t>operator-precedence </a:t>
            </a:r>
            <a:r>
              <a:rPr lang="en-US" dirty="0"/>
              <a:t>parsing, </a:t>
            </a:r>
            <a:br>
              <a:rPr lang="en-US" dirty="0"/>
            </a:br>
            <a:r>
              <a:rPr lang="en-US" dirty="0"/>
              <a:t>not suitable for all kind of grammars. </a:t>
            </a:r>
          </a:p>
          <a:p>
            <a:pPr>
              <a:lnSpc>
                <a:spcPct val="150000"/>
              </a:lnSpc>
            </a:pPr>
            <a:endParaRPr lang="en-US" dirty="0"/>
          </a:p>
          <a:p>
            <a:pPr>
              <a:lnSpc>
                <a:spcPct val="150000"/>
              </a:lnSpc>
            </a:pPr>
            <a:r>
              <a:rPr lang="en-US" dirty="0"/>
              <a:t>A much </a:t>
            </a:r>
            <a:r>
              <a:rPr lang="en-US" dirty="0">
                <a:solidFill>
                  <a:srgbClr val="FF0000"/>
                </a:solidFill>
              </a:rPr>
              <a:t>more general </a:t>
            </a:r>
            <a:r>
              <a:rPr lang="en-US" dirty="0"/>
              <a:t>and the </a:t>
            </a:r>
            <a:r>
              <a:rPr lang="en-US" dirty="0">
                <a:solidFill>
                  <a:srgbClr val="FF0000"/>
                </a:solidFill>
              </a:rPr>
              <a:t>largest </a:t>
            </a:r>
            <a:r>
              <a:rPr lang="en-US" dirty="0"/>
              <a:t>class of </a:t>
            </a:r>
            <a:br>
              <a:rPr lang="en-US" dirty="0"/>
            </a:br>
            <a:r>
              <a:rPr lang="en-US" dirty="0"/>
              <a:t>grammars for which shift-reduce parsing can </a:t>
            </a:r>
            <a:br>
              <a:rPr lang="en-US" dirty="0"/>
            </a:br>
            <a:r>
              <a:rPr lang="en-US" dirty="0"/>
              <a:t>be built is called </a:t>
            </a:r>
            <a:r>
              <a:rPr lang="en-US" dirty="0">
                <a:solidFill>
                  <a:srgbClr val="FF0000"/>
                </a:solidFill>
              </a:rPr>
              <a:t>LR parsing</a:t>
            </a:r>
            <a:r>
              <a:rPr lang="en-US" dirty="0"/>
              <a:t>. </a:t>
            </a:r>
          </a:p>
          <a:p>
            <a:pPr lvl="1">
              <a:lnSpc>
                <a:spcPct val="150000"/>
              </a:lnSpc>
            </a:pPr>
            <a:r>
              <a:rPr lang="en-US" sz="2200" dirty="0"/>
              <a:t>Too </a:t>
            </a:r>
            <a:r>
              <a:rPr lang="en-US" sz="2200" dirty="0">
                <a:solidFill>
                  <a:srgbClr val="FF0000"/>
                </a:solidFill>
              </a:rPr>
              <a:t>much work </a:t>
            </a:r>
            <a:r>
              <a:rPr lang="en-US" sz="2200" dirty="0"/>
              <a:t>to build an LR parser </a:t>
            </a:r>
            <a:r>
              <a:rPr lang="en-US" sz="2200" dirty="0">
                <a:solidFill>
                  <a:srgbClr val="FF0000"/>
                </a:solidFill>
              </a:rPr>
              <a:t>by hand</a:t>
            </a:r>
            <a:r>
              <a:rPr lang="en-US" sz="2200" dirty="0"/>
              <a:t>, however </a:t>
            </a:r>
            <a:r>
              <a:rPr lang="en-US" sz="2200" dirty="0">
                <a:solidFill>
                  <a:srgbClr val="FF0000"/>
                </a:solidFill>
              </a:rPr>
              <a:t>automatic </a:t>
            </a:r>
            <a:r>
              <a:rPr lang="en-US" sz="2200" dirty="0"/>
              <a:t>parser </a:t>
            </a:r>
            <a:br>
              <a:rPr lang="en-US" sz="2200" dirty="0"/>
            </a:br>
            <a:r>
              <a:rPr lang="en-US" sz="2200" dirty="0"/>
              <a:t>generators make it </a:t>
            </a:r>
            <a:r>
              <a:rPr lang="en-US" sz="2200" dirty="0">
                <a:solidFill>
                  <a:srgbClr val="FF0000"/>
                </a:solidFill>
              </a:rPr>
              <a:t>easy </a:t>
            </a:r>
            <a:r>
              <a:rPr lang="en-US" sz="2200" dirty="0"/>
              <a:t>to construct efficient LR parsers from suitable grammars</a:t>
            </a:r>
            <a:br>
              <a:rPr lang="en-US" sz="2000" dirty="0"/>
            </a:br>
            <a:br>
              <a:rPr lang="en-US" sz="2200" dirty="0"/>
            </a:br>
            <a:endParaRPr lang="en-US" altLang="en-US" sz="2600" dirty="0">
              <a:sym typeface="Symbol" panose="05050102010706020507" pitchFamily="18" charset="2"/>
            </a:endParaRPr>
          </a:p>
        </p:txBody>
      </p:sp>
      <p:pic>
        <p:nvPicPr>
          <p:cNvPr id="3" name="Picture 2">
            <a:extLst>
              <a:ext uri="{FF2B5EF4-FFF2-40B4-BE49-F238E27FC236}">
                <a16:creationId xmlns:a16="http://schemas.microsoft.com/office/drawing/2014/main" id="{FED01719-6FA1-4268-8B43-FB242A3A80EB}"/>
              </a:ext>
            </a:extLst>
          </p:cNvPr>
          <p:cNvPicPr>
            <a:picLocks noChangeAspect="1"/>
          </p:cNvPicPr>
          <p:nvPr/>
        </p:nvPicPr>
        <p:blipFill>
          <a:blip r:embed="rId2"/>
          <a:stretch>
            <a:fillRect/>
          </a:stretch>
        </p:blipFill>
        <p:spPr>
          <a:xfrm>
            <a:off x="6400800" y="2057400"/>
            <a:ext cx="3238500" cy="2551856"/>
          </a:xfrm>
          <a:prstGeom prst="rect">
            <a:avLst/>
          </a:prstGeom>
          <a:ln>
            <a:solidFill>
              <a:schemeClr val="tx1"/>
            </a:solidFill>
          </a:ln>
        </p:spPr>
      </p:pic>
    </p:spTree>
    <p:extLst>
      <p:ext uri="{BB962C8B-B14F-4D97-AF65-F5344CB8AC3E}">
        <p14:creationId xmlns:p14="http://schemas.microsoft.com/office/powerpoint/2010/main" val="114216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62147">
                                            <p:txEl>
                                              <p:pRg st="4" end="4"/>
                                            </p:txEl>
                                          </p:spTgt>
                                        </p:tgtEl>
                                        <p:attrNameLst>
                                          <p:attrName>style.visibility</p:attrName>
                                        </p:attrNameLst>
                                      </p:cBhvr>
                                      <p:to>
                                        <p:strVal val="visible"/>
                                      </p:to>
                                    </p:set>
                                    <p:anim calcmode="lin" valueType="num">
                                      <p:cBhvr additive="base">
                                        <p:cTn id="23"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2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62147">
                                            <p:txEl>
                                              <p:pRg st="5" end="5"/>
                                            </p:txEl>
                                          </p:spTgt>
                                        </p:tgtEl>
                                        <p:attrNameLst>
                                          <p:attrName>style.visibility</p:attrName>
                                        </p:attrNameLst>
                                      </p:cBhvr>
                                      <p:to>
                                        <p:strVal val="visible"/>
                                      </p:to>
                                    </p:set>
                                    <p:anim calcmode="lin" valueType="num">
                                      <p:cBhvr additive="base">
                                        <p:cTn id="29" dur="500" fill="hold"/>
                                        <p:tgtEl>
                                          <p:spTgt spid="262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2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6261FD2-8E7B-409E-9269-796A210D5E91}" type="slidenum">
              <a:rPr lang="en-US" altLang="en-US">
                <a:solidFill>
                  <a:srgbClr val="000000"/>
                </a:solidFill>
              </a:rPr>
              <a:pPr/>
              <a:t>6</a:t>
            </a:fld>
            <a:endParaRPr lang="en-US" altLang="en-US">
              <a:solidFill>
                <a:srgbClr val="000000"/>
              </a:solidFill>
            </a:endParaRPr>
          </a:p>
        </p:txBody>
      </p:sp>
      <p:sp>
        <p:nvSpPr>
          <p:cNvPr id="262146" name="Rectangle 2"/>
          <p:cNvSpPr>
            <a:spLocks noGrp="1" noChangeArrowheads="1"/>
          </p:cNvSpPr>
          <p:nvPr>
            <p:ph type="title"/>
          </p:nvPr>
        </p:nvSpPr>
        <p:spPr>
          <a:xfrm>
            <a:off x="381000" y="0"/>
            <a:ext cx="9372600" cy="533400"/>
          </a:xfrm>
        </p:spPr>
        <p:txBody>
          <a:bodyPr/>
          <a:lstStyle/>
          <a:p>
            <a:r>
              <a:rPr lang="en-US" altLang="en-US" dirty="0"/>
              <a:t>Shift-Reduce Parsing</a:t>
            </a:r>
          </a:p>
        </p:txBody>
      </p:sp>
      <p:sp>
        <p:nvSpPr>
          <p:cNvPr id="262147" name="Rectangle 3"/>
          <p:cNvSpPr>
            <a:spLocks noGrp="1" noChangeArrowheads="1"/>
          </p:cNvSpPr>
          <p:nvPr>
            <p:ph type="body" idx="1"/>
          </p:nvPr>
        </p:nvSpPr>
        <p:spPr>
          <a:xfrm>
            <a:off x="0" y="609600"/>
            <a:ext cx="10058400" cy="5334000"/>
          </a:xfrm>
        </p:spPr>
        <p:txBody>
          <a:bodyPr/>
          <a:lstStyle/>
          <a:p>
            <a:r>
              <a:rPr lang="en-US" dirty="0"/>
              <a:t>Shift-reduce parsing also attempts to construct a parse tree for an input string</a:t>
            </a:r>
            <a:br>
              <a:rPr lang="en-US" dirty="0"/>
            </a:br>
            <a:r>
              <a:rPr lang="en-US" dirty="0">
                <a:solidFill>
                  <a:srgbClr val="FF0000"/>
                </a:solidFill>
              </a:rPr>
              <a:t>beginning at the leaves </a:t>
            </a:r>
            <a:r>
              <a:rPr lang="en-US" dirty="0"/>
              <a:t>(bottom) and </a:t>
            </a:r>
            <a:r>
              <a:rPr lang="en-US" dirty="0">
                <a:solidFill>
                  <a:srgbClr val="FF0000"/>
                </a:solidFill>
              </a:rPr>
              <a:t>working up towards the root </a:t>
            </a:r>
            <a:r>
              <a:rPr lang="en-US" dirty="0"/>
              <a:t>(top). </a:t>
            </a:r>
          </a:p>
          <a:p>
            <a:endParaRPr lang="en-US" dirty="0"/>
          </a:p>
          <a:p>
            <a:r>
              <a:rPr lang="en-US" dirty="0"/>
              <a:t>We can think of this process as one of "</a:t>
            </a:r>
            <a:r>
              <a:rPr lang="en-US" dirty="0">
                <a:solidFill>
                  <a:srgbClr val="FF0000"/>
                </a:solidFill>
              </a:rPr>
              <a:t>reducing" a string </a:t>
            </a:r>
            <a:r>
              <a:rPr lang="en-US" i="1" dirty="0">
                <a:solidFill>
                  <a:srgbClr val="FF0000"/>
                </a:solidFill>
              </a:rPr>
              <a:t>w </a:t>
            </a:r>
            <a:r>
              <a:rPr lang="en-US" dirty="0">
                <a:solidFill>
                  <a:srgbClr val="FF0000"/>
                </a:solidFill>
              </a:rPr>
              <a:t>to the start</a:t>
            </a:r>
            <a:br>
              <a:rPr lang="en-US" dirty="0">
                <a:solidFill>
                  <a:srgbClr val="FF0000"/>
                </a:solidFill>
              </a:rPr>
            </a:br>
            <a:r>
              <a:rPr lang="en-US" dirty="0">
                <a:solidFill>
                  <a:srgbClr val="FF0000"/>
                </a:solidFill>
              </a:rPr>
              <a:t>symbol of a grammar</a:t>
            </a:r>
            <a:r>
              <a:rPr lang="en-US" dirty="0"/>
              <a:t>. </a:t>
            </a:r>
          </a:p>
          <a:p>
            <a:endParaRPr lang="en-US" dirty="0"/>
          </a:p>
          <a:p>
            <a:r>
              <a:rPr lang="en-US" dirty="0"/>
              <a:t>At each </a:t>
            </a:r>
            <a:r>
              <a:rPr lang="en-US" i="1" dirty="0"/>
              <a:t>reduction </a:t>
            </a:r>
            <a:r>
              <a:rPr lang="en-US" dirty="0"/>
              <a:t>step a particular </a:t>
            </a:r>
            <a:r>
              <a:rPr lang="en-US" dirty="0">
                <a:solidFill>
                  <a:srgbClr val="FF0000"/>
                </a:solidFill>
              </a:rPr>
              <a:t>substring matching the right side </a:t>
            </a:r>
            <a:r>
              <a:rPr lang="en-US" dirty="0"/>
              <a:t>of a production is </a:t>
            </a:r>
            <a:r>
              <a:rPr lang="en-US" dirty="0">
                <a:solidFill>
                  <a:srgbClr val="FF0000"/>
                </a:solidFill>
              </a:rPr>
              <a:t>replaced by the non-terminal on the left of that production</a:t>
            </a:r>
            <a:r>
              <a:rPr lang="en-US" dirty="0"/>
              <a:t>. </a:t>
            </a:r>
          </a:p>
          <a:p>
            <a:endParaRPr lang="en-US" dirty="0"/>
          </a:p>
          <a:p>
            <a:r>
              <a:rPr lang="en-US" dirty="0"/>
              <a:t>The key </a:t>
            </a:r>
            <a:r>
              <a:rPr lang="en-US" dirty="0">
                <a:solidFill>
                  <a:srgbClr val="FF0000"/>
                </a:solidFill>
              </a:rPr>
              <a:t>decisions</a:t>
            </a:r>
            <a:r>
              <a:rPr lang="en-US" dirty="0"/>
              <a:t> as during bottom-up parsing proceeds are </a:t>
            </a:r>
          </a:p>
          <a:p>
            <a:pPr lvl="1"/>
            <a:r>
              <a:rPr lang="en-US" sz="2000" dirty="0"/>
              <a:t>about </a:t>
            </a:r>
            <a:r>
              <a:rPr lang="en-US" sz="2000" dirty="0">
                <a:solidFill>
                  <a:srgbClr val="FF0000"/>
                </a:solidFill>
              </a:rPr>
              <a:t>when to reduce </a:t>
            </a:r>
            <a:r>
              <a:rPr lang="en-US" sz="2000" dirty="0"/>
              <a:t>and</a:t>
            </a:r>
          </a:p>
          <a:p>
            <a:pPr lvl="1"/>
            <a:r>
              <a:rPr lang="en-US" sz="2000" dirty="0"/>
              <a:t>about </a:t>
            </a:r>
            <a:r>
              <a:rPr lang="en-US" sz="2000" dirty="0">
                <a:solidFill>
                  <a:srgbClr val="FF0000"/>
                </a:solidFill>
              </a:rPr>
              <a:t>what production to apply</a:t>
            </a:r>
            <a:r>
              <a:rPr lang="en-US" sz="2000" dirty="0"/>
              <a:t>. </a:t>
            </a:r>
          </a:p>
          <a:p>
            <a:endParaRPr lang="en-US" dirty="0"/>
          </a:p>
          <a:p>
            <a:r>
              <a:rPr lang="en-US" dirty="0"/>
              <a:t>If the </a:t>
            </a:r>
            <a:r>
              <a:rPr lang="en-US" dirty="0">
                <a:solidFill>
                  <a:srgbClr val="FF0000"/>
                </a:solidFill>
              </a:rPr>
              <a:t>substring is chosen correctly </a:t>
            </a:r>
            <a:r>
              <a:rPr lang="en-US" dirty="0"/>
              <a:t>at each step during a left-to-right scan, a </a:t>
            </a:r>
            <a:r>
              <a:rPr lang="en-US" dirty="0">
                <a:solidFill>
                  <a:srgbClr val="FF0000"/>
                </a:solidFill>
              </a:rPr>
              <a:t>rightmost derivation is traced out in reverse</a:t>
            </a:r>
            <a:r>
              <a:rPr lang="en-US" dirty="0"/>
              <a:t>. </a:t>
            </a:r>
          </a:p>
        </p:txBody>
      </p:sp>
    </p:spTree>
    <p:extLst>
      <p:ext uri="{BB962C8B-B14F-4D97-AF65-F5344CB8AC3E}">
        <p14:creationId xmlns:p14="http://schemas.microsoft.com/office/powerpoint/2010/main" val="426247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 calcmode="lin" valueType="num">
                                      <p:cBhvr additive="base">
                                        <p:cTn id="13" dur="500" fill="hold"/>
                                        <p:tgtEl>
                                          <p:spTgt spid="262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2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2147">
                                            <p:txEl>
                                              <p:pRg st="4" end="4"/>
                                            </p:txEl>
                                          </p:spTgt>
                                        </p:tgtEl>
                                        <p:attrNameLst>
                                          <p:attrName>style.visibility</p:attrName>
                                        </p:attrNameLst>
                                      </p:cBhvr>
                                      <p:to>
                                        <p:strVal val="visible"/>
                                      </p:to>
                                    </p:set>
                                    <p:anim calcmode="lin" valueType="num">
                                      <p:cBhvr additive="base">
                                        <p:cTn id="19" dur="500" fill="hold"/>
                                        <p:tgtEl>
                                          <p:spTgt spid="262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2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2147">
                                            <p:txEl>
                                              <p:pRg st="6" end="6"/>
                                            </p:txEl>
                                          </p:spTgt>
                                        </p:tgtEl>
                                        <p:attrNameLst>
                                          <p:attrName>style.visibility</p:attrName>
                                        </p:attrNameLst>
                                      </p:cBhvr>
                                      <p:to>
                                        <p:strVal val="visible"/>
                                      </p:to>
                                    </p:set>
                                    <p:anim calcmode="lin" valueType="num">
                                      <p:cBhvr additive="base">
                                        <p:cTn id="25" dur="500" fill="hold"/>
                                        <p:tgtEl>
                                          <p:spTgt spid="2621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2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2147">
                                            <p:txEl>
                                              <p:pRg st="7" end="7"/>
                                            </p:txEl>
                                          </p:spTgt>
                                        </p:tgtEl>
                                        <p:attrNameLst>
                                          <p:attrName>style.visibility</p:attrName>
                                        </p:attrNameLst>
                                      </p:cBhvr>
                                      <p:to>
                                        <p:strVal val="visible"/>
                                      </p:to>
                                    </p:set>
                                    <p:anim calcmode="lin" valueType="num">
                                      <p:cBhvr additive="base">
                                        <p:cTn id="31" dur="500" fill="hold"/>
                                        <p:tgtEl>
                                          <p:spTgt spid="26214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2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2147">
                                            <p:txEl>
                                              <p:pRg st="8" end="8"/>
                                            </p:txEl>
                                          </p:spTgt>
                                        </p:tgtEl>
                                        <p:attrNameLst>
                                          <p:attrName>style.visibility</p:attrName>
                                        </p:attrNameLst>
                                      </p:cBhvr>
                                      <p:to>
                                        <p:strVal val="visible"/>
                                      </p:to>
                                    </p:set>
                                    <p:anim calcmode="lin" valueType="num">
                                      <p:cBhvr additive="base">
                                        <p:cTn id="37" dur="500" fill="hold"/>
                                        <p:tgtEl>
                                          <p:spTgt spid="26214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21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2147">
                                            <p:txEl>
                                              <p:pRg st="10" end="10"/>
                                            </p:txEl>
                                          </p:spTgt>
                                        </p:tgtEl>
                                        <p:attrNameLst>
                                          <p:attrName>style.visibility</p:attrName>
                                        </p:attrNameLst>
                                      </p:cBhvr>
                                      <p:to>
                                        <p:strVal val="visible"/>
                                      </p:to>
                                    </p:set>
                                    <p:anim calcmode="lin" valueType="num">
                                      <p:cBhvr additive="base">
                                        <p:cTn id="43" dur="500" fill="hold"/>
                                        <p:tgtEl>
                                          <p:spTgt spid="26214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21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F519-C2C8-4F39-885C-153615653350}"/>
              </a:ext>
            </a:extLst>
          </p:cNvPr>
          <p:cNvSpPr>
            <a:spLocks noGrp="1"/>
          </p:cNvSpPr>
          <p:nvPr>
            <p:ph type="title"/>
          </p:nvPr>
        </p:nvSpPr>
        <p:spPr>
          <a:xfrm>
            <a:off x="0" y="0"/>
            <a:ext cx="9906000" cy="609600"/>
          </a:xfrm>
        </p:spPr>
        <p:txBody>
          <a:bodyPr/>
          <a:lstStyle/>
          <a:p>
            <a:r>
              <a:rPr lang="en-US" sz="2800" dirty="0"/>
              <a:t>Informal Definition of Handle in Handle Pruning</a:t>
            </a:r>
          </a:p>
        </p:txBody>
      </p:sp>
      <p:sp>
        <p:nvSpPr>
          <p:cNvPr id="3" name="Content Placeholder 2">
            <a:extLst>
              <a:ext uri="{FF2B5EF4-FFF2-40B4-BE49-F238E27FC236}">
                <a16:creationId xmlns:a16="http://schemas.microsoft.com/office/drawing/2014/main" id="{31CF31D7-5507-4CA3-890B-BF5CEA580A56}"/>
              </a:ext>
            </a:extLst>
          </p:cNvPr>
          <p:cNvSpPr>
            <a:spLocks noGrp="1"/>
          </p:cNvSpPr>
          <p:nvPr>
            <p:ph idx="1"/>
          </p:nvPr>
        </p:nvSpPr>
        <p:spPr>
          <a:xfrm>
            <a:off x="0" y="609600"/>
            <a:ext cx="9906000" cy="6248400"/>
          </a:xfrm>
        </p:spPr>
        <p:txBody>
          <a:bodyPr/>
          <a:lstStyle/>
          <a:p>
            <a:r>
              <a:rPr lang="en-US" dirty="0">
                <a:solidFill>
                  <a:srgbClr val="000000"/>
                </a:solidFill>
              </a:rPr>
              <a:t>A </a:t>
            </a:r>
            <a:r>
              <a:rPr lang="en-US" dirty="0">
                <a:solidFill>
                  <a:srgbClr val="FF0000"/>
                </a:solidFill>
              </a:rPr>
              <a:t>rightmost derivation in reverse </a:t>
            </a:r>
            <a:r>
              <a:rPr lang="en-US" dirty="0">
                <a:solidFill>
                  <a:srgbClr val="000000"/>
                </a:solidFill>
              </a:rPr>
              <a:t>can be obtained by </a:t>
            </a:r>
            <a:r>
              <a:rPr lang="en-US" dirty="0">
                <a:solidFill>
                  <a:srgbClr val="FF0000"/>
                </a:solidFill>
              </a:rPr>
              <a:t>"handle pruning”.</a:t>
            </a:r>
            <a:r>
              <a:rPr lang="en-US" dirty="0">
                <a:solidFill>
                  <a:srgbClr val="000000"/>
                </a:solidFill>
              </a:rPr>
              <a:t> </a:t>
            </a:r>
            <a:endParaRPr lang="en-US" b="0" i="0" dirty="0">
              <a:solidFill>
                <a:srgbClr val="000000"/>
              </a:solidFill>
              <a:effectLst/>
            </a:endParaRPr>
          </a:p>
          <a:p>
            <a:r>
              <a:rPr lang="en-US" b="0" i="0" dirty="0">
                <a:solidFill>
                  <a:srgbClr val="000000"/>
                </a:solidFill>
                <a:effectLst/>
              </a:rPr>
              <a:t>A "handle" is a </a:t>
            </a:r>
            <a:r>
              <a:rPr lang="en-US" b="0" i="0" dirty="0">
                <a:solidFill>
                  <a:srgbClr val="FF0000"/>
                </a:solidFill>
                <a:effectLst/>
              </a:rPr>
              <a:t>substring that matches the body of a production</a:t>
            </a:r>
            <a:r>
              <a:rPr lang="en-US" b="0" i="0" dirty="0">
                <a:solidFill>
                  <a:srgbClr val="000000"/>
                </a:solidFill>
                <a:effectLst/>
              </a:rPr>
              <a:t>, and whose reduction represents </a:t>
            </a:r>
            <a:r>
              <a:rPr lang="en-US" b="0" i="0" dirty="0">
                <a:solidFill>
                  <a:srgbClr val="FF0000"/>
                </a:solidFill>
                <a:effectLst/>
              </a:rPr>
              <a:t>one step along the reverse of a rightmost derivation</a:t>
            </a:r>
            <a:r>
              <a:rPr lang="en-US" b="0" i="0" dirty="0">
                <a:solidFill>
                  <a:srgbClr val="000000"/>
                </a:solidFill>
                <a:effectLst/>
              </a:rPr>
              <a:t>.</a:t>
            </a:r>
          </a:p>
          <a:p>
            <a:r>
              <a:rPr lang="en-US" b="0" i="0" dirty="0">
                <a:solidFill>
                  <a:srgbClr val="000000"/>
                </a:solidFill>
                <a:effectLst/>
              </a:rPr>
              <a:t>(E.g. adding subscripts to the tokens </a:t>
            </a:r>
            <a:r>
              <a:rPr lang="en-US" b="1" i="0" dirty="0">
                <a:solidFill>
                  <a:srgbClr val="000000"/>
                </a:solidFill>
                <a:effectLst/>
              </a:rPr>
              <a:t>id</a:t>
            </a:r>
            <a:r>
              <a:rPr lang="en-US" b="0" i="0" dirty="0">
                <a:solidFill>
                  <a:srgbClr val="000000"/>
                </a:solidFill>
                <a:effectLst/>
              </a:rPr>
              <a:t> for clarity), the </a:t>
            </a:r>
            <a:r>
              <a:rPr lang="en-US" b="0" i="0" dirty="0">
                <a:solidFill>
                  <a:srgbClr val="FF0000"/>
                </a:solidFill>
                <a:effectLst/>
              </a:rPr>
              <a:t>handles during the parse of id</a:t>
            </a:r>
            <a:r>
              <a:rPr lang="en-US" b="0" i="0" baseline="-25000" dirty="0">
                <a:solidFill>
                  <a:srgbClr val="FF0000"/>
                </a:solidFill>
                <a:effectLst/>
              </a:rPr>
              <a:t>1</a:t>
            </a:r>
            <a:r>
              <a:rPr lang="en-US" b="0" i="0" dirty="0">
                <a:solidFill>
                  <a:srgbClr val="FF0000"/>
                </a:solidFill>
                <a:effectLst/>
              </a:rPr>
              <a:t> * id</a:t>
            </a:r>
            <a:r>
              <a:rPr lang="en-US" b="0" i="0" baseline="-25000" dirty="0">
                <a:solidFill>
                  <a:srgbClr val="FF0000"/>
                </a:solidFill>
                <a:effectLst/>
              </a:rPr>
              <a:t>2</a:t>
            </a:r>
            <a:r>
              <a:rPr lang="en-US" b="0" i="0" dirty="0">
                <a:solidFill>
                  <a:srgbClr val="FF0000"/>
                </a:solidFill>
                <a:effectLst/>
              </a:rPr>
              <a:t> </a:t>
            </a:r>
            <a:r>
              <a:rPr lang="en-US" b="0" i="0" dirty="0">
                <a:solidFill>
                  <a:srgbClr val="000000"/>
                </a:solidFill>
                <a:effectLst/>
              </a:rPr>
              <a:t>according to the given grammar are as in following Fig.</a:t>
            </a:r>
            <a:br>
              <a:rPr lang="en-US" b="0" i="0" dirty="0">
                <a:solidFill>
                  <a:srgbClr val="000000"/>
                </a:solidFill>
                <a:effectLst/>
              </a:rPr>
            </a:br>
            <a:r>
              <a:rPr lang="en-US" b="0" i="0" dirty="0">
                <a:solidFill>
                  <a:srgbClr val="000000"/>
                </a:solidFill>
                <a:effectLst/>
                <a:highlight>
                  <a:srgbClr val="C0C0C0"/>
                </a:highlight>
              </a:rPr>
              <a:t>Grammar:</a:t>
            </a:r>
            <a:br>
              <a:rPr lang="en-US" b="0" i="0" dirty="0">
                <a:solidFill>
                  <a:srgbClr val="000000"/>
                </a:solidFill>
                <a:effectLst/>
                <a:highlight>
                  <a:srgbClr val="C0C0C0"/>
                </a:highlight>
              </a:rPr>
            </a:br>
            <a:r>
              <a:rPr lang="en-US" sz="2000" dirty="0">
                <a:highlight>
                  <a:srgbClr val="C0C0C0"/>
                </a:highlight>
              </a:rPr>
              <a:t>E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E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T (1.1) | T (1.2)</a:t>
            </a:r>
            <a:br>
              <a:rPr lang="en-US" sz="2000" dirty="0">
                <a:highlight>
                  <a:srgbClr val="C0C0C0"/>
                </a:highlight>
                <a:sym typeface="Wingdings" panose="05000000000000000000" pitchFamily="2" charset="2"/>
              </a:rPr>
            </a:br>
            <a:r>
              <a:rPr lang="en-US" sz="2000" dirty="0">
                <a:highlight>
                  <a:srgbClr val="C0C0C0"/>
                </a:highlight>
                <a:sym typeface="Wingdings" panose="05000000000000000000" pitchFamily="2" charset="2"/>
              </a:rPr>
              <a:t>T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T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F (2.1) | F (2.2)</a:t>
            </a:r>
            <a:br>
              <a:rPr lang="en-US" sz="2000" dirty="0">
                <a:highlight>
                  <a:srgbClr val="C0C0C0"/>
                </a:highlight>
                <a:sym typeface="Wingdings" panose="05000000000000000000" pitchFamily="2" charset="2"/>
              </a:rPr>
            </a:br>
            <a:r>
              <a:rPr lang="en-US" sz="2000" dirty="0">
                <a:highlight>
                  <a:srgbClr val="C0C0C0"/>
                </a:highlight>
                <a:sym typeface="Wingdings" panose="05000000000000000000" pitchFamily="2" charset="2"/>
              </a:rPr>
              <a:t>F </a:t>
            </a:r>
            <a:r>
              <a:rPr lang="en-US" altLang="en-US" sz="2000" dirty="0">
                <a:highlight>
                  <a:srgbClr val="C0C0C0"/>
                </a:highlight>
                <a:sym typeface="Symbol" panose="05050102010706020507" pitchFamily="18" charset="2"/>
              </a:rPr>
              <a:t></a:t>
            </a:r>
            <a:r>
              <a:rPr lang="en-US" sz="2000" dirty="0">
                <a:highlight>
                  <a:srgbClr val="C0C0C0"/>
                </a:highlight>
                <a:sym typeface="Wingdings" panose="05000000000000000000" pitchFamily="2" charset="2"/>
              </a:rPr>
              <a:t> </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E</a:t>
            </a:r>
            <a:r>
              <a:rPr lang="en-US" sz="2000" b="1" dirty="0">
                <a:highlight>
                  <a:srgbClr val="C0C0C0"/>
                </a:highlight>
                <a:sym typeface="Wingdings" panose="05000000000000000000" pitchFamily="2" charset="2"/>
              </a:rPr>
              <a:t>)</a:t>
            </a:r>
            <a:r>
              <a:rPr lang="en-US" sz="2000" dirty="0">
                <a:highlight>
                  <a:srgbClr val="C0C0C0"/>
                </a:highlight>
                <a:sym typeface="Wingdings" panose="05000000000000000000" pitchFamily="2" charset="2"/>
              </a:rPr>
              <a:t> (3.1) | </a:t>
            </a:r>
            <a:r>
              <a:rPr lang="en-US" sz="2000" b="1" dirty="0">
                <a:highlight>
                  <a:srgbClr val="C0C0C0"/>
                </a:highlight>
                <a:sym typeface="Wingdings" panose="05000000000000000000" pitchFamily="2" charset="2"/>
              </a:rPr>
              <a:t>id</a:t>
            </a:r>
            <a:r>
              <a:rPr lang="en-US" sz="2000" dirty="0">
                <a:highlight>
                  <a:srgbClr val="C0C0C0"/>
                </a:highlight>
                <a:sym typeface="Wingdings" panose="05000000000000000000" pitchFamily="2" charset="2"/>
              </a:rPr>
              <a:t> (3.2)</a:t>
            </a:r>
            <a:endParaRPr lang="en-US" b="0" i="0" dirty="0">
              <a:solidFill>
                <a:srgbClr val="000000"/>
              </a:solidFill>
              <a:effectLst/>
              <a:highlight>
                <a:srgbClr val="C0C0C0"/>
              </a:highlight>
            </a:endParaRPr>
          </a:p>
          <a:p>
            <a:r>
              <a:rPr lang="en-US" b="0" i="0" dirty="0">
                <a:solidFill>
                  <a:srgbClr val="FF0000"/>
                </a:solidFill>
                <a:effectLst/>
              </a:rPr>
              <a:t>T is the body of production E </a:t>
            </a:r>
            <a:r>
              <a:rPr lang="en-US" altLang="en-US" dirty="0">
                <a:sym typeface="Symbol" panose="05050102010706020507" pitchFamily="18" charset="2"/>
              </a:rPr>
              <a:t></a:t>
            </a:r>
            <a:r>
              <a:rPr lang="en-US" b="0" i="0" dirty="0">
                <a:solidFill>
                  <a:srgbClr val="FF0000"/>
                </a:solidFill>
                <a:effectLst/>
              </a:rPr>
              <a:t> T</a:t>
            </a:r>
            <a:r>
              <a:rPr lang="en-US" b="0" i="0" dirty="0">
                <a:solidFill>
                  <a:srgbClr val="000000"/>
                </a:solidFill>
                <a:effectLst/>
              </a:rPr>
              <a:t> (1.2), but it</a:t>
            </a:r>
            <a:r>
              <a:rPr lang="en-US" b="0" i="0" dirty="0">
                <a:solidFill>
                  <a:srgbClr val="FF0000"/>
                </a:solidFill>
                <a:effectLst/>
              </a:rPr>
              <a:t> is not a handle in the sentential form T * id</a:t>
            </a:r>
            <a:r>
              <a:rPr lang="en-US" b="0" i="0" baseline="-25000" dirty="0">
                <a:solidFill>
                  <a:srgbClr val="FF0000"/>
                </a:solidFill>
                <a:effectLst/>
              </a:rPr>
              <a:t>2</a:t>
            </a:r>
            <a:r>
              <a:rPr lang="en-US" b="0" i="0" dirty="0">
                <a:solidFill>
                  <a:srgbClr val="000000"/>
                </a:solidFill>
                <a:effectLst/>
              </a:rPr>
              <a:t>. </a:t>
            </a:r>
          </a:p>
          <a:p>
            <a:r>
              <a:rPr lang="en-US" b="0" i="0" dirty="0">
                <a:solidFill>
                  <a:srgbClr val="000000"/>
                </a:solidFill>
                <a:effectLst/>
              </a:rPr>
              <a:t>If T were reduced by E, the string </a:t>
            </a:r>
            <a:r>
              <a:rPr lang="en-US" u="sng" dirty="0">
                <a:solidFill>
                  <a:srgbClr val="FF0000"/>
                </a:solidFill>
              </a:rPr>
              <a:t>T</a:t>
            </a:r>
            <a:r>
              <a:rPr lang="en-US" dirty="0">
                <a:solidFill>
                  <a:srgbClr val="FF0000"/>
                </a:solidFill>
              </a:rPr>
              <a:t> * id</a:t>
            </a:r>
            <a:r>
              <a:rPr lang="en-US" baseline="-25000" dirty="0">
                <a:solidFill>
                  <a:srgbClr val="FF0000"/>
                </a:solidFill>
              </a:rPr>
              <a:t>2  </a:t>
            </a:r>
            <a:r>
              <a:rPr lang="en-US" dirty="0">
                <a:solidFill>
                  <a:srgbClr val="FF0000"/>
                </a:solidFill>
                <a:sym typeface="Wingdings" panose="05000000000000000000" pitchFamily="2" charset="2"/>
              </a:rPr>
              <a:t>becomes</a:t>
            </a:r>
            <a:r>
              <a:rPr lang="en-US" baseline="-25000" dirty="0">
                <a:solidFill>
                  <a:srgbClr val="FF0000"/>
                </a:solidFill>
                <a:sym typeface="Wingdings" panose="05000000000000000000" pitchFamily="2" charset="2"/>
              </a:rPr>
              <a:t> </a:t>
            </a:r>
            <a:r>
              <a:rPr lang="en-US" b="0" i="0" u="sng" dirty="0">
                <a:solidFill>
                  <a:srgbClr val="FF0000"/>
                </a:solidFill>
                <a:effectLst/>
              </a:rPr>
              <a:t>E</a:t>
            </a:r>
            <a:r>
              <a:rPr lang="en-US" b="0" i="0" dirty="0">
                <a:solidFill>
                  <a:srgbClr val="FF0000"/>
                </a:solidFill>
                <a:effectLst/>
              </a:rPr>
              <a:t> * id</a:t>
            </a:r>
            <a:r>
              <a:rPr lang="en-US" b="0" i="0" baseline="-25000" dirty="0">
                <a:solidFill>
                  <a:srgbClr val="FF0000"/>
                </a:solidFill>
                <a:effectLst/>
              </a:rPr>
              <a:t>2</a:t>
            </a:r>
            <a:r>
              <a:rPr lang="en-US" b="0" i="0" dirty="0">
                <a:solidFill>
                  <a:srgbClr val="000000"/>
                </a:solidFill>
                <a:effectLst/>
              </a:rPr>
              <a:t>, which </a:t>
            </a:r>
            <a:r>
              <a:rPr lang="en-US" b="0" i="0" dirty="0">
                <a:solidFill>
                  <a:srgbClr val="FF0000"/>
                </a:solidFill>
                <a:effectLst/>
              </a:rPr>
              <a:t>cannot be derived from the start symbol E</a:t>
            </a:r>
            <a:r>
              <a:rPr lang="en-US" b="0" i="0" dirty="0">
                <a:solidFill>
                  <a:srgbClr val="000000"/>
                </a:solidFill>
                <a:effectLst/>
              </a:rPr>
              <a:t>.</a:t>
            </a:r>
          </a:p>
          <a:p>
            <a:r>
              <a:rPr lang="en-US" b="0" i="0" dirty="0">
                <a:solidFill>
                  <a:srgbClr val="000000"/>
                </a:solidFill>
                <a:effectLst/>
              </a:rPr>
              <a:t>Thus, the leftmost substring that matches the body of some production need not be a handle.</a:t>
            </a:r>
            <a:r>
              <a:rPr lang="en-US" dirty="0"/>
              <a:t> </a:t>
            </a:r>
          </a:p>
        </p:txBody>
      </p:sp>
      <p:sp>
        <p:nvSpPr>
          <p:cNvPr id="4" name="Slide Number Placeholder 3">
            <a:extLst>
              <a:ext uri="{FF2B5EF4-FFF2-40B4-BE49-F238E27FC236}">
                <a16:creationId xmlns:a16="http://schemas.microsoft.com/office/drawing/2014/main" id="{D71D71FB-0EE2-4176-9292-238EED3FC626}"/>
              </a:ext>
            </a:extLst>
          </p:cNvPr>
          <p:cNvSpPr>
            <a:spLocks noGrp="1"/>
          </p:cNvSpPr>
          <p:nvPr>
            <p:ph type="sldNum" sz="quarter" idx="12"/>
          </p:nvPr>
        </p:nvSpPr>
        <p:spPr/>
        <p:txBody>
          <a:bodyPr/>
          <a:lstStyle/>
          <a:p>
            <a:fld id="{6EEDC448-FBD3-481C-A36F-863D2A922EEB}" type="slidenum">
              <a:rPr lang="en-US" altLang="en-US" smtClean="0"/>
              <a:pPr/>
              <a:t>7</a:t>
            </a:fld>
            <a:endParaRPr lang="en-US" altLang="en-US"/>
          </a:p>
        </p:txBody>
      </p:sp>
      <p:pic>
        <p:nvPicPr>
          <p:cNvPr id="8" name="Picture 7">
            <a:extLst>
              <a:ext uri="{FF2B5EF4-FFF2-40B4-BE49-F238E27FC236}">
                <a16:creationId xmlns:a16="http://schemas.microsoft.com/office/drawing/2014/main" id="{10AA7E1C-2A54-4351-8E49-C87CD0E19836}"/>
              </a:ext>
            </a:extLst>
          </p:cNvPr>
          <p:cNvPicPr>
            <a:picLocks noChangeAspect="1"/>
          </p:cNvPicPr>
          <p:nvPr/>
        </p:nvPicPr>
        <p:blipFill>
          <a:blip r:embed="rId2"/>
          <a:stretch>
            <a:fillRect/>
          </a:stretch>
        </p:blipFill>
        <p:spPr>
          <a:xfrm>
            <a:off x="4607681" y="2686050"/>
            <a:ext cx="5145919" cy="1276350"/>
          </a:xfrm>
          <a:prstGeom prst="rect">
            <a:avLst/>
          </a:prstGeom>
        </p:spPr>
      </p:pic>
    </p:spTree>
    <p:extLst>
      <p:ext uri="{BB962C8B-B14F-4D97-AF65-F5344CB8AC3E}">
        <p14:creationId xmlns:p14="http://schemas.microsoft.com/office/powerpoint/2010/main" val="400603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6B9F-7417-4327-968E-4EE2F21071BB}"/>
              </a:ext>
            </a:extLst>
          </p:cNvPr>
          <p:cNvSpPr>
            <a:spLocks noGrp="1"/>
          </p:cNvSpPr>
          <p:nvPr>
            <p:ph type="title"/>
          </p:nvPr>
        </p:nvSpPr>
        <p:spPr>
          <a:xfrm>
            <a:off x="381000" y="0"/>
            <a:ext cx="9372600" cy="533400"/>
          </a:xfrm>
        </p:spPr>
        <p:txBody>
          <a:bodyPr/>
          <a:lstStyle/>
          <a:p>
            <a:r>
              <a:rPr lang="en-US" dirty="0"/>
              <a:t>Formal Definition of Handle 1/2</a:t>
            </a:r>
          </a:p>
        </p:txBody>
      </p:sp>
      <p:sp>
        <p:nvSpPr>
          <p:cNvPr id="3" name="Content Placeholder 2">
            <a:extLst>
              <a:ext uri="{FF2B5EF4-FFF2-40B4-BE49-F238E27FC236}">
                <a16:creationId xmlns:a16="http://schemas.microsoft.com/office/drawing/2014/main" id="{576A1926-D4D5-4F34-9FAE-835B5ECB5738}"/>
              </a:ext>
            </a:extLst>
          </p:cNvPr>
          <p:cNvSpPr>
            <a:spLocks noGrp="1"/>
          </p:cNvSpPr>
          <p:nvPr>
            <p:ph idx="1"/>
          </p:nvPr>
        </p:nvSpPr>
        <p:spPr>
          <a:xfrm>
            <a:off x="0" y="457200"/>
            <a:ext cx="9906000" cy="5638800"/>
          </a:xfrm>
        </p:spPr>
        <p:txBody>
          <a:bodyPr/>
          <a:lstStyle/>
          <a:p>
            <a:r>
              <a:rPr lang="en-US" sz="2200" b="0" i="0" dirty="0">
                <a:solidFill>
                  <a:srgbClr val="000000"/>
                </a:solidFill>
                <a:effectLst/>
              </a:rPr>
              <a:t>Formally, if </a:t>
            </a:r>
            <a:r>
              <a:rPr lang="en-US" sz="2200" b="0" i="0" dirty="0">
                <a:effectLst/>
              </a:rPr>
              <a:t>S </a:t>
            </a:r>
            <a:r>
              <a:rPr lang="en-US" altLang="en-US" sz="2200" dirty="0">
                <a:sym typeface="Symbol" panose="05050102010706020507" pitchFamily="18" charset="2"/>
              </a:rPr>
              <a:t></a:t>
            </a:r>
            <a:r>
              <a:rPr lang="en-US" sz="2200" b="0" i="0" dirty="0">
                <a:effectLst/>
              </a:rPr>
              <a:t> </a:t>
            </a:r>
            <a:r>
              <a:rPr lang="en-US" altLang="en-US" sz="2200" b="1" dirty="0">
                <a:sym typeface="Symbol" panose="05050102010706020507" pitchFamily="18" charset="2"/>
              </a:rPr>
              <a:t></a:t>
            </a:r>
            <a:r>
              <a:rPr lang="en-US" sz="2200" b="1" i="0" dirty="0">
                <a:solidFill>
                  <a:srgbClr val="FF0000"/>
                </a:solidFill>
                <a:effectLst/>
              </a:rPr>
              <a:t>A</a:t>
            </a:r>
            <a:r>
              <a:rPr lang="en-US" sz="2200" b="1" i="0" dirty="0">
                <a:effectLst/>
              </a:rPr>
              <a:t>w</a:t>
            </a:r>
            <a:r>
              <a:rPr lang="en-US" sz="2200" b="0" i="0" dirty="0">
                <a:effectLst/>
              </a:rPr>
              <a:t> </a:t>
            </a:r>
            <a:r>
              <a:rPr lang="en-US" altLang="en-US" sz="2200" dirty="0">
                <a:sym typeface="Symbol" panose="05050102010706020507" pitchFamily="18" charset="2"/>
              </a:rPr>
              <a:t></a:t>
            </a:r>
            <a:r>
              <a:rPr lang="en-US" sz="2200" b="0" i="0" dirty="0">
                <a:effectLst/>
              </a:rPr>
              <a:t> </a:t>
            </a:r>
            <a:r>
              <a:rPr lang="en-US" altLang="en-US" sz="2200" b="1" dirty="0">
                <a:sym typeface="Symbol" panose="05050102010706020507" pitchFamily="18" charset="2"/>
              </a:rPr>
              <a:t></a:t>
            </a:r>
            <a:r>
              <a:rPr lang="el-GR" altLang="en-US" sz="2200" b="1" dirty="0">
                <a:solidFill>
                  <a:srgbClr val="FF0000"/>
                </a:solidFill>
                <a:sym typeface="Symbol" panose="05050102010706020507" pitchFamily="18" charset="2"/>
              </a:rPr>
              <a:t>β</a:t>
            </a:r>
            <a:r>
              <a:rPr lang="en-US" sz="2200" b="1" i="0" dirty="0">
                <a:effectLst/>
              </a:rPr>
              <a:t>w</a:t>
            </a:r>
            <a:r>
              <a:rPr lang="en-US" sz="2200" b="0" i="0" dirty="0">
                <a:solidFill>
                  <a:srgbClr val="000000"/>
                </a:solidFill>
                <a:effectLst/>
              </a:rPr>
              <a:t>, as in Fig, </a:t>
            </a:r>
            <a:br>
              <a:rPr lang="en-US" sz="2200" b="0" i="0" dirty="0">
                <a:solidFill>
                  <a:srgbClr val="000000"/>
                </a:solidFill>
                <a:effectLst/>
              </a:rPr>
            </a:br>
            <a:r>
              <a:rPr lang="en-US" sz="2200" b="0" i="0" dirty="0">
                <a:solidFill>
                  <a:srgbClr val="000000"/>
                </a:solidFill>
                <a:effectLst/>
              </a:rPr>
              <a:t>then production </a:t>
            </a:r>
            <a:r>
              <a:rPr lang="en-US" sz="2200" dirty="0">
                <a:solidFill>
                  <a:srgbClr val="000000"/>
                </a:solidFill>
              </a:rPr>
              <a:t> </a:t>
            </a:r>
            <a:r>
              <a:rPr lang="en-US" sz="2200" dirty="0">
                <a:solidFill>
                  <a:srgbClr val="FF0000"/>
                </a:solidFill>
              </a:rPr>
              <a:t>A </a:t>
            </a:r>
            <a:r>
              <a:rPr lang="en-US" altLang="en-US" sz="2200" dirty="0">
                <a:solidFill>
                  <a:srgbClr val="FF0000"/>
                </a:solidFill>
                <a:sym typeface="Symbol" panose="05050102010706020507" pitchFamily="18" charset="2"/>
              </a:rPr>
              <a:t></a:t>
            </a:r>
            <a:r>
              <a:rPr lang="en-US" sz="2200" dirty="0">
                <a:solidFill>
                  <a:srgbClr val="FF0000"/>
                </a:solidFill>
                <a:sym typeface="Wingdings" panose="05000000000000000000" pitchFamily="2" charset="2"/>
              </a:rPr>
              <a:t> </a:t>
            </a:r>
            <a:r>
              <a:rPr lang="el-GR" altLang="en-US" sz="2200" b="1" dirty="0">
                <a:solidFill>
                  <a:srgbClr val="FF0000"/>
                </a:solidFill>
                <a:sym typeface="Symbol" panose="05050102010706020507" pitchFamily="18" charset="2"/>
              </a:rPr>
              <a:t>β</a:t>
            </a:r>
            <a:r>
              <a:rPr lang="en-US" altLang="en-US" sz="2200" b="1" dirty="0">
                <a:solidFill>
                  <a:srgbClr val="FF0000"/>
                </a:solidFill>
                <a:sym typeface="Symbol" panose="05050102010706020507" pitchFamily="18" charset="2"/>
              </a:rPr>
              <a:t> </a:t>
            </a:r>
            <a:r>
              <a:rPr lang="en-US" sz="2200" b="0" i="0" dirty="0">
                <a:effectLst/>
              </a:rPr>
              <a:t>in the position </a:t>
            </a:r>
            <a:br>
              <a:rPr lang="en-US" sz="2200" b="0" i="0" dirty="0">
                <a:solidFill>
                  <a:srgbClr val="FF0000"/>
                </a:solidFill>
                <a:effectLst/>
              </a:rPr>
            </a:br>
            <a:r>
              <a:rPr lang="en-US" sz="2200" b="0" i="0" dirty="0">
                <a:solidFill>
                  <a:srgbClr val="FF0000"/>
                </a:solidFill>
                <a:effectLst/>
              </a:rPr>
              <a:t>following </a:t>
            </a:r>
            <a:r>
              <a:rPr lang="en-US" altLang="en-US" sz="2200" b="1" dirty="0">
                <a:solidFill>
                  <a:srgbClr val="FF0000"/>
                </a:solidFill>
                <a:sym typeface="Symbol" panose="05050102010706020507" pitchFamily="18" charset="2"/>
              </a:rPr>
              <a:t></a:t>
            </a:r>
            <a:r>
              <a:rPr lang="en-US" sz="2200" b="0" i="0" dirty="0">
                <a:solidFill>
                  <a:srgbClr val="FF0000"/>
                </a:solidFill>
                <a:effectLst/>
              </a:rPr>
              <a:t> is a handle of </a:t>
            </a:r>
            <a:r>
              <a:rPr lang="en-US" altLang="en-US" sz="2200" b="1" dirty="0">
                <a:solidFill>
                  <a:srgbClr val="FF0000"/>
                </a:solidFill>
                <a:sym typeface="Symbol" panose="05050102010706020507" pitchFamily="18" charset="2"/>
              </a:rPr>
              <a:t></a:t>
            </a:r>
            <a:r>
              <a:rPr lang="el-GR" altLang="en-US" sz="2200" b="1" dirty="0">
                <a:solidFill>
                  <a:srgbClr val="FF0000"/>
                </a:solidFill>
                <a:sym typeface="Symbol" panose="05050102010706020507" pitchFamily="18" charset="2"/>
              </a:rPr>
              <a:t>β</a:t>
            </a:r>
            <a:r>
              <a:rPr lang="en-US" sz="2200" b="1" i="0" dirty="0">
                <a:solidFill>
                  <a:srgbClr val="FF0000"/>
                </a:solidFill>
                <a:effectLst/>
              </a:rPr>
              <a:t>w</a:t>
            </a:r>
            <a:r>
              <a:rPr lang="en-US" sz="2200" b="0" i="0" dirty="0">
                <a:solidFill>
                  <a:srgbClr val="000000"/>
                </a:solidFill>
                <a:effectLst/>
              </a:rPr>
              <a:t>. </a:t>
            </a:r>
          </a:p>
          <a:p>
            <a:endParaRPr lang="en-US" sz="2200" dirty="0">
              <a:solidFill>
                <a:srgbClr val="000000"/>
              </a:solidFill>
            </a:endParaRPr>
          </a:p>
          <a:p>
            <a:endParaRPr lang="en-US" sz="2200" b="0" i="0" dirty="0">
              <a:solidFill>
                <a:srgbClr val="000000"/>
              </a:solidFill>
              <a:effectLst/>
            </a:endParaRPr>
          </a:p>
          <a:p>
            <a:r>
              <a:rPr lang="en-US" sz="2200" b="0" i="0" dirty="0">
                <a:solidFill>
                  <a:srgbClr val="000000"/>
                </a:solidFill>
                <a:effectLst/>
              </a:rPr>
              <a:t>Alternatively, a </a:t>
            </a:r>
            <a:r>
              <a:rPr lang="en-US" sz="2200" b="0" i="0" dirty="0">
                <a:solidFill>
                  <a:srgbClr val="FF0000"/>
                </a:solidFill>
                <a:effectLst/>
              </a:rPr>
              <a:t>handle of a right-sentential form </a:t>
            </a:r>
            <a:r>
              <a:rPr lang="el-GR" altLang="en-US" sz="2200" b="1" dirty="0">
                <a:solidFill>
                  <a:srgbClr val="FF0000"/>
                </a:solidFill>
                <a:sym typeface="Symbol" panose="05050102010706020507" pitchFamily="18" charset="2"/>
              </a:rPr>
              <a:t>γ</a:t>
            </a:r>
            <a:r>
              <a:rPr lang="en-US" sz="2200" b="0" i="0" dirty="0">
                <a:solidFill>
                  <a:srgbClr val="000000"/>
                </a:solidFill>
                <a:effectLst/>
              </a:rPr>
              <a:t> is a production </a:t>
            </a:r>
            <a:r>
              <a:rPr lang="en-US" sz="2200" dirty="0">
                <a:solidFill>
                  <a:srgbClr val="FF0000"/>
                </a:solidFill>
              </a:rPr>
              <a:t>A </a:t>
            </a:r>
            <a:r>
              <a:rPr lang="en-US" altLang="en-US" sz="2200" dirty="0">
                <a:solidFill>
                  <a:srgbClr val="FF0000"/>
                </a:solidFill>
                <a:sym typeface="Symbol" panose="05050102010706020507" pitchFamily="18" charset="2"/>
              </a:rPr>
              <a:t></a:t>
            </a:r>
            <a:r>
              <a:rPr lang="en-US" sz="2200" dirty="0">
                <a:solidFill>
                  <a:srgbClr val="FF0000"/>
                </a:solidFill>
                <a:sym typeface="Wingdings" panose="05000000000000000000" pitchFamily="2" charset="2"/>
              </a:rPr>
              <a:t> </a:t>
            </a:r>
            <a:r>
              <a:rPr lang="el-GR" altLang="en-US" sz="2200" b="1" dirty="0">
                <a:solidFill>
                  <a:srgbClr val="FF0000"/>
                </a:solidFill>
                <a:sym typeface="Symbol" panose="05050102010706020507" pitchFamily="18" charset="2"/>
              </a:rPr>
              <a:t>β</a:t>
            </a:r>
            <a:r>
              <a:rPr lang="en-US" sz="2200" b="0" i="0" dirty="0">
                <a:solidFill>
                  <a:srgbClr val="000000"/>
                </a:solidFill>
                <a:effectLst/>
              </a:rPr>
              <a:t> and a </a:t>
            </a:r>
            <a:r>
              <a:rPr lang="en-US" sz="2200" b="0" i="0" dirty="0">
                <a:solidFill>
                  <a:srgbClr val="FF0000"/>
                </a:solidFill>
                <a:effectLst/>
              </a:rPr>
              <a:t>position of </a:t>
            </a:r>
            <a:r>
              <a:rPr lang="el-GR" altLang="en-US" sz="2200" b="1" dirty="0">
                <a:solidFill>
                  <a:srgbClr val="FF0000"/>
                </a:solidFill>
                <a:sym typeface="Symbol" panose="05050102010706020507" pitchFamily="18" charset="2"/>
              </a:rPr>
              <a:t>γ</a:t>
            </a:r>
            <a:r>
              <a:rPr lang="en-US" sz="2200" b="0" i="0" dirty="0">
                <a:solidFill>
                  <a:srgbClr val="000000"/>
                </a:solidFill>
                <a:effectLst/>
              </a:rPr>
              <a:t> where the string </a:t>
            </a:r>
            <a:r>
              <a:rPr lang="el-GR" altLang="en-US" sz="2200" b="1" dirty="0">
                <a:sym typeface="Symbol" panose="05050102010706020507" pitchFamily="18" charset="2"/>
              </a:rPr>
              <a:t>β</a:t>
            </a:r>
            <a:r>
              <a:rPr lang="en-US" sz="2200" b="0" i="0" dirty="0">
                <a:solidFill>
                  <a:srgbClr val="000000"/>
                </a:solidFill>
                <a:effectLst/>
              </a:rPr>
              <a:t> may be found, such that </a:t>
            </a:r>
            <a:r>
              <a:rPr lang="en-US" sz="2200" b="0" i="0" dirty="0">
                <a:solidFill>
                  <a:srgbClr val="FF0000"/>
                </a:solidFill>
                <a:effectLst/>
              </a:rPr>
              <a:t>replacing </a:t>
            </a:r>
            <a:r>
              <a:rPr lang="el-GR" altLang="en-US" sz="2200" b="1" dirty="0">
                <a:solidFill>
                  <a:srgbClr val="FF0000"/>
                </a:solidFill>
                <a:sym typeface="Symbol" panose="05050102010706020507" pitchFamily="18" charset="2"/>
              </a:rPr>
              <a:t>β</a:t>
            </a:r>
            <a:r>
              <a:rPr lang="en-US" sz="2200" b="0" i="0" dirty="0">
                <a:solidFill>
                  <a:srgbClr val="FF0000"/>
                </a:solidFill>
                <a:effectLst/>
              </a:rPr>
              <a:t> at that position by A produces the previous right-sentential form in a rightmost derivation of </a:t>
            </a:r>
            <a:r>
              <a:rPr lang="el-GR" altLang="en-US" sz="2200" b="1" dirty="0">
                <a:solidFill>
                  <a:srgbClr val="FF0000"/>
                </a:solidFill>
                <a:sym typeface="Symbol" panose="05050102010706020507" pitchFamily="18" charset="2"/>
              </a:rPr>
              <a:t>γ</a:t>
            </a:r>
            <a:r>
              <a:rPr lang="en-US" sz="2200" b="0" i="0" dirty="0">
                <a:solidFill>
                  <a:srgbClr val="000000"/>
                </a:solidFill>
                <a:effectLst/>
              </a:rPr>
              <a:t>.</a:t>
            </a:r>
          </a:p>
          <a:p>
            <a:endParaRPr lang="en-US" sz="2200" b="0" i="0" dirty="0">
              <a:solidFill>
                <a:srgbClr val="000000"/>
              </a:solidFill>
              <a:effectLst/>
            </a:endParaRPr>
          </a:p>
          <a:p>
            <a:r>
              <a:rPr lang="en-US" sz="2200" b="0" i="0" dirty="0">
                <a:solidFill>
                  <a:srgbClr val="000000"/>
                </a:solidFill>
                <a:effectLst/>
              </a:rPr>
              <a:t>Notice that the string </a:t>
            </a:r>
            <a:r>
              <a:rPr lang="en-US" sz="2200" b="1" i="0" dirty="0">
                <a:solidFill>
                  <a:srgbClr val="FF0000"/>
                </a:solidFill>
                <a:effectLst/>
              </a:rPr>
              <a:t>w</a:t>
            </a:r>
            <a:r>
              <a:rPr lang="en-US" sz="2200" b="0" i="0" dirty="0">
                <a:solidFill>
                  <a:srgbClr val="000000"/>
                </a:solidFill>
                <a:effectLst/>
              </a:rPr>
              <a:t> to the right of the handle must </a:t>
            </a:r>
            <a:r>
              <a:rPr lang="en-US" sz="2200" b="0" i="0" dirty="0">
                <a:solidFill>
                  <a:srgbClr val="FF0000"/>
                </a:solidFill>
                <a:effectLst/>
              </a:rPr>
              <a:t>contain only terminal symbols</a:t>
            </a:r>
            <a:r>
              <a:rPr lang="en-US" sz="2200" b="0" i="0" dirty="0">
                <a:solidFill>
                  <a:srgbClr val="000000"/>
                </a:solidFill>
                <a:effectLst/>
              </a:rPr>
              <a:t>. (For convenience, we refer to the </a:t>
            </a:r>
            <a:r>
              <a:rPr lang="en-US" sz="2200" b="0" i="0" dirty="0">
                <a:solidFill>
                  <a:srgbClr val="FF0000"/>
                </a:solidFill>
                <a:effectLst/>
              </a:rPr>
              <a:t>body </a:t>
            </a:r>
            <a:r>
              <a:rPr lang="el-GR" altLang="en-US" sz="2200" b="1" dirty="0">
                <a:solidFill>
                  <a:srgbClr val="FF0000"/>
                </a:solidFill>
                <a:sym typeface="Symbol" panose="05050102010706020507" pitchFamily="18" charset="2"/>
              </a:rPr>
              <a:t>β</a:t>
            </a:r>
            <a:r>
              <a:rPr lang="en-US" sz="2200" b="0" i="0" dirty="0">
                <a:solidFill>
                  <a:srgbClr val="FF0000"/>
                </a:solidFill>
                <a:effectLst/>
              </a:rPr>
              <a:t> </a:t>
            </a:r>
            <a:r>
              <a:rPr lang="en-US" sz="2200" b="0" i="0" dirty="0">
                <a:solidFill>
                  <a:srgbClr val="000000"/>
                </a:solidFill>
                <a:effectLst/>
              </a:rPr>
              <a:t>(rather than A </a:t>
            </a:r>
            <a:r>
              <a:rPr lang="en-US" altLang="en-US" sz="2200" dirty="0">
                <a:sym typeface="Symbol" panose="05050102010706020507" pitchFamily="18" charset="2"/>
              </a:rPr>
              <a:t></a:t>
            </a:r>
            <a:r>
              <a:rPr lang="en-US" sz="2200" b="0" i="0" dirty="0">
                <a:solidFill>
                  <a:srgbClr val="000000"/>
                </a:solidFill>
                <a:effectLst/>
                <a:sym typeface="Wingdings" panose="05000000000000000000" pitchFamily="2" charset="2"/>
              </a:rPr>
              <a:t> </a:t>
            </a:r>
            <a:r>
              <a:rPr lang="el-GR" altLang="en-US" sz="2200" b="1" dirty="0">
                <a:sym typeface="Symbol" panose="05050102010706020507" pitchFamily="18" charset="2"/>
              </a:rPr>
              <a:t>β</a:t>
            </a:r>
            <a:r>
              <a:rPr lang="en-US" altLang="en-US" sz="2200" b="1" dirty="0">
                <a:sym typeface="Symbol" panose="05050102010706020507" pitchFamily="18" charset="2"/>
              </a:rPr>
              <a:t>)</a:t>
            </a:r>
            <a:r>
              <a:rPr lang="en-US" sz="2200" b="0" i="0" dirty="0">
                <a:solidFill>
                  <a:srgbClr val="000000"/>
                </a:solidFill>
                <a:effectLst/>
              </a:rPr>
              <a:t> </a:t>
            </a:r>
            <a:r>
              <a:rPr lang="en-US" sz="2200" b="0" i="0" dirty="0">
                <a:solidFill>
                  <a:srgbClr val="FF0000"/>
                </a:solidFill>
                <a:effectLst/>
              </a:rPr>
              <a:t>as a handle</a:t>
            </a:r>
            <a:r>
              <a:rPr lang="en-US" sz="2200" b="0" i="0" dirty="0">
                <a:solidFill>
                  <a:srgbClr val="000000"/>
                </a:solidFill>
                <a:effectLst/>
              </a:rPr>
              <a:t>.)</a:t>
            </a:r>
          </a:p>
          <a:p>
            <a:endParaRPr lang="en-US" sz="2200" b="0" i="0" dirty="0">
              <a:solidFill>
                <a:srgbClr val="000000"/>
              </a:solidFill>
              <a:effectLst/>
            </a:endParaRPr>
          </a:p>
          <a:p>
            <a:r>
              <a:rPr lang="en-US" sz="2200" b="0" i="0" dirty="0">
                <a:solidFill>
                  <a:srgbClr val="000000"/>
                </a:solidFill>
                <a:effectLst/>
              </a:rPr>
              <a:t>Note we say </a:t>
            </a:r>
            <a:r>
              <a:rPr lang="en-US" sz="2200" b="0" i="0" dirty="0">
                <a:solidFill>
                  <a:srgbClr val="FF0000"/>
                </a:solidFill>
                <a:effectLst/>
              </a:rPr>
              <a:t>"a handle" rather than "the handle"</a:t>
            </a:r>
            <a:r>
              <a:rPr lang="en-US" sz="2200" b="0" i="0" dirty="0">
                <a:solidFill>
                  <a:srgbClr val="000000"/>
                </a:solidFill>
                <a:effectLst/>
              </a:rPr>
              <a:t> because the grammar could be </a:t>
            </a:r>
            <a:r>
              <a:rPr lang="en-US" sz="2200" b="0" i="0" dirty="0">
                <a:solidFill>
                  <a:srgbClr val="FF0000"/>
                </a:solidFill>
                <a:effectLst/>
              </a:rPr>
              <a:t>ambiguous</a:t>
            </a:r>
            <a:r>
              <a:rPr lang="en-US" sz="2200" b="0" i="0" dirty="0">
                <a:solidFill>
                  <a:srgbClr val="000000"/>
                </a:solidFill>
                <a:effectLst/>
              </a:rPr>
              <a:t>, with more than one rightmost derivation of </a:t>
            </a:r>
            <a:r>
              <a:rPr lang="en-US" altLang="en-US" sz="2200" b="1" dirty="0">
                <a:sym typeface="Symbol" panose="05050102010706020507" pitchFamily="18" charset="2"/>
              </a:rPr>
              <a:t></a:t>
            </a:r>
            <a:r>
              <a:rPr lang="el-GR" altLang="en-US" sz="2200" b="1" dirty="0">
                <a:sym typeface="Symbol" panose="05050102010706020507" pitchFamily="18" charset="2"/>
              </a:rPr>
              <a:t>β</a:t>
            </a:r>
            <a:r>
              <a:rPr lang="en-US" sz="2200" b="1" i="0" dirty="0">
                <a:solidFill>
                  <a:srgbClr val="000000"/>
                </a:solidFill>
                <a:effectLst/>
              </a:rPr>
              <a:t>w</a:t>
            </a:r>
            <a:r>
              <a:rPr lang="en-US" sz="2200" b="0" i="0" dirty="0">
                <a:solidFill>
                  <a:srgbClr val="000000"/>
                </a:solidFill>
                <a:effectLst/>
              </a:rPr>
              <a:t>. </a:t>
            </a:r>
          </a:p>
          <a:p>
            <a:endParaRPr lang="en-US" sz="2200" b="0" i="0" dirty="0">
              <a:solidFill>
                <a:srgbClr val="000000"/>
              </a:solidFill>
              <a:effectLst/>
            </a:endParaRPr>
          </a:p>
          <a:p>
            <a:r>
              <a:rPr lang="en-US" sz="2200" b="0" i="0" dirty="0">
                <a:solidFill>
                  <a:srgbClr val="000000"/>
                </a:solidFill>
                <a:effectLst/>
              </a:rPr>
              <a:t>If a grammar is unambiguous, then every </a:t>
            </a:r>
            <a:r>
              <a:rPr lang="en-US" sz="2200" b="0" i="0" dirty="0">
                <a:solidFill>
                  <a:srgbClr val="FF0000"/>
                </a:solidFill>
                <a:effectLst/>
              </a:rPr>
              <a:t>right-sentential form of the grammar has exactly one handle</a:t>
            </a:r>
            <a:r>
              <a:rPr lang="en-US" sz="2200" b="0" i="0" dirty="0">
                <a:solidFill>
                  <a:srgbClr val="000000"/>
                </a:solidFill>
                <a:effectLst/>
              </a:rPr>
              <a:t>.</a:t>
            </a:r>
          </a:p>
        </p:txBody>
      </p:sp>
      <p:sp>
        <p:nvSpPr>
          <p:cNvPr id="4" name="Slide Number Placeholder 3">
            <a:extLst>
              <a:ext uri="{FF2B5EF4-FFF2-40B4-BE49-F238E27FC236}">
                <a16:creationId xmlns:a16="http://schemas.microsoft.com/office/drawing/2014/main" id="{7467CA10-8476-4D8E-9678-3D34A8CC44E6}"/>
              </a:ext>
            </a:extLst>
          </p:cNvPr>
          <p:cNvSpPr>
            <a:spLocks noGrp="1"/>
          </p:cNvSpPr>
          <p:nvPr>
            <p:ph type="sldNum" sz="quarter" idx="12"/>
          </p:nvPr>
        </p:nvSpPr>
        <p:spPr/>
        <p:txBody>
          <a:bodyPr/>
          <a:lstStyle/>
          <a:p>
            <a:fld id="{6EEDC448-FBD3-481C-A36F-863D2A922EEB}" type="slidenum">
              <a:rPr lang="en-US" altLang="en-US" smtClean="0"/>
              <a:pPr/>
              <a:t>8</a:t>
            </a:fld>
            <a:endParaRPr lang="en-US" altLang="en-US"/>
          </a:p>
        </p:txBody>
      </p:sp>
      <p:pic>
        <p:nvPicPr>
          <p:cNvPr id="6" name="Picture 5">
            <a:extLst>
              <a:ext uri="{FF2B5EF4-FFF2-40B4-BE49-F238E27FC236}">
                <a16:creationId xmlns:a16="http://schemas.microsoft.com/office/drawing/2014/main" id="{5E7294AF-4BBB-48EB-BB6D-4F2A18E33D29}"/>
              </a:ext>
            </a:extLst>
          </p:cNvPr>
          <p:cNvPicPr>
            <a:picLocks noChangeAspect="1"/>
          </p:cNvPicPr>
          <p:nvPr/>
        </p:nvPicPr>
        <p:blipFill>
          <a:blip r:embed="rId2"/>
          <a:stretch>
            <a:fillRect/>
          </a:stretch>
        </p:blipFill>
        <p:spPr>
          <a:xfrm>
            <a:off x="5791200" y="685800"/>
            <a:ext cx="3316543" cy="1600200"/>
          </a:xfrm>
          <a:prstGeom prst="rect">
            <a:avLst/>
          </a:prstGeom>
          <a:ln>
            <a:solidFill>
              <a:schemeClr val="tx1"/>
            </a:solidFill>
          </a:ln>
        </p:spPr>
      </p:pic>
    </p:spTree>
    <p:extLst>
      <p:ext uri="{BB962C8B-B14F-4D97-AF65-F5344CB8AC3E}">
        <p14:creationId xmlns:p14="http://schemas.microsoft.com/office/powerpoint/2010/main" val="182964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2EB6-214F-4E13-9C3A-72C4E1DDA026}"/>
              </a:ext>
            </a:extLst>
          </p:cNvPr>
          <p:cNvSpPr>
            <a:spLocks noGrp="1"/>
          </p:cNvSpPr>
          <p:nvPr>
            <p:ph type="title"/>
          </p:nvPr>
        </p:nvSpPr>
        <p:spPr>
          <a:xfrm>
            <a:off x="381000" y="0"/>
            <a:ext cx="9372600" cy="685800"/>
          </a:xfrm>
        </p:spPr>
        <p:txBody>
          <a:bodyPr/>
          <a:lstStyle/>
          <a:p>
            <a:r>
              <a:rPr lang="en-US" dirty="0"/>
              <a:t>Formal Definition of Handle 2/2</a:t>
            </a:r>
          </a:p>
        </p:txBody>
      </p:sp>
      <p:sp>
        <p:nvSpPr>
          <p:cNvPr id="3" name="Content Placeholder 2">
            <a:extLst>
              <a:ext uri="{FF2B5EF4-FFF2-40B4-BE49-F238E27FC236}">
                <a16:creationId xmlns:a16="http://schemas.microsoft.com/office/drawing/2014/main" id="{953124EB-7D3D-48AD-B54D-A0B1A4E1CD0F}"/>
              </a:ext>
            </a:extLst>
          </p:cNvPr>
          <p:cNvSpPr>
            <a:spLocks noGrp="1"/>
          </p:cNvSpPr>
          <p:nvPr>
            <p:ph idx="1"/>
          </p:nvPr>
        </p:nvSpPr>
        <p:spPr>
          <a:xfrm>
            <a:off x="0" y="609600"/>
            <a:ext cx="9906000" cy="6248400"/>
          </a:xfrm>
        </p:spPr>
        <p:txBody>
          <a:bodyPr/>
          <a:lstStyle/>
          <a:p>
            <a:r>
              <a:rPr lang="en-US" sz="2000" b="0" i="0" dirty="0">
                <a:solidFill>
                  <a:srgbClr val="000000"/>
                </a:solidFill>
                <a:effectLst/>
              </a:rPr>
              <a:t>A </a:t>
            </a:r>
            <a:r>
              <a:rPr lang="en-US" sz="2000" b="0" i="0" dirty="0">
                <a:solidFill>
                  <a:srgbClr val="FF0000"/>
                </a:solidFill>
                <a:effectLst/>
              </a:rPr>
              <a:t>rightmost derivation in reverse </a:t>
            </a:r>
            <a:r>
              <a:rPr lang="en-US" sz="2000" b="0" i="0" dirty="0">
                <a:solidFill>
                  <a:srgbClr val="000000"/>
                </a:solidFill>
                <a:effectLst/>
              </a:rPr>
              <a:t>can be obtained by </a:t>
            </a:r>
            <a:r>
              <a:rPr lang="en-US" sz="2000" b="0" i="0" dirty="0">
                <a:solidFill>
                  <a:srgbClr val="FF0000"/>
                </a:solidFill>
                <a:effectLst/>
              </a:rPr>
              <a:t>"handle pruning”.</a:t>
            </a:r>
            <a:r>
              <a:rPr lang="en-US" sz="2000" b="0" i="0" dirty="0">
                <a:solidFill>
                  <a:srgbClr val="000000"/>
                </a:solidFill>
                <a:effectLst/>
              </a:rPr>
              <a:t> </a:t>
            </a:r>
            <a:br>
              <a:rPr lang="en-US" sz="2000" b="0" i="0" dirty="0">
                <a:solidFill>
                  <a:srgbClr val="000000"/>
                </a:solidFill>
                <a:effectLst/>
              </a:rPr>
            </a:br>
            <a:r>
              <a:rPr lang="en-US" sz="2000" b="0" i="0" dirty="0">
                <a:solidFill>
                  <a:srgbClr val="000000"/>
                </a:solidFill>
                <a:effectLst/>
              </a:rPr>
              <a:t>That is, we start with a string of terminals </a:t>
            </a:r>
            <a:r>
              <a:rPr lang="en-US" sz="2000" b="1" i="0" dirty="0">
                <a:solidFill>
                  <a:srgbClr val="000000"/>
                </a:solidFill>
                <a:effectLst/>
              </a:rPr>
              <a:t>w</a:t>
            </a:r>
            <a:r>
              <a:rPr lang="en-US" sz="2000" b="0" i="0" dirty="0">
                <a:solidFill>
                  <a:srgbClr val="000000"/>
                </a:solidFill>
                <a:effectLst/>
              </a:rPr>
              <a:t> to be parsed. </a:t>
            </a:r>
          </a:p>
          <a:p>
            <a:r>
              <a:rPr lang="en-US" sz="2000" b="0" i="0" dirty="0">
                <a:solidFill>
                  <a:srgbClr val="000000"/>
                </a:solidFill>
                <a:effectLst/>
              </a:rPr>
              <a:t>If </a:t>
            </a:r>
            <a:r>
              <a:rPr lang="en-US" sz="2000" b="1" i="0" dirty="0">
                <a:effectLst/>
              </a:rPr>
              <a:t>w</a:t>
            </a:r>
            <a:r>
              <a:rPr lang="en-US" sz="2000" b="0" i="0" dirty="0">
                <a:solidFill>
                  <a:srgbClr val="000000"/>
                </a:solidFill>
                <a:effectLst/>
              </a:rPr>
              <a:t> is a sentence</a:t>
            </a:r>
            <a:r>
              <a:rPr lang="en-US" sz="2000" dirty="0"/>
              <a:t> </a:t>
            </a:r>
            <a:r>
              <a:rPr lang="en-US" sz="2000" b="0" i="0" dirty="0">
                <a:solidFill>
                  <a:srgbClr val="000000"/>
                </a:solidFill>
                <a:effectLst/>
              </a:rPr>
              <a:t>of the grammar at hand, then let </a:t>
            </a:r>
            <a:r>
              <a:rPr lang="en-US" sz="2000" b="0" i="0" dirty="0">
                <a:solidFill>
                  <a:srgbClr val="FF0000"/>
                </a:solidFill>
                <a:effectLst/>
              </a:rPr>
              <a:t>w = </a:t>
            </a:r>
            <a:r>
              <a:rPr lang="el-GR" altLang="en-US" sz="2000" b="1" dirty="0">
                <a:solidFill>
                  <a:srgbClr val="FF0000"/>
                </a:solidFill>
                <a:sym typeface="Symbol" panose="05050102010706020507" pitchFamily="18" charset="2"/>
              </a:rPr>
              <a:t>γ</a:t>
            </a:r>
            <a:r>
              <a:rPr lang="en-US" altLang="en-US" sz="2000" b="1" baseline="-25000" dirty="0">
                <a:solidFill>
                  <a:srgbClr val="FF0000"/>
                </a:solidFill>
                <a:sym typeface="Symbol" panose="05050102010706020507" pitchFamily="18" charset="2"/>
              </a:rPr>
              <a:t>n</a:t>
            </a:r>
            <a:r>
              <a:rPr lang="en-US" sz="2000" b="0" i="0" dirty="0">
                <a:solidFill>
                  <a:srgbClr val="000000"/>
                </a:solidFill>
                <a:effectLst/>
              </a:rPr>
              <a:t>,</a:t>
            </a:r>
            <a:br>
              <a:rPr lang="en-US" sz="2000" b="0" i="0" dirty="0">
                <a:solidFill>
                  <a:srgbClr val="000000"/>
                </a:solidFill>
                <a:effectLst/>
              </a:rPr>
            </a:br>
            <a:r>
              <a:rPr lang="en-US" sz="2000" b="0" i="0" dirty="0">
                <a:solidFill>
                  <a:srgbClr val="000000"/>
                </a:solidFill>
                <a:effectLst/>
              </a:rPr>
              <a:t>			</a:t>
            </a:r>
            <a:r>
              <a:rPr lang="en-US" sz="2000" dirty="0"/>
              <a:t>S = </a:t>
            </a:r>
            <a:r>
              <a:rPr lang="el-GR" altLang="en-US" sz="2000" b="1" dirty="0">
                <a:sym typeface="Symbol" panose="05050102010706020507" pitchFamily="18" charset="2"/>
              </a:rPr>
              <a:t>γ</a:t>
            </a:r>
            <a:r>
              <a:rPr lang="en-US" altLang="en-US" sz="2000" b="1" baseline="-25000" dirty="0">
                <a:sym typeface="Symbol" panose="05050102010706020507" pitchFamily="18" charset="2"/>
              </a:rPr>
              <a:t>0 </a:t>
            </a:r>
            <a:r>
              <a:rPr lang="en-US" altLang="en-US" sz="2000" dirty="0">
                <a:sym typeface="Symbol" panose="05050102010706020507" pitchFamily="18" charset="2"/>
              </a:rPr>
              <a:t> </a:t>
            </a:r>
            <a:r>
              <a:rPr lang="el-GR" altLang="en-US" sz="2000" b="1" dirty="0">
                <a:sym typeface="Symbol" panose="05050102010706020507" pitchFamily="18" charset="2"/>
              </a:rPr>
              <a:t>γ</a:t>
            </a:r>
            <a:r>
              <a:rPr lang="en-US" altLang="en-US" sz="2000" b="1" baseline="-25000" dirty="0">
                <a:sym typeface="Symbol" panose="05050102010706020507" pitchFamily="18" charset="2"/>
              </a:rPr>
              <a:t>1 </a:t>
            </a:r>
            <a:r>
              <a:rPr lang="en-US" altLang="en-US" sz="2000" dirty="0">
                <a:sym typeface="Symbol" panose="05050102010706020507" pitchFamily="18" charset="2"/>
              </a:rPr>
              <a:t></a:t>
            </a:r>
            <a:r>
              <a:rPr lang="el-GR" altLang="en-US" sz="2000" b="1" dirty="0">
                <a:sym typeface="Symbol" panose="05050102010706020507" pitchFamily="18" charset="2"/>
              </a:rPr>
              <a:t> γ</a:t>
            </a:r>
            <a:r>
              <a:rPr lang="en-US" altLang="en-US" sz="2000" b="1" baseline="-25000" dirty="0">
                <a:sym typeface="Symbol" panose="05050102010706020507" pitchFamily="18" charset="2"/>
              </a:rPr>
              <a:t>2 </a:t>
            </a:r>
            <a:r>
              <a:rPr lang="en-US" altLang="en-US" sz="2000" dirty="0">
                <a:sym typeface="Symbol" panose="05050102010706020507" pitchFamily="18" charset="2"/>
              </a:rPr>
              <a:t>…</a:t>
            </a:r>
            <a:r>
              <a:rPr lang="el-GR" altLang="en-US" sz="2000" b="1" dirty="0">
                <a:sym typeface="Symbol" panose="05050102010706020507" pitchFamily="18" charset="2"/>
              </a:rPr>
              <a:t> γ</a:t>
            </a:r>
            <a:r>
              <a:rPr lang="en-US" altLang="en-US" sz="2000" b="1" baseline="-25000" dirty="0">
                <a:sym typeface="Symbol" panose="05050102010706020507" pitchFamily="18" charset="2"/>
              </a:rPr>
              <a:t>n-1 </a:t>
            </a:r>
            <a:r>
              <a:rPr lang="en-US" altLang="en-US" sz="2000" dirty="0">
                <a:sym typeface="Symbol" panose="05050102010706020507" pitchFamily="18" charset="2"/>
              </a:rPr>
              <a:t> </a:t>
            </a:r>
            <a:r>
              <a:rPr lang="el-GR" altLang="en-US" sz="2000" b="1" dirty="0">
                <a:sym typeface="Symbol" panose="05050102010706020507" pitchFamily="18" charset="2"/>
              </a:rPr>
              <a:t>γ</a:t>
            </a:r>
            <a:r>
              <a:rPr lang="en-US" altLang="en-US" sz="2000" b="1" baseline="-25000" dirty="0">
                <a:sym typeface="Symbol" panose="05050102010706020507" pitchFamily="18" charset="2"/>
              </a:rPr>
              <a:t>n </a:t>
            </a:r>
            <a:r>
              <a:rPr lang="en-US" altLang="en-US" sz="2000" dirty="0">
                <a:sym typeface="Symbol" panose="05050102010706020507" pitchFamily="18" charset="2"/>
              </a:rPr>
              <a:t>= w</a:t>
            </a:r>
            <a:br>
              <a:rPr lang="en-US" altLang="en-US" sz="2000" dirty="0">
                <a:sym typeface="Symbol" panose="05050102010706020507" pitchFamily="18" charset="2"/>
              </a:rPr>
            </a:br>
            <a:r>
              <a:rPr lang="en-US" sz="2000" b="0" i="0" dirty="0">
                <a:solidFill>
                  <a:srgbClr val="000000"/>
                </a:solidFill>
                <a:effectLst/>
              </a:rPr>
              <a:t>(where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is the nth right-sentential form of some as yet unknown </a:t>
            </a:r>
            <a:r>
              <a:rPr lang="en-US" sz="2000" b="0" i="0" dirty="0">
                <a:solidFill>
                  <a:srgbClr val="FF0000"/>
                </a:solidFill>
                <a:effectLst/>
              </a:rPr>
              <a:t>rightmost derivation</a:t>
            </a:r>
            <a:r>
              <a:rPr lang="en-US" sz="2000" b="0" i="0" dirty="0">
                <a:solidFill>
                  <a:srgbClr val="000000"/>
                </a:solidFill>
                <a:effectLst/>
              </a:rPr>
              <a:t>)</a:t>
            </a:r>
          </a:p>
          <a:p>
            <a:pPr marL="0" indent="0" algn="ctr">
              <a:buNone/>
            </a:pPr>
            <a:endParaRPr lang="en-US" sz="2000" dirty="0"/>
          </a:p>
          <a:p>
            <a:r>
              <a:rPr lang="en-US" sz="2000" b="0" i="0" dirty="0">
                <a:solidFill>
                  <a:srgbClr val="000000"/>
                </a:solidFill>
                <a:effectLst/>
              </a:rPr>
              <a:t>To reconstruct this derivation in reverse order, we locate the handle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in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and replace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by the head of relevant production A</a:t>
            </a:r>
            <a:r>
              <a:rPr lang="en-US" altLang="en-US" sz="2000" b="1" baseline="-25000" dirty="0">
                <a:sym typeface="Symbol" panose="05050102010706020507" pitchFamily="18" charset="2"/>
              </a:rPr>
              <a:t> n</a:t>
            </a:r>
            <a:r>
              <a:rPr lang="en-US" sz="2000" b="0" i="0" dirty="0">
                <a:solidFill>
                  <a:srgbClr val="000000"/>
                </a:solidFill>
                <a:effectLst/>
              </a:rPr>
              <a:t> </a:t>
            </a:r>
            <a:r>
              <a:rPr lang="en-US" altLang="en-US" sz="2000" dirty="0">
                <a:sym typeface="Symbol" panose="05050102010706020507" pitchFamily="18" charset="2"/>
              </a:rPr>
              <a:t></a:t>
            </a:r>
            <a:r>
              <a:rPr lang="en-US" sz="2000" b="0" i="0" dirty="0">
                <a:solidFill>
                  <a:srgbClr val="000000"/>
                </a:solidFill>
                <a:effectLst/>
                <a:sym typeface="Wingdings" panose="05000000000000000000" pitchFamily="2" charset="2"/>
              </a:rPr>
              <a:t> </a:t>
            </a:r>
            <a:r>
              <a:rPr lang="el-GR" altLang="en-US" sz="2000" b="1" dirty="0">
                <a:sym typeface="Symbol" panose="05050102010706020507" pitchFamily="18" charset="2"/>
              </a:rPr>
              <a:t>β</a:t>
            </a:r>
            <a:r>
              <a:rPr lang="en-US" altLang="en-US" sz="2000" b="1" baseline="-25000" dirty="0">
                <a:sym typeface="Symbol" panose="05050102010706020507" pitchFamily="18" charset="2"/>
              </a:rPr>
              <a:t>n</a:t>
            </a:r>
            <a:r>
              <a:rPr lang="en-US" sz="2000" b="0" i="0" dirty="0">
                <a:solidFill>
                  <a:srgbClr val="000000"/>
                </a:solidFill>
                <a:effectLst/>
              </a:rPr>
              <a:t> to obtain the previous right-sentential form </a:t>
            </a:r>
            <a:r>
              <a:rPr lang="el-GR" altLang="en-US" sz="2000" b="1" dirty="0">
                <a:sym typeface="Symbol" panose="05050102010706020507" pitchFamily="18" charset="2"/>
              </a:rPr>
              <a:t>γ</a:t>
            </a:r>
            <a:r>
              <a:rPr lang="en-US" altLang="en-US" sz="2000" b="1" baseline="-25000" dirty="0">
                <a:sym typeface="Symbol" panose="05050102010706020507" pitchFamily="18" charset="2"/>
              </a:rPr>
              <a:t>n</a:t>
            </a:r>
            <a:r>
              <a:rPr lang="en-US" sz="2000" b="0" i="0" dirty="0">
                <a:solidFill>
                  <a:srgbClr val="000000"/>
                </a:solidFill>
                <a:effectLst/>
              </a:rPr>
              <a:t>. </a:t>
            </a:r>
          </a:p>
          <a:p>
            <a:endParaRPr lang="en-US" sz="2000" b="0" i="0" dirty="0">
              <a:solidFill>
                <a:srgbClr val="000000"/>
              </a:solidFill>
              <a:effectLst/>
            </a:endParaRPr>
          </a:p>
          <a:p>
            <a:r>
              <a:rPr lang="en-US" sz="2000" b="0" i="0" dirty="0">
                <a:solidFill>
                  <a:srgbClr val="000000"/>
                </a:solidFill>
                <a:effectLst/>
              </a:rPr>
              <a:t>Note that we do not yet know how handles are to be found, but we shall see methods of doing so shortly. </a:t>
            </a:r>
          </a:p>
          <a:p>
            <a:endParaRPr lang="en-US" sz="2000" b="0" i="0" dirty="0">
              <a:solidFill>
                <a:srgbClr val="000000"/>
              </a:solidFill>
              <a:effectLst/>
            </a:endParaRPr>
          </a:p>
          <a:p>
            <a:r>
              <a:rPr lang="en-US" sz="2000" b="0" i="0" dirty="0">
                <a:solidFill>
                  <a:srgbClr val="000000"/>
                </a:solidFill>
                <a:effectLst/>
              </a:rPr>
              <a:t>We then repeat this process. That is; we locate the handle </a:t>
            </a:r>
            <a:r>
              <a:rPr lang="el-GR" altLang="en-US" sz="2000" b="1" dirty="0">
                <a:sym typeface="Symbol" panose="05050102010706020507" pitchFamily="18" charset="2"/>
              </a:rPr>
              <a:t>β</a:t>
            </a:r>
            <a:r>
              <a:rPr lang="en-US" altLang="en-US" sz="2000" b="1" baseline="-25000" dirty="0">
                <a:sym typeface="Symbol" panose="05050102010706020507" pitchFamily="18" charset="2"/>
              </a:rPr>
              <a:t>n-1</a:t>
            </a:r>
            <a:r>
              <a:rPr lang="en-US" sz="2000" b="0" i="0" dirty="0">
                <a:solidFill>
                  <a:srgbClr val="000000"/>
                </a:solidFill>
                <a:effectLst/>
              </a:rPr>
              <a:t> in </a:t>
            </a:r>
            <a:r>
              <a:rPr lang="el-GR" altLang="en-US" sz="2000" b="1" dirty="0">
                <a:sym typeface="Symbol" panose="05050102010706020507" pitchFamily="18" charset="2"/>
              </a:rPr>
              <a:t>γ</a:t>
            </a:r>
            <a:r>
              <a:rPr lang="en-US" altLang="en-US" sz="2000" b="1" baseline="-25000" dirty="0">
                <a:sym typeface="Symbol" panose="05050102010706020507" pitchFamily="18" charset="2"/>
              </a:rPr>
              <a:t>n-1</a:t>
            </a:r>
            <a:r>
              <a:rPr lang="en-US" sz="2000" b="0" i="0" dirty="0">
                <a:solidFill>
                  <a:srgbClr val="000000"/>
                </a:solidFill>
                <a:effectLst/>
              </a:rPr>
              <a:t> and reduce this handle to obtain the right-sentential form </a:t>
            </a:r>
            <a:r>
              <a:rPr lang="el-GR" altLang="en-US" sz="2000" b="1" dirty="0">
                <a:sym typeface="Symbol" panose="05050102010706020507" pitchFamily="18" charset="2"/>
              </a:rPr>
              <a:t>γ</a:t>
            </a:r>
            <a:r>
              <a:rPr lang="en-US" altLang="en-US" sz="2000" b="1" baseline="-25000" dirty="0">
                <a:sym typeface="Symbol" panose="05050102010706020507" pitchFamily="18" charset="2"/>
              </a:rPr>
              <a:t>n-2</a:t>
            </a:r>
            <a:r>
              <a:rPr lang="en-US" sz="2000" b="0" i="0" dirty="0">
                <a:solidFill>
                  <a:srgbClr val="000000"/>
                </a:solidFill>
                <a:effectLst/>
              </a:rPr>
              <a:t>. </a:t>
            </a:r>
          </a:p>
          <a:p>
            <a:r>
              <a:rPr lang="en-US" sz="2000" b="0" i="0" dirty="0">
                <a:solidFill>
                  <a:srgbClr val="000000"/>
                </a:solidFill>
                <a:effectLst/>
              </a:rPr>
              <a:t>If by continuing this process we produce a right-sentential form consisting only of the start symbol S, then we halt and announce successful completion of parsing.</a:t>
            </a:r>
          </a:p>
          <a:p>
            <a:r>
              <a:rPr lang="en-US" sz="2000" b="0" i="0" dirty="0">
                <a:solidFill>
                  <a:srgbClr val="000000"/>
                </a:solidFill>
                <a:effectLst/>
              </a:rPr>
              <a:t>The reverse of the sequence of productions used in the reductions is a rightmost derivation for the input string.</a:t>
            </a:r>
            <a:br>
              <a:rPr lang="en-US" sz="2000" dirty="0"/>
            </a:br>
            <a:endParaRPr lang="en-US" sz="2000" dirty="0"/>
          </a:p>
        </p:txBody>
      </p:sp>
      <p:sp>
        <p:nvSpPr>
          <p:cNvPr id="4" name="Slide Number Placeholder 3">
            <a:extLst>
              <a:ext uri="{FF2B5EF4-FFF2-40B4-BE49-F238E27FC236}">
                <a16:creationId xmlns:a16="http://schemas.microsoft.com/office/drawing/2014/main" id="{11CCAD9A-BB5D-43C2-9E64-BEC27FC6E77F}"/>
              </a:ext>
            </a:extLst>
          </p:cNvPr>
          <p:cNvSpPr>
            <a:spLocks noGrp="1"/>
          </p:cNvSpPr>
          <p:nvPr>
            <p:ph type="sldNum" sz="quarter" idx="12"/>
          </p:nvPr>
        </p:nvSpPr>
        <p:spPr/>
        <p:txBody>
          <a:bodyPr/>
          <a:lstStyle/>
          <a:p>
            <a:fld id="{6EEDC448-FBD3-481C-A36F-863D2A922EEB}" type="slidenum">
              <a:rPr lang="en-US" altLang="en-US" smtClean="0"/>
              <a:pPr/>
              <a:t>9</a:t>
            </a:fld>
            <a:endParaRPr lang="en-US" altLang="en-US"/>
          </a:p>
        </p:txBody>
      </p:sp>
    </p:spTree>
    <p:extLst>
      <p:ext uri="{BB962C8B-B14F-4D97-AF65-F5344CB8AC3E}">
        <p14:creationId xmlns:p14="http://schemas.microsoft.com/office/powerpoint/2010/main" val="416146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13906</TotalTime>
  <Words>2768</Words>
  <Application>Microsoft Office PowerPoint</Application>
  <PresentationFormat>A4 Paper (210x297 mm)</PresentationFormat>
  <Paragraphs>243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Tahoma</vt:lpstr>
      <vt:lpstr>Times New Roman</vt:lpstr>
      <vt:lpstr>Default Design</vt:lpstr>
      <vt:lpstr>CS411-Compiler Construction</vt:lpstr>
      <vt:lpstr>Course Learning Objectives</vt:lpstr>
      <vt:lpstr>Bottom-Up Parsing</vt:lpstr>
      <vt:lpstr>Bottom-Up Parsing - Example</vt:lpstr>
      <vt:lpstr>Bottom-Up Parsing</vt:lpstr>
      <vt:lpstr>Shift-Reduce Parsing</vt:lpstr>
      <vt:lpstr>Informal Definition of Handle in Handle Pruning</vt:lpstr>
      <vt:lpstr>Formal Definition of Handle 1/2</vt:lpstr>
      <vt:lpstr>Formal Definition of Handle 2/2</vt:lpstr>
      <vt:lpstr>Shift-Reduce Parsing</vt:lpstr>
      <vt:lpstr>Example – Shift Reduce Parsing</vt:lpstr>
      <vt:lpstr>Why to Use Stack in Shift-Reduce Parsing 1/2</vt:lpstr>
      <vt:lpstr>Why to Use Stack in Shift-Reduce Parsing 2/2</vt:lpstr>
      <vt:lpstr>Conflicts During Shift-Reduce Parsing</vt:lpstr>
      <vt:lpstr>Shift-Reduce Conflict - Example</vt:lpstr>
      <vt:lpstr>Reduce/Reduce Conflict - Example</vt:lpstr>
      <vt:lpstr>Reduce/Reduce Conflict - Example</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and the Humanities</dc:title>
  <dc:creator>IBM_USER</dc:creator>
  <cp:lastModifiedBy>Sulemani Herbals</cp:lastModifiedBy>
  <cp:revision>1247</cp:revision>
  <cp:lastPrinted>1999-09-09T03:15:50Z</cp:lastPrinted>
  <dcterms:created xsi:type="dcterms:W3CDTF">1999-01-20T19:57:44Z</dcterms:created>
  <dcterms:modified xsi:type="dcterms:W3CDTF">2021-02-09T22:33:18Z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radev@cs.columbia.edu</vt:lpwstr>
  </property>
  <property fmtid="{D5CDD505-2E9C-101B-9397-08002B2CF9AE}" pid="8" name="HomePage">
    <vt:lpwstr>http://www.cs.columbia.edu/~radev/cs4705/</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F:\html\cs4705</vt:lpwstr>
  </property>
</Properties>
</file>