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84" r:id="rId2"/>
    <p:sldId id="383" r:id="rId3"/>
    <p:sldId id="336" r:id="rId4"/>
    <p:sldId id="338" r:id="rId5"/>
    <p:sldId id="395" r:id="rId6"/>
    <p:sldId id="403" r:id="rId7"/>
    <p:sldId id="404" r:id="rId8"/>
    <p:sldId id="337" r:id="rId9"/>
    <p:sldId id="402" r:id="rId10"/>
    <p:sldId id="405" r:id="rId11"/>
    <p:sldId id="396" r:id="rId12"/>
    <p:sldId id="397" r:id="rId13"/>
    <p:sldId id="398" r:id="rId14"/>
    <p:sldId id="399" r:id="rId15"/>
    <p:sldId id="400" r:id="rId16"/>
    <p:sldId id="401" r:id="rId17"/>
    <p:sldId id="340" r:id="rId18"/>
    <p:sldId id="341" r:id="rId19"/>
    <p:sldId id="342" r:id="rId20"/>
    <p:sldId id="343" r:id="rId21"/>
    <p:sldId id="332" r:id="rId22"/>
    <p:sldId id="390" r:id="rId23"/>
    <p:sldId id="344" r:id="rId24"/>
    <p:sldId id="348" r:id="rId25"/>
    <p:sldId id="345" r:id="rId26"/>
    <p:sldId id="346" r:id="rId27"/>
    <p:sldId id="347" r:id="rId28"/>
    <p:sldId id="349" r:id="rId29"/>
    <p:sldId id="351" r:id="rId30"/>
    <p:sldId id="352" r:id="rId31"/>
    <p:sldId id="356" r:id="rId32"/>
    <p:sldId id="357" r:id="rId33"/>
    <p:sldId id="358" r:id="rId34"/>
    <p:sldId id="360" r:id="rId35"/>
    <p:sldId id="364" r:id="rId36"/>
    <p:sldId id="365" r:id="rId37"/>
    <p:sldId id="393" r:id="rId38"/>
    <p:sldId id="367" r:id="rId39"/>
    <p:sldId id="387" r:id="rId40"/>
    <p:sldId id="368" r:id="rId41"/>
    <p:sldId id="372" r:id="rId42"/>
    <p:sldId id="370" r:id="rId43"/>
    <p:sldId id="371" r:id="rId44"/>
    <p:sldId id="350" r:id="rId45"/>
    <p:sldId id="373" r:id="rId46"/>
    <p:sldId id="378" r:id="rId47"/>
    <p:sldId id="406" r:id="rId48"/>
    <p:sldId id="379" r:id="rId49"/>
    <p:sldId id="380" r:id="rId50"/>
    <p:sldId id="381" r:id="rId51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953E0-DA86-4CD1-9BC8-65D687B23D16}" v="67" dt="2021-01-27T11:21:14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35" y="6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C95A1585-EBE8-4856-B6CE-F0467E278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9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06ED6908-FFB8-457B-A2AF-6EABF2F8C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64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EEA2A-4EC9-4254-9C79-83A089AC0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82931-A87D-46F2-B413-7F1819B9F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06972-0DE6-4828-A229-71310F76E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DC448-FBD3-481C-A36F-863D2A922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DE989-DA4D-4795-8B8E-16F353948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2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D7C08-4921-47A0-900C-8478A0174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3BAE-E05F-419F-B3E4-1A1CF809F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92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3FA0-ACE7-4419-9806-A2EDD7E57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5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C6ED1-0844-4D70-9B41-3709A9249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73AA2-5E76-4B4C-BEB7-DF890727A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4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941CA-236E-4F62-AC9D-19614A3B6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45990C3-2F9C-44F7-9350-FE924A582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CS411-Compiler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/>
              <a:t>Talha </a:t>
            </a:r>
            <a:r>
              <a:rPr lang="en-US" dirty="0" err="1"/>
              <a:t>Waheed</a:t>
            </a:r>
            <a:r>
              <a:rPr lang="en-US" dirty="0"/>
              <a:t>, Dept. of CS, UET, Lahore,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33800"/>
            <a:ext cx="967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Top Down Parsing</a:t>
            </a:r>
          </a:p>
          <a:p>
            <a:r>
              <a:rPr lang="en-US" b="1" dirty="0"/>
              <a:t>-Recursive Descent Parsing</a:t>
            </a:r>
          </a:p>
          <a:p>
            <a:r>
              <a:rPr lang="en-US" b="1" dirty="0"/>
              <a:t>-Recursive Predictive Parsing</a:t>
            </a:r>
          </a:p>
          <a:p>
            <a:r>
              <a:rPr lang="en-US" b="1" dirty="0"/>
              <a:t>-Non-Recursive Predictive Parsing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456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AE0-82B3-4151-9EE4-DCDFD115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Predictive Parsing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9226-E4FB-4132-B601-0C7C643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80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65D-759F-4F30-B908-F77711A5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780-CD94-45BB-891B-81BF5FAD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9677400" cy="5105400"/>
          </a:xfrm>
        </p:spPr>
        <p:txBody>
          <a:bodyPr/>
          <a:lstStyle/>
          <a:p>
            <a:r>
              <a:rPr lang="en-US" dirty="0"/>
              <a:t>Parse the input string </a:t>
            </a:r>
            <a:r>
              <a:rPr lang="en-US" b="1" dirty="0">
                <a:solidFill>
                  <a:srgbClr val="FF0000"/>
                </a:solidFill>
              </a:rPr>
              <a:t>id + id * 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using the grammar (given in Box)</a:t>
            </a:r>
          </a:p>
          <a:p>
            <a:r>
              <a:rPr lang="en-US" dirty="0"/>
              <a:t>Input:  	</a:t>
            </a:r>
          </a:p>
          <a:p>
            <a:r>
              <a:rPr lang="en-US" dirty="0"/>
              <a:t>Current pointer</a:t>
            </a:r>
          </a:p>
          <a:p>
            <a:r>
              <a:rPr lang="en-US" dirty="0"/>
              <a:t>Use start symbol E to initiate parse tree generation</a:t>
            </a:r>
          </a:p>
          <a:p>
            <a:endParaRPr lang="en-US" dirty="0"/>
          </a:p>
          <a:p>
            <a:r>
              <a:rPr lang="en-US" dirty="0"/>
              <a:t>E can be replaced with only option E </a:t>
            </a:r>
            <a:r>
              <a:rPr lang="en-US" dirty="0">
                <a:sym typeface="Wingdings" panose="05000000000000000000" pitchFamily="2" charset="2"/>
              </a:rPr>
              <a:t> TE’ (1.1)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which non-terminal to replace T or E’?</a:t>
            </a:r>
          </a:p>
          <a:p>
            <a:r>
              <a:rPr lang="en-US" dirty="0"/>
              <a:t>T can be replaced with only T </a:t>
            </a:r>
            <a:r>
              <a:rPr lang="en-US" dirty="0">
                <a:sym typeface="Wingdings" panose="05000000000000000000" pitchFamily="2" charset="2"/>
              </a:rPr>
              <a:t> FT’ (</a:t>
            </a:r>
            <a:r>
              <a:rPr lang="en-US" dirty="0"/>
              <a:t>3.1)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C957-AC18-48C1-B9F7-2200DBF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70B17-BC09-4438-86E3-CFA5DF67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57450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6A5235-16E7-4865-9D43-7406ACDA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55889"/>
              </p:ext>
            </p:extLst>
          </p:nvPr>
        </p:nvGraphicFramePr>
        <p:xfrm>
          <a:off x="2362200" y="122936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B34FA9-3373-46DC-A549-41BB23DB968C}"/>
              </a:ext>
            </a:extLst>
          </p:cNvPr>
          <p:cNvCxnSpPr/>
          <p:nvPr/>
        </p:nvCxnSpPr>
        <p:spPr bwMode="auto">
          <a:xfrm flipV="1">
            <a:off x="2590800" y="1676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1C7DA-F3BE-4F12-AE41-C2382043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105400"/>
            <a:ext cx="1085850" cy="1457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3184BC-B788-437A-89F2-13852E41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3352800"/>
            <a:ext cx="952500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DEE157-3C21-42C8-BBAE-461D46F8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2362200"/>
            <a:ext cx="542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C79A-37BF-4A46-91C2-DE7112F7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605B-D7A1-45D2-A165-AA627275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219200"/>
            <a:ext cx="9677400" cy="5105400"/>
          </a:xfrm>
        </p:spPr>
        <p:txBody>
          <a:bodyPr/>
          <a:lstStyle/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</a:t>
            </a:r>
          </a:p>
          <a:p>
            <a:r>
              <a:rPr lang="en-US" dirty="0"/>
              <a:t>F can be replaced with 5.1 (F </a:t>
            </a:r>
            <a:r>
              <a:rPr lang="en-US" dirty="0">
                <a:sym typeface="Wingdings" panose="05000000000000000000" pitchFamily="2" charset="2"/>
              </a:rPr>
              <a:t> (E) </a:t>
            </a:r>
            <a:r>
              <a:rPr lang="en-US" dirty="0"/>
              <a:t>) and 5.2 (F </a:t>
            </a:r>
            <a:r>
              <a:rPr lang="en-US" dirty="0">
                <a:sym typeface="Wingdings" panose="05000000000000000000" pitchFamily="2" charset="2"/>
              </a:rPr>
              <a:t> id)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which one to choose and why?</a:t>
            </a:r>
          </a:p>
          <a:p>
            <a:endParaRPr lang="en-US" dirty="0"/>
          </a:p>
          <a:p>
            <a:r>
              <a:rPr lang="en-US" dirty="0"/>
              <a:t>String generated: </a:t>
            </a:r>
            <a:r>
              <a:rPr lang="en-US" dirty="0">
                <a:solidFill>
                  <a:srgbClr val="FF0000"/>
                </a:solidFill>
              </a:rPr>
              <a:t>id</a:t>
            </a:r>
          </a:p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pointer?</a:t>
            </a:r>
          </a:p>
          <a:p>
            <a:endParaRPr lang="en-US" dirty="0"/>
          </a:p>
          <a:p>
            <a:r>
              <a:rPr lang="en-US" dirty="0"/>
              <a:t>T’ can be replaced with 4.1 (T</a:t>
            </a:r>
            <a:r>
              <a:rPr lang="en-US" dirty="0">
                <a:sym typeface="Wingdings" panose="05000000000000000000" pitchFamily="2" charset="2"/>
              </a:rPr>
              <a:t>*FT’</a:t>
            </a:r>
            <a:r>
              <a:rPr lang="en-US" dirty="0"/>
              <a:t>) and 4.2 (T’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>
                <a:sym typeface="Wingdings" panose="05000000000000000000" pitchFamily="2" charset="2"/>
              </a:rPr>
              <a:t> ε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which one to choose and why?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4386-040C-4621-B647-2E3ECD02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D5C3F5-1A3B-4125-9F30-D8FAAFE9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81250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37B6543-15CF-4723-BE88-B5B2F4F3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90406"/>
              </p:ext>
            </p:extLst>
          </p:nvPr>
        </p:nvGraphicFramePr>
        <p:xfrm>
          <a:off x="2209800" y="130556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D1135-C4A1-43AE-BB61-B6F8ADF9278C}"/>
              </a:ext>
            </a:extLst>
          </p:cNvPr>
          <p:cNvCxnSpPr/>
          <p:nvPr/>
        </p:nvCxnSpPr>
        <p:spPr bwMode="auto">
          <a:xfrm flipV="1">
            <a:off x="24384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20B2496B-3309-4A90-BEB1-A9BD14AFD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00001"/>
              </p:ext>
            </p:extLst>
          </p:nvPr>
        </p:nvGraphicFramePr>
        <p:xfrm>
          <a:off x="2057400" y="382016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251A37-0362-4E2A-9905-8FAD16919FA0}"/>
              </a:ext>
            </a:extLst>
          </p:cNvPr>
          <p:cNvCxnSpPr/>
          <p:nvPr/>
        </p:nvCxnSpPr>
        <p:spPr bwMode="auto">
          <a:xfrm flipV="1">
            <a:off x="2743200" y="4343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0A14FD-11D9-4230-9937-3E0F356D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5562600"/>
            <a:ext cx="958932" cy="1295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F1E9A3-1B9E-4A61-9806-B1F90F00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2633662"/>
            <a:ext cx="1133475" cy="1590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E5ACF-303D-4739-ABBD-75A7C80D8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762317"/>
            <a:ext cx="1085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BF90-13EB-4B0B-8E0F-7F8CF964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914400"/>
          </a:xfrm>
        </p:spPr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9400-146E-4C7F-8F01-C6118EA5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D4DD8B-6E5D-404E-8DFE-B518F4E134A0}"/>
              </a:ext>
            </a:extLst>
          </p:cNvPr>
          <p:cNvSpPr txBox="1">
            <a:spLocks/>
          </p:cNvSpPr>
          <p:nvPr/>
        </p:nvSpPr>
        <p:spPr bwMode="auto">
          <a:xfrm>
            <a:off x="0" y="1447800"/>
            <a:ext cx="9677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</a:t>
            </a:r>
          </a:p>
          <a:p>
            <a:endParaRPr lang="en-US" dirty="0"/>
          </a:p>
          <a:p>
            <a:r>
              <a:rPr lang="en-US" dirty="0"/>
              <a:t>To expand E’ try production 2.1 (E’</a:t>
            </a:r>
            <a:r>
              <a:rPr lang="en-US" dirty="0">
                <a:sym typeface="Wingdings" panose="05000000000000000000" pitchFamily="2" charset="2"/>
              </a:rPr>
              <a:t> +TE’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generated: id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 Expand T only option is (T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FT’)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149EDE-2A0C-4F41-AA4F-992389A8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2066925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FDEC787-BC85-4255-AEF1-8B19E5233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02428"/>
              </p:ext>
            </p:extLst>
          </p:nvPr>
        </p:nvGraphicFramePr>
        <p:xfrm>
          <a:off x="2032000" y="1543685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4EF34E-6259-43F5-824A-4302D5D9B4DE}"/>
              </a:ext>
            </a:extLst>
          </p:cNvPr>
          <p:cNvCxnSpPr/>
          <p:nvPr/>
        </p:nvCxnSpPr>
        <p:spPr bwMode="auto">
          <a:xfrm flipV="1">
            <a:off x="2743200" y="1981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2906497-3DC8-49BA-A0CC-1FC4EF71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3276600"/>
            <a:ext cx="1704975" cy="1495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BB4BB5-24DA-4761-8270-16D4D37C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29200"/>
            <a:ext cx="2009775" cy="1676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708403-1D54-49BA-8E39-96398166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295400"/>
            <a:ext cx="95893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830-A0CE-4B4F-ACE6-68473A3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BEE0-9F71-4626-AFCB-C2619AFA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9A0E90-6250-4C6E-8677-5C82BF2C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9601200" cy="5105400"/>
          </a:xfrm>
        </p:spPr>
        <p:txBody>
          <a:bodyPr/>
          <a:lstStyle/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</a:t>
            </a:r>
          </a:p>
          <a:p>
            <a:r>
              <a:rPr lang="en-US" dirty="0"/>
              <a:t>To expand F try 5.2 (F </a:t>
            </a:r>
            <a:r>
              <a:rPr lang="en-US" dirty="0">
                <a:sym typeface="Wingdings" panose="05000000000000000000" pitchFamily="2" charset="2"/>
              </a:rPr>
              <a:t> 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String generated: id + </a:t>
            </a:r>
            <a:r>
              <a:rPr lang="en-US" dirty="0">
                <a:solidFill>
                  <a:srgbClr val="FF0000"/>
                </a:solidFill>
              </a:rPr>
              <a:t>id</a:t>
            </a:r>
          </a:p>
          <a:p>
            <a:endParaRPr lang="en-US" dirty="0"/>
          </a:p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expand T’ try 4.1(T’ </a:t>
            </a:r>
            <a:r>
              <a:rPr lang="en-US" dirty="0">
                <a:sym typeface="Wingdings" panose="05000000000000000000" pitchFamily="2" charset="2"/>
              </a:rPr>
              <a:t> *FT’</a:t>
            </a:r>
            <a:r>
              <a:rPr lang="en-US" dirty="0"/>
              <a:t>)</a:t>
            </a:r>
          </a:p>
          <a:p>
            <a:r>
              <a:rPr lang="en-US" dirty="0"/>
              <a:t>String generated: id + id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CAFE9-A243-40DB-A5E9-C7A1C958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2066925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124B866-36CD-43E1-A401-73CC5791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29414"/>
              </p:ext>
            </p:extLst>
          </p:nvPr>
        </p:nvGraphicFramePr>
        <p:xfrm>
          <a:off x="1447800" y="127254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4A9993-4F40-4406-9038-A164D0741EC8}"/>
              </a:ext>
            </a:extLst>
          </p:cNvPr>
          <p:cNvCxnSpPr/>
          <p:nvPr/>
        </p:nvCxnSpPr>
        <p:spPr bwMode="auto">
          <a:xfrm flipV="1">
            <a:off x="26670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E4D1CC6-9672-4AD8-8EF8-ED089779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89532"/>
              </p:ext>
            </p:extLst>
          </p:nvPr>
        </p:nvGraphicFramePr>
        <p:xfrm>
          <a:off x="1371600" y="397256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A557C-EA8C-483C-B4E6-EB1D9B236E2B}"/>
              </a:ext>
            </a:extLst>
          </p:cNvPr>
          <p:cNvCxnSpPr/>
          <p:nvPr/>
        </p:nvCxnSpPr>
        <p:spPr bwMode="auto">
          <a:xfrm flipV="1">
            <a:off x="3048000" y="4495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E5E601-DF03-4DD5-83E5-E91ED601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724400"/>
            <a:ext cx="2295525" cy="2047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0975D-D04B-4C9D-903F-1D78E6B78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600325"/>
            <a:ext cx="1971675" cy="1971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E87CF4-75AB-42EF-8461-643A3E933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49" y="914400"/>
            <a:ext cx="2009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2F25-8B65-4545-A584-3FF9BDE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6E4F-96E3-406C-8233-6BF639AA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AFFCB-3A26-447F-B4A8-EECE43D2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9677400" cy="5105400"/>
          </a:xfrm>
        </p:spPr>
        <p:txBody>
          <a:bodyPr/>
          <a:lstStyle/>
          <a:p>
            <a:r>
              <a:rPr lang="en-US" dirty="0"/>
              <a:t>input:</a:t>
            </a:r>
            <a:endParaRPr lang="en-US" b="1" dirty="0"/>
          </a:p>
          <a:p>
            <a:r>
              <a:rPr lang="en-US" dirty="0"/>
              <a:t>Current pointer </a:t>
            </a:r>
          </a:p>
          <a:p>
            <a:r>
              <a:rPr lang="en-US" dirty="0"/>
              <a:t>To expand F try (F </a:t>
            </a:r>
            <a:r>
              <a:rPr lang="en-US" dirty="0">
                <a:sym typeface="Wingdings" panose="05000000000000000000" pitchFamily="2" charset="2"/>
              </a:rPr>
              <a:t> id)</a:t>
            </a:r>
            <a:endParaRPr lang="en-US" dirty="0"/>
          </a:p>
          <a:p>
            <a:r>
              <a:rPr lang="en-US" dirty="0"/>
              <a:t>String generated: id + id * </a:t>
            </a:r>
            <a:r>
              <a:rPr lang="en-US" dirty="0">
                <a:solidFill>
                  <a:srgbClr val="FF0000"/>
                </a:solidFill>
              </a:rPr>
              <a:t>id</a:t>
            </a:r>
          </a:p>
          <a:p>
            <a:endParaRPr lang="en-US" dirty="0"/>
          </a:p>
          <a:p>
            <a:r>
              <a:rPr lang="en-US" dirty="0"/>
              <a:t>To expand T’ try 4.2 (T’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E03B7-C3F9-48A4-84E3-55F193AD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2066925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A713619-7C24-4FFC-9021-DB0FE52E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6070"/>
              </p:ext>
            </p:extLst>
          </p:nvPr>
        </p:nvGraphicFramePr>
        <p:xfrm>
          <a:off x="1295400" y="130556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414CB-5177-4B0F-B21C-6F4BF60C7C9A}"/>
              </a:ext>
            </a:extLst>
          </p:cNvPr>
          <p:cNvCxnSpPr/>
          <p:nvPr/>
        </p:nvCxnSpPr>
        <p:spPr bwMode="auto">
          <a:xfrm flipV="1">
            <a:off x="3429000" y="1828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203FF77-E123-4025-8B8D-532DEE44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4726372"/>
            <a:ext cx="2063750" cy="2055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AA3A1-E73E-4AD9-8F14-394A271E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71930"/>
            <a:ext cx="1762125" cy="1799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54E91E-16C2-4D5E-AFD4-4B09490F7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693" y="1114986"/>
            <a:ext cx="2017607" cy="17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5F9E-3C43-457E-AA93-48D4254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Predictive Parsing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8269-8E6D-4B9F-BB0D-00544ECC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803C3-D1BE-47EE-B187-49191FE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01090"/>
            <a:ext cx="9372600" cy="3242310"/>
          </a:xfrm>
        </p:spPr>
        <p:txBody>
          <a:bodyPr/>
          <a:lstStyle/>
          <a:p>
            <a:r>
              <a:rPr lang="en-US" dirty="0"/>
              <a:t>input: </a:t>
            </a:r>
            <a:endParaRPr lang="en-US" b="1" dirty="0"/>
          </a:p>
          <a:p>
            <a:r>
              <a:rPr lang="en-US" dirty="0"/>
              <a:t>current pointer at end of string</a:t>
            </a:r>
          </a:p>
          <a:p>
            <a:r>
              <a:rPr lang="en-US" dirty="0"/>
              <a:t>To expand E’ try 2.2 (E’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matched with input.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No more non-terminal to expand. </a:t>
            </a:r>
          </a:p>
          <a:p>
            <a:r>
              <a:rPr lang="en-US" dirty="0">
                <a:solidFill>
                  <a:srgbClr val="FF0000"/>
                </a:solidFill>
              </a:rPr>
              <a:t>Successfully. Halt!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19D91A-9BC2-4090-BD49-948C26F4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2066925"/>
            <a:ext cx="25622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1F34D26-33D4-4D95-8C0E-91C2132E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15684"/>
              </p:ext>
            </p:extLst>
          </p:nvPr>
        </p:nvGraphicFramePr>
        <p:xfrm>
          <a:off x="2032000" y="1143000"/>
          <a:ext cx="238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3348449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184613177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685266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2158623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81505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654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53CB97-9871-44FA-858D-2835EE306729}"/>
              </a:ext>
            </a:extLst>
          </p:cNvPr>
          <p:cNvCxnSpPr/>
          <p:nvPr/>
        </p:nvCxnSpPr>
        <p:spPr bwMode="auto">
          <a:xfrm flipV="1">
            <a:off x="4572000" y="1600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C4EDE2-F43D-4F14-98EF-311ADC29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80" y="2438400"/>
            <a:ext cx="2419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044-6282-4152-94CF-B2C18FBEF9EE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Recursive Predictive Parsing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753600" cy="6248400"/>
          </a:xfrm>
        </p:spPr>
        <p:txBody>
          <a:bodyPr/>
          <a:lstStyle/>
          <a:p>
            <a:r>
              <a:rPr lang="en-US" altLang="en-US" dirty="0"/>
              <a:t>For each </a:t>
            </a:r>
            <a:r>
              <a:rPr lang="en-US" altLang="en-US" dirty="0">
                <a:solidFill>
                  <a:srgbClr val="FF0000"/>
                </a:solidFill>
              </a:rPr>
              <a:t>non-terminal </a:t>
            </a:r>
            <a:r>
              <a:rPr lang="en-US" altLang="en-US" dirty="0"/>
              <a:t>write a </a:t>
            </a:r>
            <a:r>
              <a:rPr lang="en-US" altLang="en-US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 call</a:t>
            </a:r>
          </a:p>
          <a:p>
            <a:r>
              <a:rPr lang="en-US" altLang="en-US" dirty="0"/>
              <a:t>For each </a:t>
            </a:r>
            <a:r>
              <a:rPr lang="en-US" altLang="en-US" dirty="0">
                <a:solidFill>
                  <a:srgbClr val="FF0000"/>
                </a:solidFill>
              </a:rPr>
              <a:t>terminal </a:t>
            </a:r>
            <a:r>
              <a:rPr lang="en-US" altLang="en-US" dirty="0"/>
              <a:t>write a </a:t>
            </a:r>
            <a:r>
              <a:rPr lang="en-US" altLang="en-US" dirty="0">
                <a:solidFill>
                  <a:srgbClr val="FF0000"/>
                </a:solidFill>
              </a:rPr>
              <a:t>match </a:t>
            </a:r>
            <a:r>
              <a:rPr lang="en-US" altLang="en-US" dirty="0"/>
              <a:t>statement. 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When replacing a non-terminal in a derivation step, a predictive parser can uniquely choose a production by just looking at the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current input token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dirty="0"/>
              <a:t>Grammar with one production:  	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aBb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A()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{	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		     B();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token;	}</a:t>
            </a:r>
          </a:p>
          <a:p>
            <a:r>
              <a:rPr lang="en-US" sz="2000" dirty="0"/>
              <a:t>Execution begins with the function call for the start symbol in main, it halts if entire input string is consumed, announce success.</a:t>
            </a:r>
          </a:p>
          <a:p>
            <a:pPr marL="457200" lvl="1" indent="0">
              <a:buNone/>
            </a:pPr>
            <a:r>
              <a:rPr lang="en-US" sz="2400" dirty="0"/>
              <a:t>main() { </a:t>
            </a:r>
          </a:p>
          <a:p>
            <a:pPr marL="457200" lvl="1" indent="0">
              <a:buNone/>
            </a:pPr>
            <a:r>
              <a:rPr lang="en-US" sz="2400" dirty="0"/>
              <a:t>	A();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“Parsing successfully completed”;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22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FAA-7B5C-429E-B695-F5361C81D3B3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Predictive Parsing (cont.)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switch(current token)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case ‘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’: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dirty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case	‘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’: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A()</a:t>
            </a:r>
            <a:r>
              <a:rPr lang="en-US" altLang="en-US" dirty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dirty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Default: error();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}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24916-1378-4352-9C40-689E886BEC27}"/>
              </a:ext>
            </a:extLst>
          </p:cNvPr>
          <p:cNvSpPr txBox="1"/>
          <p:nvPr/>
        </p:nvSpPr>
        <p:spPr>
          <a:xfrm>
            <a:off x="762000" y="1066800"/>
            <a:ext cx="8077200" cy="4247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Grammar with two productions: 	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aBb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bAB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321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2A3-6535-400A-B435-20F1539CAC4B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Predictive Parsing (cont.)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753600" cy="541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Grammar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-productions</a:t>
            </a:r>
            <a:r>
              <a:rPr lang="en-US" altLang="en-US" dirty="0"/>
              <a:t>:	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all other productions fail</a:t>
            </a:r>
            <a:r>
              <a:rPr lang="en-US" altLang="en-US" dirty="0">
                <a:sym typeface="Symbol" panose="05050102010706020507" pitchFamily="18" charset="2"/>
              </a:rPr>
              <a:t>, we should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apply an -production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E.g., if the current token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not a</a:t>
            </a:r>
            <a:r>
              <a:rPr lang="en-US" altLang="en-US" dirty="0">
                <a:sym typeface="Symbol" panose="05050102010706020507" pitchFamily="18" charset="2"/>
              </a:rPr>
              <a:t> neither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we may apply the -production.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Most correct choice: We should apply an -production for a non-terminal A when the current token is in the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follow set </a:t>
            </a:r>
            <a:r>
              <a:rPr lang="en-US" altLang="en-US" dirty="0">
                <a:sym typeface="Symbol" panose="05050102010706020507" pitchFamily="18" charset="2"/>
              </a:rPr>
              <a:t>of A.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Now identify which terminals can follow A in the sentential forms?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will discuss follow set in detail later.</a:t>
            </a:r>
          </a:p>
        </p:txBody>
      </p:sp>
    </p:spTree>
    <p:extLst>
      <p:ext uri="{BB962C8B-B14F-4D97-AF65-F5344CB8AC3E}">
        <p14:creationId xmlns:p14="http://schemas.microsoft.com/office/powerpoint/2010/main" val="26550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54350" y="6477000"/>
            <a:ext cx="3714750" cy="228600"/>
          </a:xfrm>
        </p:spPr>
        <p:txBody>
          <a:bodyPr/>
          <a:lstStyle/>
          <a:p>
            <a:r>
              <a:rPr lang="en-US" altLang="en-US"/>
              <a:t>Compiler Construction - Lexical Analyzer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39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420-A765-4117-AC4A-BABE717F3464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Recursive Predictive Parsing (Example)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5193025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A(){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switch (current token)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case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match</a:t>
            </a:r>
            <a:r>
              <a:rPr lang="en-US" altLang="en-US" sz="2000" dirty="0">
                <a:sym typeface="Symbol" panose="05050102010706020507" pitchFamily="18" charset="2"/>
              </a:rPr>
              <a:t> 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        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 	       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sz="2000" dirty="0">
                <a:sym typeface="Symbol" panose="05050102010706020507" pitchFamily="18" charset="2"/>
              </a:rPr>
              <a:t>;			      	       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20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 case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20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,		 and move to the next token;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       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sz="2000" dirty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		         match </a:t>
            </a:r>
            <a:r>
              <a:rPr lang="en-US" altLang="en-US" sz="20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sz="2000" dirty="0">
                <a:sym typeface="Symbol" panose="05050102010706020507" pitchFamily="18" charset="2"/>
              </a:rPr>
              <a:t>,		 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 case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f: C(); // f is in first set of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}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E8114F-E516-4464-83BE-F1C5D7CE91F7}"/>
              </a:ext>
            </a:extLst>
          </p:cNvPr>
          <p:cNvCxnSpPr/>
          <p:nvPr/>
        </p:nvCxnSpPr>
        <p:spPr bwMode="auto">
          <a:xfrm>
            <a:off x="4953000" y="1295400"/>
            <a:ext cx="0" cy="4800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4573CA33-324A-4BA8-B94D-095CAD02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0580"/>
            <a:ext cx="494157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B()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switch (current token)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case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20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, 		and move to the next token;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		       B();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    case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e, d:  do nothing </a:t>
            </a:r>
            <a:b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		// e, d in follow set of B </a:t>
            </a:r>
            <a:r>
              <a:rPr lang="en-US" altLang="en-US" sz="2000" dirty="0">
                <a:sym typeface="Symbol" panose="05050102010706020507" pitchFamily="18" charset="2"/>
              </a:rPr>
              <a:t>}	 				     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C() {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		match </a:t>
            </a:r>
            <a:r>
              <a:rPr lang="en-US" altLang="en-US" sz="20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   and move to the next token;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8B65B-DCE6-4BD5-ACDF-0F8039D8F0F5}"/>
              </a:ext>
            </a:extLst>
          </p:cNvPr>
          <p:cNvSpPr txBox="1"/>
          <p:nvPr/>
        </p:nvSpPr>
        <p:spPr>
          <a:xfrm>
            <a:off x="152399" y="685800"/>
            <a:ext cx="9448791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Grammar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-productions</a:t>
            </a:r>
            <a:r>
              <a:rPr lang="en-US" altLang="en-US" sz="2400" dirty="0"/>
              <a:t>:	A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sym typeface="Symbol" panose="05050102010706020507" pitchFamily="18" charset="2"/>
              </a:rPr>
              <a:t>aBe</a:t>
            </a:r>
            <a:r>
              <a:rPr lang="en-US" altLang="en-US" sz="2400" dirty="0">
                <a:sym typeface="Symbol" panose="05050102010706020507" pitchFamily="18" charset="2"/>
              </a:rPr>
              <a:t> | </a:t>
            </a:r>
            <a:r>
              <a:rPr lang="en-US" altLang="en-US" sz="2400" dirty="0" err="1">
                <a:sym typeface="Symbol" panose="05050102010706020507" pitchFamily="18" charset="2"/>
              </a:rPr>
              <a:t>cBd</a:t>
            </a:r>
            <a:r>
              <a:rPr lang="en-US" altLang="en-US" sz="2400" dirty="0">
                <a:sym typeface="Symbol" panose="05050102010706020507" pitchFamily="18" charset="2"/>
              </a:rPr>
              <a:t> | C 	B  </a:t>
            </a:r>
            <a:r>
              <a:rPr lang="en-US" altLang="en-US" sz="2400" dirty="0" err="1">
                <a:sym typeface="Symbol" panose="05050102010706020507" pitchFamily="18" charset="2"/>
              </a:rPr>
              <a:t>bB</a:t>
            </a:r>
            <a:r>
              <a:rPr lang="en-US" altLang="en-US" sz="2400" dirty="0">
                <a:sym typeface="Symbol" panose="05050102010706020507" pitchFamily="18" charset="2"/>
              </a:rPr>
              <a:t> |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>	C  f</a:t>
            </a:r>
          </a:p>
        </p:txBody>
      </p:sp>
    </p:spTree>
    <p:extLst>
      <p:ext uri="{BB962C8B-B14F-4D97-AF65-F5344CB8AC3E}">
        <p14:creationId xmlns:p14="http://schemas.microsoft.com/office/powerpoint/2010/main" val="202394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609600"/>
          </a:xfrm>
        </p:spPr>
        <p:txBody>
          <a:bodyPr/>
          <a:lstStyle/>
          <a:p>
            <a:r>
              <a:rPr lang="en-US" dirty="0"/>
              <a:t>Recursive Predictive Parsing – C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"/>
            <a:ext cx="8610600" cy="4953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Grammar: 	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→ </a:t>
            </a:r>
            <a:r>
              <a:rPr lang="en-US" dirty="0">
                <a:solidFill>
                  <a:srgbClr val="FF0000"/>
                </a:solidFill>
              </a:rPr>
              <a:t>z </a:t>
            </a:r>
            <a:r>
              <a:rPr lang="en-US" dirty="0"/>
              <a:t>|</a:t>
            </a:r>
            <a:r>
              <a:rPr lang="en-US" dirty="0">
                <a:solidFill>
                  <a:srgbClr val="FF0000"/>
                </a:solidFill>
              </a:rPr>
              <a:t> Az</a:t>
            </a:r>
            <a:r>
              <a:rPr lang="en-US" dirty="0"/>
              <a:t> 		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→ </a:t>
            </a:r>
            <a:r>
              <a:rPr lang="en-US" dirty="0" err="1">
                <a:solidFill>
                  <a:srgbClr val="FF0000"/>
                </a:solidFill>
              </a:rPr>
              <a:t>xA</a:t>
            </a:r>
            <a:r>
              <a:rPr lang="en-US" dirty="0"/>
              <a:t> |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        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/>
              <a:t> → </a:t>
            </a:r>
            <a:r>
              <a:rPr lang="en-US" dirty="0">
                <a:solidFill>
                  <a:srgbClr val="FF0000"/>
                </a:solidFill>
              </a:rPr>
              <a:t>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181100"/>
            <a:ext cx="54102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() {</a:t>
            </a:r>
          </a:p>
          <a:p>
            <a:pPr marL="0" indent="0">
              <a:buFontTx/>
              <a:buNone/>
            </a:pPr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 == ’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’) 		   //match</a:t>
            </a:r>
          </a:p>
          <a:p>
            <a:pPr marL="0" indent="0">
              <a:buFontTx/>
              <a:buNone/>
            </a:pPr>
            <a:r>
              <a:rPr lang="en-US" dirty="0"/>
              <a:t>	{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();} //next char</a:t>
            </a:r>
          </a:p>
          <a:p>
            <a:pPr marL="0" indent="0">
              <a:buFontTx/>
              <a:buNone/>
            </a:pPr>
            <a:r>
              <a:rPr lang="en-US" dirty="0"/>
              <a:t>	else {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	A</a:t>
            </a:r>
            <a:r>
              <a:rPr lang="en-US" dirty="0"/>
              <a:t>();</a:t>
            </a:r>
          </a:p>
          <a:p>
            <a:pPr marL="0" indent="0">
              <a:buFontTx/>
              <a:buNone/>
            </a:pPr>
            <a:r>
              <a:rPr lang="en-US" dirty="0"/>
              <a:t>		if (</a:t>
            </a:r>
            <a:r>
              <a:rPr lang="en-US" dirty="0" err="1"/>
              <a:t>ch</a:t>
            </a:r>
            <a:r>
              <a:rPr lang="en-US" dirty="0"/>
              <a:t> == ’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’) </a:t>
            </a:r>
          </a:p>
          <a:p>
            <a:pPr marL="0" indent="0">
              <a:buFontTx/>
              <a:buNone/>
            </a:pPr>
            <a:r>
              <a:rPr lang="en-US" dirty="0"/>
              <a:t>		{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(); }</a:t>
            </a:r>
          </a:p>
          <a:p>
            <a:pPr marL="0" indent="0">
              <a:buFontTx/>
              <a:buNone/>
            </a:pPr>
            <a:r>
              <a:rPr lang="en-US" dirty="0"/>
              <a:t>		else </a:t>
            </a:r>
          </a:p>
          <a:p>
            <a:pPr marL="0" indent="0">
              <a:buFontTx/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("z expected");</a:t>
            </a:r>
          </a:p>
          <a:p>
            <a:pPr marL="0" indent="0">
              <a:buFontTx/>
              <a:buNone/>
            </a:pPr>
            <a:r>
              <a:rPr lang="en-US" dirty="0"/>
              <a:t>	}</a:t>
            </a:r>
          </a:p>
          <a:p>
            <a:pPr marL="0" indent="0">
              <a:buFontTx/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"Success!";</a:t>
            </a:r>
          </a:p>
          <a:p>
            <a:pPr marL="0" indent="0">
              <a:buFontTx/>
              <a:buNone/>
            </a:pPr>
            <a:r>
              <a:rPr lang="en-US" dirty="0"/>
              <a:t>}</a:t>
            </a:r>
            <a:endParaRPr lang="en-US" sz="7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86400" y="1181100"/>
            <a:ext cx="43497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() {</a:t>
            </a:r>
          </a:p>
          <a:p>
            <a:pPr marL="0" indent="0">
              <a:buFontTx/>
              <a:buNone/>
            </a:pPr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 == ’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’) {</a:t>
            </a:r>
          </a:p>
          <a:p>
            <a:pPr marL="0" indent="0">
              <a:buFontTx/>
              <a:buNone/>
            </a:pPr>
            <a:r>
              <a:rPr lang="en-US" dirty="0"/>
              <a:t>	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();</a:t>
            </a:r>
          </a:p>
          <a:p>
            <a:pPr marL="0" indent="0">
              <a:buFontTx/>
              <a:buNone/>
            </a:pPr>
            <a:r>
              <a:rPr lang="en-US" dirty="0"/>
              <a:t>	}</a:t>
            </a:r>
          </a:p>
          <a:p>
            <a:pPr marL="0" indent="0">
              <a:buFontTx/>
              <a:buNone/>
            </a:pPr>
            <a:r>
              <a:rPr lang="en-US" dirty="0"/>
              <a:t>	else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();</a:t>
            </a:r>
          </a:p>
          <a:p>
            <a:pPr marL="0" indent="0">
              <a:buFontTx/>
              <a:buNone/>
            </a:pPr>
            <a:r>
              <a:rPr lang="en-US" dirty="0"/>
              <a:t>}</a:t>
            </a:r>
          </a:p>
          <a:p>
            <a:pPr marL="0" indent="0">
              <a:buFontTx/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() {</a:t>
            </a:r>
          </a:p>
          <a:p>
            <a:pPr marL="0" indent="0">
              <a:buFontTx/>
              <a:buNone/>
            </a:pPr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 == ’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’) </a:t>
            </a:r>
          </a:p>
          <a:p>
            <a:pPr marL="0" indent="0">
              <a:buFontTx/>
              <a:buNone/>
            </a:pPr>
            <a:r>
              <a:rPr lang="en-US" dirty="0"/>
              <a:t>	{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();}</a:t>
            </a:r>
          </a:p>
          <a:p>
            <a:pPr marL="0" indent="0">
              <a:buFontTx/>
              <a:buNone/>
            </a:pPr>
            <a:r>
              <a:rPr lang="en-US" dirty="0"/>
              <a:t>	else </a:t>
            </a:r>
          </a:p>
          <a:p>
            <a:pPr marL="0" indent="0">
              <a:buFontTx/>
              <a:buNone/>
            </a:pPr>
            <a:r>
              <a:rPr lang="en-US" dirty="0"/>
              <a:t>	  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("y expected");</a:t>
            </a:r>
          </a:p>
          <a:p>
            <a:pPr marL="0" indent="0">
              <a:buFontTx/>
              <a:buNone/>
            </a:pPr>
            <a:r>
              <a:rPr lang="en-US" dirty="0"/>
              <a:t>}</a:t>
            </a:r>
          </a:p>
          <a:p>
            <a:pPr marL="0" indent="0">
              <a:buFontTx/>
              <a:buNone/>
            </a:pPr>
            <a:endParaRPr lang="en-US" sz="8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B6E42-1D65-4281-BCDF-944E1FE2D7FA}"/>
              </a:ext>
            </a:extLst>
          </p:cNvPr>
          <p:cNvCxnSpPr/>
          <p:nvPr/>
        </p:nvCxnSpPr>
        <p:spPr bwMode="auto">
          <a:xfrm>
            <a:off x="5410200" y="1295400"/>
            <a:ext cx="0" cy="518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3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099C-181D-47BE-8116-27F79BFE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Non-Recursive Predictive Parsing (Table Driven)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7155A-360C-42D2-83DF-9349B2D9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74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916D-3BFD-4C48-80D1-2B249F8AF8E0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Non-recursive Predictive Parsing	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753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Non-Recursive predictive parser is a table-driven top-down parser.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It is also known as LL(1) Parser, due to LL(1) grammar.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It contains an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explicit</a:t>
            </a:r>
            <a:r>
              <a:rPr lang="en-US" altLang="en-US" dirty="0">
                <a:sym typeface="Wingdings" panose="05000000000000000000" pitchFamily="2" charset="2"/>
              </a:rPr>
              <a:t> stack, rather than implicitly via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recursive</a:t>
            </a:r>
            <a:r>
              <a:rPr lang="en-US" altLang="en-US" dirty="0">
                <a:sym typeface="Wingdings" panose="05000000000000000000" pitchFamily="2" charset="2"/>
              </a:rPr>
              <a:t> calls (as done in recursive predictive parsing).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Wingdings" panose="05000000000000000000" pitchFamily="2" charset="2"/>
              </a:rPr>
              <a:t>The key problem is of predicting a production to be applied for a non-terminal.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It is easy to implement manually.</a:t>
            </a:r>
          </a:p>
        </p:txBody>
      </p:sp>
    </p:spTree>
    <p:extLst>
      <p:ext uri="{BB962C8B-B14F-4D97-AF65-F5344CB8AC3E}">
        <p14:creationId xmlns:p14="http://schemas.microsoft.com/office/powerpoint/2010/main" val="409907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5819-E82A-4301-ADFE-D56D7FFC92FB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 dirty="0"/>
              <a:t>Model of LL(1) or </a:t>
            </a:r>
            <a:br>
              <a:rPr lang="en-US" altLang="en-US" dirty="0"/>
            </a:br>
            <a:r>
              <a:rPr lang="en-US" altLang="en-US" dirty="0"/>
              <a:t>Non-recursive Predictive Parser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2" y="1524001"/>
            <a:ext cx="7790446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960120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input buffer</a:t>
            </a:r>
            <a:r>
              <a:rPr lang="en-US" altLang="en-US" sz="32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Contains the </a:t>
            </a:r>
            <a:r>
              <a:rPr lang="en-US" altLang="en-US" dirty="0">
                <a:solidFill>
                  <a:srgbClr val="FF0000"/>
                </a:solidFill>
              </a:rPr>
              <a:t>string </a:t>
            </a:r>
            <a:r>
              <a:rPr lang="en-US" altLang="en-US" dirty="0"/>
              <a:t>to be parsed. {assume it has end marker of </a:t>
            </a:r>
            <a:r>
              <a:rPr lang="en-US" altLang="en-US" dirty="0">
                <a:solidFill>
                  <a:srgbClr val="FF0000"/>
                </a:solidFill>
              </a:rPr>
              <a:t>$</a:t>
            </a: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5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output</a:t>
            </a:r>
            <a:r>
              <a:rPr lang="en-US" altLang="en-US" sz="32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production </a:t>
            </a:r>
            <a:r>
              <a:rPr lang="en-US" altLang="en-US" dirty="0"/>
              <a:t>representing a step of the (</a:t>
            </a:r>
            <a:r>
              <a:rPr lang="en-US" altLang="en-US" dirty="0">
                <a:solidFill>
                  <a:srgbClr val="FF0000"/>
                </a:solidFill>
              </a:rPr>
              <a:t>left-most) </a:t>
            </a:r>
            <a:r>
              <a:rPr lang="en-US" altLang="en-US" dirty="0"/>
              <a:t>derivation sequence of the string in the input buffer.</a:t>
            </a:r>
            <a:endParaRPr lang="en-US" alt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63" y="3124200"/>
            <a:ext cx="605923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9060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stack</a:t>
            </a:r>
            <a:endParaRPr lang="en-US" altLang="en-US" sz="32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contains the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symbols {i.e. </a:t>
            </a:r>
            <a:r>
              <a:rPr lang="en-US" altLang="en-US" dirty="0">
                <a:solidFill>
                  <a:srgbClr val="FF0000"/>
                </a:solidFill>
              </a:rPr>
              <a:t>terminals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</a:rPr>
              <a:t>non-terminals</a:t>
            </a: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at the bottom of the stack, there is a special end marker symbol </a:t>
            </a:r>
            <a:r>
              <a:rPr lang="en-US" altLang="en-US" dirty="0">
                <a:solidFill>
                  <a:srgbClr val="FF0000"/>
                </a:solidFill>
              </a:rPr>
              <a:t>$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initially the stack contains only the symbol $ and starting symbol (e.g. S) of the grammar.            </a:t>
            </a:r>
            <a:r>
              <a:rPr lang="en-US" altLang="en-US" dirty="0">
                <a:solidFill>
                  <a:srgbClr val="FF0000"/>
                </a:solidFill>
              </a:rPr>
              <a:t>$S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 dirty="0">
                <a:solidFill>
                  <a:srgbClr val="FF0000"/>
                </a:solidFill>
              </a:rPr>
              <a:t>  initial stack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when the </a:t>
            </a:r>
            <a:r>
              <a:rPr lang="en-US" altLang="en-US" dirty="0">
                <a:solidFill>
                  <a:srgbClr val="FF0000"/>
                </a:solidFill>
              </a:rPr>
              <a:t>input is finished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0000"/>
                </a:solidFill>
              </a:rPr>
              <a:t>stack is empty</a:t>
            </a:r>
            <a:r>
              <a:rPr lang="en-US" altLang="en-US" dirty="0"/>
              <a:t>, (i.e. only $ left in input and stack), the </a:t>
            </a:r>
            <a:r>
              <a:rPr lang="en-US" altLang="en-US" dirty="0">
                <a:solidFill>
                  <a:srgbClr val="FF0000"/>
                </a:solidFill>
              </a:rPr>
              <a:t>parsing is complete</a:t>
            </a:r>
            <a:r>
              <a:rPr lang="en-US" alt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38" y="3352801"/>
            <a:ext cx="568826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altLang="en-US" dirty="0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753600" cy="2971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parsing table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It is a two-dimensional array </a:t>
            </a:r>
            <a:r>
              <a:rPr lang="en-US" altLang="en-US" sz="2400" dirty="0">
                <a:solidFill>
                  <a:srgbClr val="FF0000"/>
                </a:solidFill>
              </a:rPr>
              <a:t>PT [A, a] </a:t>
            </a:r>
            <a:r>
              <a:rPr lang="en-US" altLang="en-US" sz="2400" dirty="0"/>
              <a:t>where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each </a:t>
            </a:r>
            <a:r>
              <a:rPr lang="en-US" altLang="en-US" sz="2400" dirty="0">
                <a:solidFill>
                  <a:srgbClr val="FF0000"/>
                </a:solidFill>
              </a:rPr>
              <a:t>row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FF0000"/>
                </a:solidFill>
              </a:rPr>
              <a:t>non-terminal </a:t>
            </a:r>
            <a:r>
              <a:rPr lang="en-US" altLang="en-US" sz="2400" dirty="0"/>
              <a:t>symbol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each </a:t>
            </a:r>
            <a:r>
              <a:rPr lang="en-US" altLang="en-US" sz="2400" dirty="0">
                <a:solidFill>
                  <a:srgbClr val="FF0000"/>
                </a:solidFill>
              </a:rPr>
              <a:t>column </a:t>
            </a:r>
            <a:r>
              <a:rPr lang="en-US" altLang="en-US" sz="2400" dirty="0"/>
              <a:t>is a </a:t>
            </a:r>
            <a:r>
              <a:rPr lang="en-US" altLang="en-US" sz="2400" dirty="0">
                <a:solidFill>
                  <a:srgbClr val="FF0000"/>
                </a:solidFill>
              </a:rPr>
              <a:t>terminal </a:t>
            </a:r>
            <a:r>
              <a:rPr lang="en-US" altLang="en-US" sz="2400" dirty="0"/>
              <a:t>symbol or the special symbol </a:t>
            </a:r>
            <a:r>
              <a:rPr lang="en-US" altLang="en-US" sz="2400" dirty="0">
                <a:solidFill>
                  <a:srgbClr val="FF0000"/>
                </a:solidFill>
              </a:rPr>
              <a:t>$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each entry holds only </a:t>
            </a:r>
            <a:r>
              <a:rPr lang="en-US" altLang="en-US" sz="2400" dirty="0">
                <a:solidFill>
                  <a:srgbClr val="FF0000"/>
                </a:solidFill>
              </a:rPr>
              <a:t>single production </a:t>
            </a:r>
            <a:r>
              <a:rPr lang="en-US" altLang="en-US" sz="2400" dirty="0"/>
              <a:t>of Grammar.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if it contains multiple entries?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69" y="3082600"/>
            <a:ext cx="6133431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5819-E82A-4301-ADFE-D56D7FFC92FB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11629"/>
          </a:xfrm>
        </p:spPr>
        <p:txBody>
          <a:bodyPr/>
          <a:lstStyle/>
          <a:p>
            <a:r>
              <a:rPr lang="en-US" altLang="en-US" dirty="0"/>
              <a:t>Non-recursive Predictive Parsing Algorithm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10210800" cy="5029200"/>
          </a:xfrm>
          <a:noFill/>
          <a:ln/>
        </p:spPr>
        <p:txBody>
          <a:bodyPr/>
          <a:lstStyle/>
          <a:p>
            <a:pPr marL="0" indent="0" algn="ctr">
              <a:buNone/>
            </a:pPr>
            <a:r>
              <a:rPr lang="en-US" altLang="en-US" sz="2200" dirty="0"/>
              <a:t>(Where X = stack top symbol, a = current input symbol)</a:t>
            </a:r>
          </a:p>
          <a:p>
            <a:pPr marL="0" indent="0" algn="ctr">
              <a:buNone/>
            </a:pPr>
            <a:r>
              <a:rPr lang="en-US" altLang="en-US" sz="2200" b="1" dirty="0"/>
              <a:t>If X is a terminal</a:t>
            </a:r>
          </a:p>
          <a:p>
            <a:r>
              <a:rPr lang="en-US" altLang="en-US" sz="2200" dirty="0"/>
              <a:t>If X = a </a:t>
            </a:r>
            <a:r>
              <a:rPr lang="en-US" altLang="en-US" sz="2200" dirty="0">
                <a:sym typeface="Symbol" panose="05050102010706020507" pitchFamily="18" charset="2"/>
              </a:rPr>
              <a:t> $ then pop X from stack and advance input pointer (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Terminal Matched</a:t>
            </a:r>
            <a:r>
              <a:rPr lang="en-US" altLang="en-US" sz="2200" dirty="0">
                <a:sym typeface="Symbol" panose="05050102010706020507" pitchFamily="18" charset="2"/>
              </a:rPr>
              <a:t>), 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If </a:t>
            </a:r>
            <a:r>
              <a:rPr lang="en-US" altLang="en-US" sz="2200" dirty="0"/>
              <a:t>X </a:t>
            </a:r>
            <a:r>
              <a:rPr lang="en-US" altLang="en-US" sz="2200" dirty="0">
                <a:sym typeface="Symbol" panose="05050102010706020507" pitchFamily="18" charset="2"/>
              </a:rPr>
              <a:t></a:t>
            </a:r>
            <a:r>
              <a:rPr lang="en-US" altLang="en-US" sz="2200" dirty="0"/>
              <a:t> a then error() (</a:t>
            </a:r>
            <a:r>
              <a:rPr lang="en-US" altLang="en-US" sz="2200" dirty="0">
                <a:solidFill>
                  <a:srgbClr val="FF0000"/>
                </a:solidFill>
              </a:rPr>
              <a:t>mismatch </a:t>
            </a:r>
            <a:r>
              <a:rPr lang="en-US" altLang="en-US" sz="2200" dirty="0" err="1">
                <a:solidFill>
                  <a:srgbClr val="FF0000"/>
                </a:solidFill>
              </a:rPr>
              <a:t>occured</a:t>
            </a:r>
            <a:r>
              <a:rPr lang="en-US" altLang="en-US" sz="2200" dirty="0"/>
              <a:t>)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sz="2200" b="1" dirty="0">
                <a:sym typeface="Symbol" panose="05050102010706020507" pitchFamily="18" charset="2"/>
              </a:rPr>
              <a:t>If X is </a:t>
            </a:r>
            <a:r>
              <a:rPr lang="en-US" altLang="en-US" sz="2200" b="1" dirty="0">
                <a:solidFill>
                  <a:srgbClr val="FF0000"/>
                </a:solidFill>
                <a:sym typeface="Symbol" panose="05050102010706020507" pitchFamily="18" charset="2"/>
              </a:rPr>
              <a:t>non-terminal </a:t>
            </a:r>
            <a:r>
              <a:rPr lang="en-US" altLang="en-US" sz="2200" b="1" dirty="0">
                <a:sym typeface="Symbol" panose="05050102010706020507" pitchFamily="18" charset="2"/>
              </a:rPr>
              <a:t>then consult parsing table PT.</a:t>
            </a:r>
          </a:p>
          <a:p>
            <a:r>
              <a:rPr lang="en-US" altLang="en-US" sz="2200" dirty="0">
                <a:sym typeface="Symbol" panose="05050102010706020507" pitchFamily="18" charset="2"/>
              </a:rPr>
              <a:t>If PT[X, a] contains a production of the form X   then pop X and replace it with the symbols in  with leftmost on top of stack. (e.g. for X  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WVU</a:t>
            </a:r>
            <a:r>
              <a:rPr lang="en-US" altLang="en-US" sz="2200" dirty="0">
                <a:sym typeface="Symbol" panose="05050102010706020507" pitchFamily="18" charset="2"/>
              </a:rPr>
              <a:t>, 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W will be on top</a:t>
            </a:r>
            <a:r>
              <a:rPr lang="en-US" altLang="en-US" sz="2200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sz="2200" dirty="0">
                <a:sym typeface="Symbol" panose="05050102010706020507" pitchFamily="18" charset="2"/>
              </a:rPr>
              <a:t>If PT[X, a] is 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empty (no production in table) or contains error entry, </a:t>
            </a:r>
            <a:r>
              <a:rPr lang="en-US" altLang="en-US" sz="2200" dirty="0">
                <a:sym typeface="Symbol" panose="05050102010706020507" pitchFamily="18" charset="2"/>
              </a:rPr>
              <a:t>call error().</a:t>
            </a:r>
          </a:p>
          <a:p>
            <a:r>
              <a:rPr lang="en-US" altLang="en-US" sz="2200" dirty="0"/>
              <a:t>If X = a = $ then halt and announce success. (</a:t>
            </a:r>
            <a:r>
              <a:rPr lang="en-US" altLang="en-US" sz="2200" dirty="0">
                <a:solidFill>
                  <a:srgbClr val="FF0000"/>
                </a:solidFill>
              </a:rPr>
              <a:t>Stack and input both empty.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Accept!</a:t>
            </a:r>
            <a:r>
              <a:rPr lang="en-US" altLang="en-US" sz="2200" dirty="0"/>
              <a:t>)</a:t>
            </a:r>
          </a:p>
          <a:p>
            <a:endParaRPr lang="en-US" altLang="en-US" sz="22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069904"/>
            <a:ext cx="4648200" cy="28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B878-2C13-4238-B6EB-08AD02CB00A8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LL(1) Parsing Table – Example1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33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Grammar: 	  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b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		B  </a:t>
            </a:r>
            <a:r>
              <a:rPr lang="en-US" altLang="en-US" b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 | 			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73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87364"/>
              </p:ext>
            </p:extLst>
          </p:nvPr>
        </p:nvGraphicFramePr>
        <p:xfrm>
          <a:off x="2514600" y="2819400"/>
          <a:ext cx="4572000" cy="141763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2133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Parsing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343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{where non-terminals S, B are in rows </a:t>
            </a:r>
            <a:br>
              <a:rPr lang="en-US" dirty="0"/>
            </a:br>
            <a:r>
              <a:rPr lang="en-US" dirty="0"/>
              <a:t>and terminals a, b, $ are in columns}</a:t>
            </a:r>
          </a:p>
        </p:txBody>
      </p:sp>
    </p:spTree>
    <p:extLst>
      <p:ext uri="{BB962C8B-B14F-4D97-AF65-F5344CB8AC3E}">
        <p14:creationId xmlns:p14="http://schemas.microsoft.com/office/powerpoint/2010/main" val="4104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FD2-8E7B-409E-9269-796A210D5E91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0058400" cy="5486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800" dirty="0"/>
              <a:t>The parse tree of input string is created from top (root) to down (leaves) by expanding nodes in preorder (depth-first wise).</a:t>
            </a:r>
          </a:p>
          <a:p>
            <a:pPr>
              <a:lnSpc>
                <a:spcPct val="200000"/>
              </a:lnSpc>
            </a:pPr>
            <a:r>
              <a:rPr lang="en-US" altLang="en-US" sz="2800" dirty="0"/>
              <a:t>Or equivalently by finding a leftmost derivation for an input string</a:t>
            </a:r>
          </a:p>
          <a:p>
            <a:pPr>
              <a:lnSpc>
                <a:spcPct val="200000"/>
              </a:lnSpc>
            </a:pPr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24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B878-2C13-4238-B6EB-08AD02CB00A8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86"/>
            <a:ext cx="9372600" cy="639762"/>
          </a:xfrm>
        </p:spPr>
        <p:txBody>
          <a:bodyPr/>
          <a:lstStyle/>
          <a:p>
            <a:r>
              <a:rPr lang="en-US" altLang="en-US" dirty="0"/>
              <a:t>LL(1) Parsing Table – Example1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1" y="2895600"/>
            <a:ext cx="6154733" cy="3352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u="sng" dirty="0">
                <a:sym typeface="Symbol" panose="05050102010706020507" pitchFamily="18" charset="2"/>
              </a:rPr>
              <a:t>stack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u="sng" dirty="0">
                <a:sym typeface="Symbol" panose="05050102010706020507" pitchFamily="18" charset="2"/>
              </a:rPr>
              <a:t>input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u="sng" dirty="0">
                <a:sym typeface="Symbol" panose="05050102010706020507" pitchFamily="18" charset="2"/>
              </a:rPr>
              <a:t>output (action)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bba$		 </a:t>
            </a:r>
            <a:r>
              <a:rPr lang="en-US" altLang="en-US" sz="2000" dirty="0"/>
              <a:t>S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aBa</a:t>
            </a:r>
            <a:r>
              <a:rPr lang="en-US" altLang="en-US" sz="2000" dirty="0">
                <a:sym typeface="Symbol" panose="05050102010706020507" pitchFamily="18" charset="2"/>
              </a:rPr>
              <a:t> (replace 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bba$		 match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ba</a:t>
            </a:r>
            <a:r>
              <a:rPr lang="en-US" altLang="en-US" sz="2000" dirty="0">
                <a:sym typeface="Symbol" panose="05050102010706020507" pitchFamily="18" charset="2"/>
              </a:rPr>
              <a:t>$		 B  </a:t>
            </a:r>
            <a:r>
              <a:rPr lang="en-US" altLang="en-US" sz="2000" dirty="0" err="1">
                <a:sym typeface="Symbol" panose="05050102010706020507" pitchFamily="18" charset="2"/>
              </a:rPr>
              <a:t>bB</a:t>
            </a:r>
            <a:r>
              <a:rPr lang="en-US" altLang="en-US" sz="2000" dirty="0">
                <a:sym typeface="Symbol" panose="05050102010706020507" pitchFamily="18" charset="2"/>
              </a:rPr>
              <a:t> (replace 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ba</a:t>
            </a:r>
            <a:r>
              <a:rPr lang="en-US" altLang="en-US" sz="2000" dirty="0">
                <a:sym typeface="Symbol" panose="05050102010706020507" pitchFamily="18" charset="2"/>
              </a:rPr>
              <a:t>$		 match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B  </a:t>
            </a:r>
            <a:r>
              <a:rPr lang="en-US" altLang="en-US" sz="2000" dirty="0" err="1">
                <a:sym typeface="Symbol" panose="05050102010706020507" pitchFamily="18" charset="2"/>
              </a:rPr>
              <a:t>bB</a:t>
            </a:r>
            <a:r>
              <a:rPr lang="en-US" altLang="en-US" sz="2000" dirty="0">
                <a:sym typeface="Symbol" panose="05050102010706020507" pitchFamily="18" charset="2"/>
              </a:rPr>
              <a:t> (replace 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match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B       (replace 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match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ym typeface="Symbol" panose="05050102010706020507" pitchFamily="18" charset="2"/>
              </a:rPr>
              <a:t>		 both empty.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Accept!!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graphicFrame>
        <p:nvGraphicFramePr>
          <p:cNvPr id="273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2563"/>
              </p:ext>
            </p:extLst>
          </p:nvPr>
        </p:nvGraphicFramePr>
        <p:xfrm>
          <a:off x="3048000" y="1325562"/>
          <a:ext cx="4572000" cy="141763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0295" y="6312990"/>
            <a:ext cx="7475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Leftmost Derivation:   S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u="sng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ab</a:t>
            </a:r>
            <a:r>
              <a:rPr lang="en-US" altLang="en-US" u="sng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abb</a:t>
            </a:r>
            <a:r>
              <a:rPr lang="en-US" altLang="en-US" u="sng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olidFill>
                  <a:srgbClr val="000000"/>
                </a:solidFill>
                <a:sym typeface="Symbol" panose="05050102010706020507" pitchFamily="18" charset="2"/>
              </a:rPr>
              <a:t>abba</a:t>
            </a: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27987" y="2757488"/>
            <a:ext cx="1649413" cy="3719512"/>
            <a:chOff x="7646987" y="2757488"/>
            <a:chExt cx="1649413" cy="371951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7799387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8408987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8408987" y="3124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8027987" y="4038600"/>
              <a:ext cx="685800" cy="609600"/>
              <a:chOff x="1728" y="2544"/>
              <a:chExt cx="432" cy="384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8408987" y="4876800"/>
              <a:ext cx="685800" cy="609600"/>
              <a:chOff x="1728" y="2544"/>
              <a:chExt cx="432" cy="384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8240712" y="27574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256587" y="36576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646987" y="3657600"/>
              <a:ext cx="296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866187" y="3657600"/>
              <a:ext cx="296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8561387" y="45720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8942387" y="54102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8256587" y="541020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7875587" y="457200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8942387" y="6019800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9448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089900" y="2300288"/>
            <a:ext cx="135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parse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43031"/>
            <a:ext cx="9018587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Grammar: 		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b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	B  </a:t>
            </a:r>
            <a:r>
              <a:rPr lang="en-US" altLang="en-US" b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 | 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2FDE-5EB3-4C3A-AC6F-62B0071892D9}"/>
              </a:ext>
            </a:extLst>
          </p:cNvPr>
          <p:cNvSpPr txBox="1"/>
          <p:nvPr/>
        </p:nvSpPr>
        <p:spPr>
          <a:xfrm>
            <a:off x="400050" y="146667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 Table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Input: </a:t>
            </a:r>
            <a:r>
              <a:rPr lang="en-US" b="1" dirty="0"/>
              <a:t>abba$</a:t>
            </a:r>
          </a:p>
        </p:txBody>
      </p:sp>
    </p:spTree>
    <p:extLst>
      <p:ext uri="{BB962C8B-B14F-4D97-AF65-F5344CB8AC3E}">
        <p14:creationId xmlns:p14="http://schemas.microsoft.com/office/powerpoint/2010/main" val="545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CF00-715F-467E-8D33-3902B43EC7B8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609600"/>
          </a:xfrm>
        </p:spPr>
        <p:txBody>
          <a:bodyPr/>
          <a:lstStyle/>
          <a:p>
            <a:r>
              <a:rPr lang="en-US" altLang="en-US" dirty="0"/>
              <a:t>LL(1) Parser – Example2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6610" y="2286000"/>
            <a:ext cx="5615990" cy="4572000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 (action)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id </a:t>
            </a:r>
            <a:r>
              <a:rPr lang="en-US" altLang="en-US" sz="1800" dirty="0">
                <a:sym typeface="Symbol" panose="05050102010706020507" pitchFamily="18" charset="2"/>
              </a:rPr>
              <a:t>+ id$		</a:t>
            </a:r>
            <a:r>
              <a:rPr lang="en-US" altLang="en-US" sz="1800" dirty="0"/>
              <a:t>E </a:t>
            </a:r>
            <a:r>
              <a:rPr lang="en-US" altLang="en-US" sz="1800" dirty="0">
                <a:sym typeface="Symbol" panose="05050102010706020507" pitchFamily="18" charset="2"/>
              </a:rPr>
              <a:t> 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/>
              <a:t>$E</a:t>
            </a:r>
            <a:r>
              <a:rPr lang="en-US" altLang="en-US" sz="1800" baseline="30000" dirty="0"/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 </a:t>
            </a:r>
            <a:r>
              <a:rPr lang="en-US" altLang="en-US" sz="1800" dirty="0"/>
              <a:t>+ id$		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/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F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 </a:t>
            </a:r>
            <a:r>
              <a:rPr lang="en-US" altLang="en-US" sz="1800" dirty="0"/>
              <a:t>+ id$		F </a:t>
            </a:r>
            <a:r>
              <a:rPr lang="en-US" altLang="en-US" sz="1800" dirty="0">
                <a:sym typeface="Symbol" panose="05050102010706020507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 err="1"/>
              <a:t>T</a:t>
            </a:r>
            <a:r>
              <a:rPr lang="en-US" altLang="en-US" sz="1800" baseline="30000" dirty="0" err="1"/>
              <a:t>’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 </a:t>
            </a:r>
            <a:r>
              <a:rPr lang="en-US" altLang="en-US" sz="1800" dirty="0"/>
              <a:t>+ id$		match </a:t>
            </a:r>
            <a:r>
              <a:rPr lang="en-US" altLang="en-US" sz="1800" b="1" dirty="0"/>
              <a:t>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 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>
                <a:solidFill>
                  <a:srgbClr val="FF0000"/>
                </a:solidFill>
              </a:rPr>
              <a:t>E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baseline="30000" dirty="0"/>
              <a:t> 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 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+TE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/>
              <a:t>T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 </a:t>
            </a:r>
            <a:r>
              <a:rPr lang="en-US" altLang="en-US" sz="1800" dirty="0"/>
              <a:t>id$		match </a:t>
            </a:r>
            <a:r>
              <a:rPr lang="en-US" altLang="en-US" sz="1800" b="1" dirty="0"/>
              <a:t>+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		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		F </a:t>
            </a:r>
            <a:r>
              <a:rPr lang="en-US" altLang="en-US" sz="1800" dirty="0">
                <a:sym typeface="Symbol" panose="05050102010706020507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 err="1">
                <a:sym typeface="Symbol" panose="05050102010706020507" pitchFamily="18" charset="2"/>
              </a:rPr>
              <a:t>T</a:t>
            </a:r>
            <a:r>
              <a:rPr lang="en-US" altLang="en-US" sz="180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		match </a:t>
            </a:r>
            <a:r>
              <a:rPr lang="en-US" altLang="en-US" sz="1800" b="1" dirty="0"/>
              <a:t>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>
                <a:solidFill>
                  <a:srgbClr val="FF0000"/>
                </a:solidFill>
              </a:rPr>
              <a:t>E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baseline="300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$</a:t>
            </a:r>
            <a:r>
              <a:rPr lang="en-US" altLang="en-US" sz="1800" dirty="0"/>
              <a:t>		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  <a:endParaRPr lang="en-US" altLang="en-US" sz="1800" baseline="30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both empty.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Accept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85800"/>
            <a:ext cx="5615991" cy="1697182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7203" y="838200"/>
            <a:ext cx="351039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>
                <a:solidFill>
                  <a:srgbClr val="000000"/>
                </a:solidFill>
              </a:rPr>
              <a:t>Parsing Table </a:t>
            </a:r>
            <a:r>
              <a:rPr lang="en-US" altLang="en-US" sz="22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r>
              <a:rPr lang="en-US" altLang="en-US" sz="2200" dirty="0">
                <a:solidFill>
                  <a:srgbClr val="000000"/>
                </a:solidFill>
              </a:rPr>
              <a:t>Grammar: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E 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 TE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TE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|   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T 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 FT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FT</a:t>
            </a:r>
            <a:r>
              <a:rPr lang="en-US" altLang="en-US" sz="2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|   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F </a:t>
            </a:r>
            <a:r>
              <a:rPr lang="en-US" altLang="en-US" sz="2200" dirty="0">
                <a:solidFill>
                  <a:srgbClr val="000000"/>
                </a:solidFill>
                <a:sym typeface="Symbol" panose="05050102010706020507" pitchFamily="18" charset="2"/>
              </a:rPr>
              <a:t> (E)   |   </a:t>
            </a:r>
            <a:r>
              <a:rPr lang="en-US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id</a:t>
            </a:r>
          </a:p>
          <a:p>
            <a:endParaRPr lang="en-US" altLang="en-US" sz="22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lang="en-US" sz="2200" dirty="0"/>
              <a:t>Input 1: </a:t>
            </a:r>
            <a:r>
              <a:rPr lang="en-US" sz="2200" b="1" dirty="0"/>
              <a:t>id + id$</a:t>
            </a:r>
          </a:p>
          <a:p>
            <a:r>
              <a:rPr lang="en-US" sz="2200" dirty="0"/>
              <a:t>Input 2: </a:t>
            </a:r>
            <a:r>
              <a:rPr lang="en-US" sz="2200" b="1" dirty="0"/>
              <a:t>id++$ </a:t>
            </a:r>
            <a:r>
              <a:rPr lang="en-US" sz="2200" dirty="0"/>
              <a:t>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24F7F-584F-4DF6-9E36-75DF94BF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" y="4800600"/>
            <a:ext cx="3647912" cy="19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9AE-16D3-4976-876A-3D397F772476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LL(1) Parsing Tables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906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Following two sets are required for the construction of LL(1) parsing tables:</a:t>
            </a:r>
            <a:endParaRPr lang="en-US" altLang="en-US" sz="24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FIRST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FOLLOW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During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topdown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parsing (particularly in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non-recursive predictive parsing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), FIRST and FOLLOW allow us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to choose which production to apply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based on the next input symbol. 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FIRST and FOLLOW are also used in LR bottom up parsing technique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(Will see later)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Sets of tokens produced by FOLLOW can be used as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synchronizing tokens, </a:t>
            </a:r>
            <a:r>
              <a:rPr lang="en-US" dirty="0">
                <a:solidFill>
                  <a:srgbClr val="000000"/>
                </a:solidFill>
              </a:rPr>
              <a:t>during </a:t>
            </a:r>
            <a:r>
              <a:rPr lang="en-US" dirty="0">
                <a:solidFill>
                  <a:srgbClr val="FF0000"/>
                </a:solidFill>
              </a:rPr>
              <a:t>panic-mode error recovery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(Will see later)</a:t>
            </a:r>
            <a:r>
              <a:rPr lang="en-US" dirty="0"/>
              <a:t> </a:t>
            </a:r>
            <a:br>
              <a:rPr lang="en-US" sz="3000" dirty="0"/>
            </a:br>
            <a:endParaRPr lang="en-US" altLang="en-US" sz="3000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4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9AE-16D3-4976-876A-3D397F772476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(</a:t>
            </a:r>
            <a:r>
              <a:rPr lang="en-US" altLang="en-US" sz="3200" b="1" dirty="0">
                <a:sym typeface="Symbol" panose="05050102010706020507" pitchFamily="18" charset="2"/>
              </a:rPr>
              <a:t>) - Definition</a:t>
            </a:r>
            <a:endParaRPr lang="en-US" alt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219200"/>
            <a:ext cx="10134600" cy="4038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FIRST(</a:t>
            </a:r>
            <a:r>
              <a:rPr lang="en-US" altLang="en-US" b="1" dirty="0"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rgbClr val="000000"/>
                </a:solidFill>
              </a:rPr>
              <a:t>), (where </a:t>
            </a:r>
            <a:r>
              <a:rPr lang="en-US" altLang="en-US" b="1" dirty="0"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rgbClr val="000000"/>
                </a:solidFill>
              </a:rPr>
              <a:t> is any string of grammar symbols),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be the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b="0" i="0" dirty="0">
                <a:solidFill>
                  <a:srgbClr val="FF0000"/>
                </a:solidFill>
                <a:effectLst/>
              </a:rPr>
              <a:t>set of terminals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which occur as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first symbols in all strings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derived from </a:t>
            </a:r>
            <a:r>
              <a:rPr lang="en-US" altLang="en-US" b="1" dirty="0">
                <a:sym typeface="Symbol" panose="05050102010706020507" pitchFamily="18" charset="2"/>
              </a:rPr>
              <a:t>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</a:rPr>
              <a:t>If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also in FIRST(a).</a:t>
            </a:r>
            <a:r>
              <a:rPr lang="en-US" dirty="0"/>
              <a:t>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</a:rPr>
              <a:t>e.g. for </a:t>
            </a:r>
            <a:r>
              <a:rPr lang="en-US" dirty="0">
                <a:solidFill>
                  <a:srgbClr val="000000"/>
                </a:solidFill>
              </a:rPr>
              <a:t>given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grammar 	</a:t>
            </a: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en-US" dirty="0">
                <a:sym typeface="Symbol" panose="05050102010706020507" pitchFamily="18" charset="2"/>
              </a:rPr>
              <a:t>A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Wingdings" panose="05000000000000000000" pitchFamily="2" charset="2"/>
              </a:rPr>
              <a:t></a:t>
            </a:r>
            <a:r>
              <a:rPr lang="en-US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l-GR" altLang="en-US" dirty="0">
                <a:sym typeface="Symbol" panose="05050102010706020507" pitchFamily="18" charset="2"/>
              </a:rPr>
              <a:t>γ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 err="1">
                <a:sym typeface="Symbol" panose="05050102010706020507" pitchFamily="18" charset="2"/>
              </a:rPr>
              <a:t>D</a:t>
            </a:r>
            <a:r>
              <a:rPr lang="en-US" altLang="en-US" dirty="0" err="1">
                <a:sym typeface="Wingdings" panose="05000000000000000000" pitchFamily="2" charset="2"/>
              </a:rPr>
              <a:t></a:t>
            </a: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(where , 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γ </a:t>
            </a:r>
            <a:r>
              <a:rPr lang="en-US" altLang="en-US" dirty="0">
                <a:sym typeface="Symbol" panose="05050102010706020507" pitchFamily="18" charset="2"/>
              </a:rPr>
              <a:t>are any strings of terminals, non-terminals and/or )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</a:rPr>
              <a:t>FIRST(A)={</a:t>
            </a:r>
            <a:r>
              <a:rPr lang="en-US" b="0" i="0" dirty="0">
                <a:solidFill>
                  <a:srgbClr val="FF0000"/>
                </a:solidFill>
                <a:effectLst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}.</a:t>
            </a:r>
            <a:r>
              <a:rPr lang="en-US" dirty="0"/>
              <a:t> (as shown in Parse Tree)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FIRST(D)={d}</a:t>
            </a:r>
            <a:r>
              <a:rPr lang="en-US" dirty="0"/>
              <a:t> 	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What is FIRST(S)? (if </a:t>
            </a:r>
            <a:r>
              <a:rPr lang="en-US" altLang="en-US" dirty="0">
                <a:sym typeface="Symbol" panose="05050102010706020507" pitchFamily="18" charset="2"/>
              </a:rPr>
              <a:t> is a terminal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, non-terminal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, or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FOLLOW(A) = {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} (as shown in Parse Tree)</a:t>
            </a:r>
            <a:br>
              <a:rPr lang="en-US" dirty="0"/>
            </a:br>
            <a:endParaRPr lang="en-US" altLang="en-US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199548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3D13F-2827-491B-93BD-BE4E0DC9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4724400"/>
            <a:ext cx="3648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38D-80CE-4623-B8DB-E114D665D871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altLang="en-US" dirty="0"/>
              <a:t>Algorithm - FIRST SET for Any String X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906000" cy="60198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/>
              <a:t>To compute FIRST(X) for all grammar symbols X, apply following rules until no more terminals or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/>
              <a:t> can be added to any FIRST set.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/>
              <a:t>If X is a </a:t>
            </a:r>
            <a:r>
              <a:rPr lang="en-US" altLang="en-US" dirty="0">
                <a:solidFill>
                  <a:srgbClr val="FF0000"/>
                </a:solidFill>
              </a:rPr>
              <a:t>terminal</a:t>
            </a:r>
            <a:r>
              <a:rPr lang="en-US" altLang="en-US" dirty="0"/>
              <a:t> then </a:t>
            </a:r>
            <a:r>
              <a:rPr lang="en-US" altLang="en-US" sz="2400" dirty="0">
                <a:sym typeface="Wingdings" panose="05000000000000000000" pitchFamily="2" charset="2"/>
              </a:rPr>
              <a:t>FIRST(X) = {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}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>
                <a:sym typeface="Wingdings" panose="05000000000000000000" pitchFamily="2" charset="2"/>
              </a:rPr>
              <a:t>If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X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a production then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add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Wingdings" panose="05000000000000000000" pitchFamily="2" charset="2"/>
              </a:rPr>
              <a:t> to FIRST(X)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>
                <a:sym typeface="Wingdings" panose="05000000000000000000" pitchFamily="2" charset="2"/>
              </a:rPr>
              <a:t>If X is a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non-terminal </a:t>
            </a:r>
            <a:r>
              <a:rPr lang="en-US" altLang="en-US" dirty="0">
                <a:sym typeface="Wingdings" panose="05000000000000000000" pitchFamily="2" charset="2"/>
              </a:rPr>
              <a:t>and  X </a:t>
            </a:r>
            <a:r>
              <a:rPr lang="en-US" altLang="en-US" dirty="0">
                <a:sym typeface="Symbol" panose="05050102010706020507" pitchFamily="18" charset="2"/>
              </a:rPr>
              <a:t> Y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…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production then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 marL="857250" lvl="1" indent="-45720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Wingdings" panose="05000000000000000000" pitchFamily="2" charset="2"/>
              </a:rPr>
              <a:t>f a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terminal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sym typeface="Wingdings" panose="05000000000000000000" pitchFamily="2" charset="2"/>
              </a:rPr>
              <a:t> is in FIRST(Y</a:t>
            </a:r>
            <a:r>
              <a:rPr lang="en-US" altLang="en-US" sz="2400" baseline="-25000" dirty="0"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sym typeface="Wingdings" panose="05000000000000000000" pitchFamily="2" charset="2"/>
              </a:rPr>
              <a:t>) and </a:t>
            </a:r>
            <a:r>
              <a:rPr lang="en-US" altLang="en-US" sz="2400" dirty="0">
                <a:sym typeface="Symbol" panose="05050102010706020507" pitchFamily="18" charset="2"/>
              </a:rPr>
              <a:t> is in all FIRST(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) for j = 1,..., i-1 then -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add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in FIRST(X).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pPr marL="857250" lvl="1" indent="-45720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 is in FIRST(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for all j = 1, …, k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-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add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en-US" sz="2400" dirty="0">
                <a:sym typeface="Symbol" panose="05050102010706020507" pitchFamily="18" charset="2"/>
              </a:rPr>
              <a:t>to FIRST (X)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endParaRPr lang="en-US" altLang="en-US" sz="24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400" dirty="0"/>
              <a:t>e.g. in the production </a:t>
            </a:r>
            <a:r>
              <a:rPr lang="en-US" altLang="en-US" sz="2400" dirty="0">
                <a:sym typeface="Wingdings" panose="05000000000000000000" pitchFamily="2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 Y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Y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…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br>
              <a:rPr lang="en-US" altLang="en-US" sz="2400" dirty="0"/>
            </a:br>
            <a:r>
              <a:rPr lang="en-US" altLang="en-US" sz="2400" dirty="0">
                <a:sym typeface="Wingdings" panose="05000000000000000000" pitchFamily="2" charset="2"/>
              </a:rPr>
              <a:t>Everything in FIRST(Y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Wingdings" panose="05000000000000000000" pitchFamily="2" charset="2"/>
              </a:rPr>
              <a:t>) is surely in FIRST(X). 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If Y</a:t>
            </a:r>
            <a:r>
              <a:rPr lang="en-US" altLang="en-US" sz="2400" baseline="-25000" dirty="0"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sym typeface="Wingdings" panose="05000000000000000000" pitchFamily="2" charset="2"/>
              </a:rPr>
              <a:t> does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not derive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Wingdings" panose="05000000000000000000" pitchFamily="2" charset="2"/>
              </a:rPr>
              <a:t> then we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add nothing more </a:t>
            </a:r>
            <a:r>
              <a:rPr lang="en-US" altLang="en-US" sz="2400" dirty="0">
                <a:sym typeface="Wingdings" panose="05000000000000000000" pitchFamily="2" charset="2"/>
              </a:rPr>
              <a:t>to FIRST(X), 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but if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altLang="en-US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produced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Wingdings" panose="05000000000000000000" pitchFamily="2" charset="2"/>
              </a:rPr>
              <a:t> then we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add FIRST(Y</a:t>
            </a:r>
            <a:r>
              <a:rPr lang="en-US" alt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and so on.</a:t>
            </a:r>
            <a:br>
              <a:rPr lang="en-US" altLang="en-US" sz="1400" dirty="0">
                <a:sym typeface="Symbol" panose="05050102010706020507" pitchFamily="18" charset="2"/>
              </a:rPr>
            </a:br>
            <a:endParaRPr lang="en-US" altLang="en-US" sz="1400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05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8C1-237D-4E7B-B3D2-66593FAA2F7C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0"/>
            <a:ext cx="9372600" cy="533400"/>
          </a:xfrm>
        </p:spPr>
        <p:txBody>
          <a:bodyPr/>
          <a:lstStyle/>
          <a:p>
            <a:r>
              <a:rPr lang="en-US" altLang="en-US" dirty="0"/>
              <a:t>FIRST SET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38600"/>
            <a:ext cx="9906000" cy="2819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Grammar: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E</a:t>
            </a:r>
            <a:r>
              <a:rPr lang="en-US" altLang="en-US" dirty="0">
                <a:sym typeface="Symbol" panose="05050102010706020507" pitchFamily="18" charset="2"/>
              </a:rPr>
              <a:t>TE</a:t>
            </a:r>
            <a:r>
              <a:rPr lang="en-US" altLang="en-US" baseline="30000" dirty="0">
                <a:sym typeface="Symbol" panose="05050102010706020507" pitchFamily="18" charset="2"/>
              </a:rPr>
              <a:t>’	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+TE</a:t>
            </a:r>
            <a:r>
              <a:rPr lang="en-US" altLang="en-US" baseline="30000" dirty="0"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 	</a:t>
            </a:r>
            <a:r>
              <a:rPr lang="en-US" altLang="en-US" dirty="0"/>
              <a:t>T</a:t>
            </a:r>
            <a:r>
              <a:rPr lang="en-US" altLang="en-US" dirty="0">
                <a:sym typeface="Symbol" panose="05050102010706020507" pitchFamily="18" charset="2"/>
              </a:rPr>
              <a:t>FT</a:t>
            </a:r>
            <a:r>
              <a:rPr lang="en-US" altLang="en-US" baseline="30000" dirty="0">
                <a:sym typeface="Symbol" panose="05050102010706020507" pitchFamily="18" charset="2"/>
              </a:rPr>
              <a:t>’		</a:t>
            </a: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*FT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	</a:t>
            </a:r>
            <a:r>
              <a:rPr lang="en-US" altLang="en-US" dirty="0"/>
              <a:t>F</a:t>
            </a:r>
            <a:r>
              <a:rPr lang="en-US" altLang="en-US" dirty="0">
                <a:sym typeface="Symbol" panose="05050102010706020507" pitchFamily="18" charset="2"/>
              </a:rPr>
              <a:t>(E) | id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FC2B3-87D2-42DD-8709-4E5DE3D0CBAF}"/>
              </a:ext>
            </a:extLst>
          </p:cNvPr>
          <p:cNvSpPr txBox="1"/>
          <p:nvPr/>
        </p:nvSpPr>
        <p:spPr>
          <a:xfrm>
            <a:off x="361950" y="609600"/>
            <a:ext cx="878205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b="1" dirty="0"/>
              <a:t>Algorithm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/>
              <a:t>If X is a </a:t>
            </a:r>
            <a:r>
              <a:rPr lang="en-US" altLang="en-US" dirty="0">
                <a:solidFill>
                  <a:srgbClr val="FF0000"/>
                </a:solidFill>
              </a:rPr>
              <a:t>terminal</a:t>
            </a:r>
            <a:r>
              <a:rPr lang="en-US" altLang="en-US" dirty="0"/>
              <a:t> then </a:t>
            </a:r>
            <a:r>
              <a:rPr lang="en-US" altLang="en-US" dirty="0">
                <a:sym typeface="Wingdings" panose="05000000000000000000" pitchFamily="2" charset="2"/>
              </a:rPr>
              <a:t>FIRST(X) = {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altLang="en-US" dirty="0">
                <a:sym typeface="Wingdings" panose="05000000000000000000" pitchFamily="2" charset="2"/>
              </a:rPr>
              <a:t>}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>
                <a:sym typeface="Wingdings" panose="05000000000000000000" pitchFamily="2" charset="2"/>
              </a:rPr>
              <a:t>If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X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a production then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add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Wingdings" panose="05000000000000000000" pitchFamily="2" charset="2"/>
              </a:rPr>
              <a:t> to FIRST(X)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altLang="en-US" dirty="0">
                <a:sym typeface="Wingdings" panose="05000000000000000000" pitchFamily="2" charset="2"/>
              </a:rPr>
              <a:t>If X is a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non-terminal </a:t>
            </a:r>
            <a:r>
              <a:rPr lang="en-US" altLang="en-US" dirty="0">
                <a:sym typeface="Wingdings" panose="05000000000000000000" pitchFamily="2" charset="2"/>
              </a:rPr>
              <a:t>and  X </a:t>
            </a:r>
            <a:r>
              <a:rPr lang="en-US" altLang="en-US" dirty="0">
                <a:sym typeface="Symbol" panose="05050102010706020507" pitchFamily="18" charset="2"/>
              </a:rPr>
              <a:t> Y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…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production then 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f a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terminal </a:t>
            </a:r>
            <a:r>
              <a:rPr lang="en-US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dirty="0">
                <a:sym typeface="Wingdings" panose="05000000000000000000" pitchFamily="2" charset="2"/>
              </a:rPr>
              <a:t> is in FIRST(Y</a:t>
            </a:r>
            <a:r>
              <a:rPr lang="en-US" altLang="en-US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) and </a:t>
            </a:r>
            <a:r>
              <a:rPr lang="en-US" altLang="en-US" dirty="0">
                <a:sym typeface="Symbol" panose="05050102010706020507" pitchFamily="18" charset="2"/>
              </a:rPr>
              <a:t> is in all FIRST(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for j = 1,..., i-1 then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add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FIRST(X).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 is in FIRST(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for all j = 1, …, k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add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en-US" dirty="0">
                <a:sym typeface="Symbol" panose="05050102010706020507" pitchFamily="18" charset="2"/>
              </a:rPr>
              <a:t>to FIRST (X)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2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F898-6395-49E8-B58F-9C0A4A643B96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457200"/>
          </a:xfrm>
        </p:spPr>
        <p:txBody>
          <a:bodyPr/>
          <a:lstStyle/>
          <a:p>
            <a:r>
              <a:rPr lang="en-US" altLang="en-US" dirty="0"/>
              <a:t>Algorithm - FOLLOW SET (for non-terminals)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906000" cy="6324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To compute FOLLOW(A) for all </a:t>
            </a:r>
            <a:r>
              <a:rPr lang="en-US" altLang="en-US" sz="2000" dirty="0" err="1">
                <a:sym typeface="Wingdings" panose="05000000000000000000" pitchFamily="2" charset="2"/>
              </a:rPr>
              <a:t>nonterminals</a:t>
            </a:r>
            <a:r>
              <a:rPr lang="en-US" altLang="en-US" sz="2000" dirty="0">
                <a:sym typeface="Wingdings" panose="05000000000000000000" pitchFamily="2" charset="2"/>
              </a:rPr>
              <a:t> A, apply these rules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until nothing can be added to any follow set</a:t>
            </a:r>
            <a:r>
              <a:rPr lang="en-US" altLang="en-US" sz="2000" dirty="0">
                <a:sym typeface="Wingdings" panose="05000000000000000000" pitchFamily="2" charset="2"/>
              </a:rPr>
              <a:t>.</a:t>
            </a:r>
            <a:endParaRPr lang="en-US" alt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altLang="en-US" sz="2000" dirty="0"/>
              <a:t>Place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$ </a:t>
            </a:r>
            <a:r>
              <a:rPr lang="en-US" altLang="en-US" sz="2000" dirty="0">
                <a:sym typeface="Wingdings" panose="05000000000000000000" pitchFamily="2" charset="2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FOLLOW(S), </a:t>
            </a:r>
            <a:r>
              <a:rPr lang="en-US" altLang="en-US" sz="2000" dirty="0"/>
              <a:t>where </a:t>
            </a:r>
            <a:r>
              <a:rPr lang="en-US" altLang="en-US" sz="2000" dirty="0">
                <a:solidFill>
                  <a:srgbClr val="FF0000"/>
                </a:solidFill>
              </a:rPr>
              <a:t>S </a:t>
            </a:r>
            <a:r>
              <a:rPr lang="en-US" altLang="en-US" sz="2000" dirty="0"/>
              <a:t>is the </a:t>
            </a:r>
            <a:r>
              <a:rPr lang="en-US" altLang="en-US" sz="2000" dirty="0">
                <a:solidFill>
                  <a:srgbClr val="FF0000"/>
                </a:solidFill>
              </a:rPr>
              <a:t>start symbol </a:t>
            </a:r>
            <a:r>
              <a:rPr lang="en-US" altLang="en-US" sz="2000" dirty="0">
                <a:sym typeface="Wingdings" panose="05000000000000000000" pitchFamily="2" charset="2"/>
              </a:rPr>
              <a:t>and $ is input right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end marker</a:t>
            </a:r>
            <a:r>
              <a:rPr lang="en-US" altLang="en-US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000" dirty="0">
                <a:sym typeface="Wingdings" panose="05000000000000000000" pitchFamily="2" charset="2"/>
              </a:rPr>
              <a:t>if 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B  </a:t>
            </a:r>
            <a:r>
              <a:rPr lang="en-US" altLang="en-US" sz="2000" dirty="0">
                <a:sym typeface="Symbol" panose="05050102010706020507" pitchFamily="18" charset="2"/>
              </a:rPr>
              <a:t>is a production (where ,  is a string of terminals and non-terminals)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Wingdings" panose="05000000000000000000" pitchFamily="2" charset="2"/>
              </a:rPr>
              <a:t>	put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everything in FIRST(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 into FOLLOW(B) except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000" dirty="0">
                <a:sym typeface="Symbol" panose="05050102010706020507" pitchFamily="18" charset="2"/>
              </a:rPr>
              <a:t>If     (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B is a production</a:t>
            </a:r>
            <a:r>
              <a:rPr lang="en-US" altLang="en-US" sz="2000" dirty="0">
                <a:sym typeface="Symbol" panose="05050102010706020507" pitchFamily="18" charset="2"/>
              </a:rPr>
              <a:t>) or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(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B is a production and  is in FIRST(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)                            </a:t>
            </a:r>
            <a:br>
              <a:rPr lang="en-US" altLang="en-US" sz="2000" dirty="0">
                <a:sym typeface="Wingdings" panose="05000000000000000000" pitchFamily="2" charset="2"/>
              </a:rPr>
            </a:b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put everything in FOLLOW(A) into FOLLOW(B)</a:t>
            </a:r>
            <a:r>
              <a:rPr lang="en-US" altLang="en-US" sz="2000" dirty="0">
                <a:sym typeface="Wingdings" panose="05000000000000000000" pitchFamily="2" charset="2"/>
              </a:rPr>
              <a:t>.    E.g. </a:t>
            </a:r>
            <a:r>
              <a:rPr lang="en-US" altLang="en-US" sz="2000" dirty="0" err="1">
                <a:sym typeface="Wingdings" panose="05000000000000000000" pitchFamily="2" charset="2"/>
              </a:rPr>
              <a:t>x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000" dirty="0" err="1">
                <a:sym typeface="Wingdings" panose="05000000000000000000" pitchFamily="2" charset="2"/>
              </a:rPr>
              <a:t>y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x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B</a:t>
            </a:r>
            <a:r>
              <a:rPr lang="en-US" altLang="en-US" sz="2000" dirty="0" err="1">
                <a:sym typeface="Symbol" panose="05050102010706020507" pitchFamily="18" charset="2"/>
              </a:rPr>
              <a:t>y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Grammar: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TE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		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</a:t>
            </a:r>
            <a:r>
              <a:rPr lang="en-US" altLang="en-US" sz="2000" dirty="0">
                <a:sym typeface="Symbol" panose="05050102010706020507" pitchFamily="18" charset="2"/>
              </a:rPr>
              <a:t>| </a:t>
            </a:r>
            <a:r>
              <a:rPr lang="en-US" altLang="en-US" sz="2000" b="1" dirty="0"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/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FT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		</a:t>
            </a: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</a:t>
            </a:r>
            <a:r>
              <a:rPr lang="en-US" altLang="en-US" sz="2000" dirty="0">
                <a:sym typeface="Symbol" panose="05050102010706020507" pitchFamily="18" charset="2"/>
              </a:rPr>
              <a:t>| </a:t>
            </a:r>
            <a:r>
              <a:rPr lang="en-US" altLang="en-US" sz="2000" b="1" dirty="0"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b="1" dirty="0">
                <a:sym typeface="Symbol" panose="05050102010706020507" pitchFamily="18" charset="2"/>
              </a:rPr>
              <a:t>id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FIRST(F)=FIRST(T)=FIRST(E)= {(, id}	FIRST(T’) = {*, }	FIRST(E’) = {+, }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 dirty="0"/>
              <a:t>FOLLOW(E) =  { $, ) } (rule 1, 2)</a:t>
            </a:r>
          </a:p>
          <a:p>
            <a:pPr>
              <a:buFontTx/>
              <a:buNone/>
            </a:pPr>
            <a:r>
              <a:rPr lang="en-US" altLang="en-US" sz="2000" dirty="0"/>
              <a:t>FOLLOW(E’) = { $, ) } (rule 3)</a:t>
            </a:r>
          </a:p>
          <a:p>
            <a:pPr>
              <a:buFontTx/>
              <a:buNone/>
            </a:pPr>
            <a:r>
              <a:rPr lang="en-US" altLang="en-US" sz="2000" dirty="0"/>
              <a:t>FOLLOW(T) =  { +, $, ) } (rule 2, 3)</a:t>
            </a:r>
          </a:p>
          <a:p>
            <a:pPr>
              <a:buFontTx/>
              <a:buNone/>
            </a:pPr>
            <a:r>
              <a:rPr lang="en-US" altLang="en-US" sz="2000" dirty="0"/>
              <a:t>FOLLOW(T’) = {FOLLOW(T)} = { +, $, ) } (rule 3)</a:t>
            </a:r>
          </a:p>
          <a:p>
            <a:pPr>
              <a:buFontTx/>
              <a:buNone/>
            </a:pPr>
            <a:r>
              <a:rPr lang="en-US" altLang="en-US" sz="2000" dirty="0"/>
              <a:t>FOLLOW(F)  = {*, FOLLOW(T)} = {*, +, $, ) } (rule 2, 3)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23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0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0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823B-70EA-44CC-B1D0-67760E95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Parsing Table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69C3-B21E-439C-9098-3568C00C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58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F66B-77E4-47CB-9AF0-7884D984334C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372600" cy="914400"/>
          </a:xfrm>
        </p:spPr>
        <p:txBody>
          <a:bodyPr/>
          <a:lstStyle/>
          <a:p>
            <a:r>
              <a:rPr lang="en-US" altLang="en-US" dirty="0"/>
              <a:t>Algorithm - LL(1) Parsing Table Construction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For each production </a:t>
            </a: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  of the grammar do the following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rgbClr val="FF0000"/>
                </a:solidFill>
              </a:rPr>
              <a:t>terminal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dirty="0"/>
              <a:t> in FIRST(</a:t>
            </a:r>
            <a:r>
              <a:rPr lang="en-US" altLang="en-US" sz="2400" dirty="0">
                <a:sym typeface="Symbol" panose="05050102010706020507" pitchFamily="18" charset="2"/>
              </a:rPr>
              <a:t>)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-  add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a]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in FIRST() 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-  for each terminal b in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FOLLOW(A)  add 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b]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 in FIRST()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$ in FOLLOW(A)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- 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add 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$] as well.</a:t>
            </a:r>
          </a:p>
          <a:p>
            <a:pPr marL="457200" indent="-457200">
              <a:buFont typeface="+mj-lt"/>
              <a:buAutoNum type="arabicParenR"/>
            </a:pP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dirty="0">
                <a:sym typeface="Symbol" panose="05050102010706020507" pitchFamily="18" charset="2"/>
              </a:rPr>
              <a:t>(All other undefined entries of the parsing table are error entries)</a:t>
            </a:r>
          </a:p>
          <a:p>
            <a:pPr marL="457200" indent="-457200">
              <a:buFont typeface="+mj-lt"/>
              <a:buAutoNum type="arabicParenR"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3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53600" cy="609600"/>
          </a:xfrm>
        </p:spPr>
        <p:txBody>
          <a:bodyPr/>
          <a:lstStyle/>
          <a:p>
            <a:r>
              <a:rPr lang="en-US" dirty="0"/>
              <a:t>Example 1 - </a:t>
            </a:r>
            <a:r>
              <a:rPr lang="en-US" altLang="en-US" dirty="0"/>
              <a:t>Constructing LL(1) </a:t>
            </a:r>
            <a:r>
              <a:rPr lang="en-US" dirty="0"/>
              <a:t>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753600" cy="5638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 TE’ (1.1)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E’  +TE’ (2.1) |  (2.2)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 FT’ (3.1)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T’  *FT’ (4.1) |  (4.2)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(E)  (5.1) |   id (5.2)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FIRST(F) =  {(, id}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FIRST(T) =  {(, 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FIRST(E) =  {(, 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FIRST(T’) = {*, }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FIRST(E’) = {+, }			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FOLLOW(E) = { $, ) }</a:t>
            </a:r>
          </a:p>
          <a:p>
            <a:pPr>
              <a:buFontTx/>
              <a:buNone/>
            </a:pPr>
            <a:r>
              <a:rPr lang="en-US" altLang="en-US" sz="2000" dirty="0"/>
              <a:t>FOLLOW(E’) ={ $, ) }</a:t>
            </a:r>
          </a:p>
          <a:p>
            <a:pPr>
              <a:buFontTx/>
              <a:buNone/>
            </a:pPr>
            <a:r>
              <a:rPr lang="en-US" altLang="en-US" sz="2000" dirty="0"/>
              <a:t>FOLLOW(T) = { +, ), $ }</a:t>
            </a:r>
          </a:p>
          <a:p>
            <a:pPr>
              <a:buFontTx/>
              <a:buNone/>
            </a:pPr>
            <a:r>
              <a:rPr lang="en-US" altLang="en-US" sz="2000" dirty="0"/>
              <a:t>FOLLOW(T’) ={ +, ), $ }</a:t>
            </a:r>
          </a:p>
          <a:p>
            <a:pPr>
              <a:buFontTx/>
              <a:buNone/>
            </a:pPr>
            <a:r>
              <a:rPr lang="en-US" altLang="en-US" sz="2000" dirty="0"/>
              <a:t>FOLLOW(F)  ={+, *, ), $}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85" y="685800"/>
            <a:ext cx="6036616" cy="182429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19400" y="2586297"/>
            <a:ext cx="7086600" cy="3917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000" dirty="0"/>
              <a:t>Algorithm</a:t>
            </a:r>
          </a:p>
          <a:p>
            <a:pPr marL="0" indent="0">
              <a:buNone/>
            </a:pPr>
            <a:r>
              <a:rPr lang="en-US" altLang="en-US" sz="2000" dirty="0"/>
              <a:t>For each production </a:t>
            </a:r>
            <a:r>
              <a:rPr lang="en-US" altLang="en-US" sz="2000" dirty="0">
                <a:sym typeface="Wingdings" panose="05000000000000000000" pitchFamily="2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  of the grammar do the following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000" dirty="0"/>
              <a:t>for each </a:t>
            </a:r>
            <a:r>
              <a:rPr lang="en-US" altLang="en-US" sz="2000" dirty="0">
                <a:solidFill>
                  <a:srgbClr val="FF0000"/>
                </a:solidFill>
              </a:rPr>
              <a:t>terminal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a</a:t>
            </a:r>
            <a:r>
              <a:rPr lang="en-US" altLang="en-US" sz="2000" dirty="0"/>
              <a:t> in FIRST(</a:t>
            </a:r>
            <a:r>
              <a:rPr lang="en-US" altLang="en-US" sz="2000" dirty="0">
                <a:sym typeface="Symbol" panose="05050102010706020507" pitchFamily="18" charset="2"/>
              </a:rPr>
              <a:t>)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Wingdings" panose="05000000000000000000" pitchFamily="2" charset="2"/>
              </a:rPr>
              <a:t>-  add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a]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in FIRST() </a:t>
            </a:r>
            <a:b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ym typeface="Wingdings" panose="05000000000000000000" pitchFamily="2" charset="2"/>
              </a:rPr>
              <a:t>-  for each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terminal b</a:t>
            </a:r>
            <a:r>
              <a:rPr lang="en-US" altLang="en-US" sz="2000" dirty="0">
                <a:sym typeface="Wingdings" panose="05000000000000000000" pitchFamily="2" charset="2"/>
              </a:rPr>
              <a:t> in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FOLLOW(A)  add 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b]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 in FIRST()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$ in FOLLOW(A)</a:t>
            </a:r>
            <a:b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ym typeface="Wingdings" panose="05000000000000000000" pitchFamily="2" charset="2"/>
              </a:rPr>
              <a:t>- 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add A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   to PT[A, $] as well.</a:t>
            </a:r>
          </a:p>
          <a:p>
            <a:pPr marL="457200" indent="-457200">
              <a:buFont typeface="+mj-lt"/>
              <a:buAutoNum type="arabicParenR"/>
            </a:pP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(All other undefined entries of the parsing table are error entries)</a:t>
            </a:r>
          </a:p>
        </p:txBody>
      </p:sp>
    </p:spTree>
    <p:extLst>
      <p:ext uri="{BB962C8B-B14F-4D97-AF65-F5344CB8AC3E}">
        <p14:creationId xmlns:p14="http://schemas.microsoft.com/office/powerpoint/2010/main" val="155249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647C-FF5E-40C4-933B-B6255A783E60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8778" y="24524"/>
            <a:ext cx="9371012" cy="761999"/>
          </a:xfrm>
        </p:spPr>
        <p:txBody>
          <a:bodyPr/>
          <a:lstStyle/>
          <a:p>
            <a:r>
              <a:rPr lang="en-US" altLang="en-US" dirty="0"/>
              <a:t>Top Down Parsing	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" y="4038600"/>
            <a:ext cx="9822180" cy="3314700"/>
          </a:xfrm>
        </p:spPr>
        <p:txBody>
          <a:bodyPr/>
          <a:lstStyle/>
          <a:p>
            <a:r>
              <a:rPr lang="en-US" altLang="en-US" sz="2200" dirty="0"/>
              <a:t>For Recursive Descent parsers we need to eliminate </a:t>
            </a:r>
            <a:r>
              <a:rPr lang="en-US" altLang="en-US" sz="2200" dirty="0">
                <a:solidFill>
                  <a:srgbClr val="FF0000"/>
                </a:solidFill>
              </a:rPr>
              <a:t>left-recursion, left factoring, </a:t>
            </a:r>
            <a:r>
              <a:rPr lang="en-US" altLang="en-US" sz="2200" dirty="0"/>
              <a:t>and</a:t>
            </a:r>
            <a:r>
              <a:rPr lang="en-US" altLang="en-US" sz="2200" dirty="0">
                <a:solidFill>
                  <a:srgbClr val="FF0000"/>
                </a:solidFill>
              </a:rPr>
              <a:t> ambiguity </a:t>
            </a:r>
            <a:r>
              <a:rPr lang="en-US" altLang="en-US" sz="2200" dirty="0"/>
              <a:t>to make </a:t>
            </a:r>
            <a:r>
              <a:rPr lang="en-US" altLang="en-US" sz="2200" dirty="0">
                <a:solidFill>
                  <a:srgbClr val="FF0000"/>
                </a:solidFill>
              </a:rPr>
              <a:t>grammar LL(1).</a:t>
            </a:r>
            <a:endParaRPr lang="en-US" altLang="en-US" sz="2200" dirty="0"/>
          </a:p>
          <a:p>
            <a:r>
              <a:rPr lang="en-US" altLang="en-US" sz="2200" dirty="0"/>
              <a:t>Whereas Predictive parsers do</a:t>
            </a:r>
            <a:r>
              <a:rPr lang="en-US" altLang="en-US" sz="2200" dirty="0">
                <a:solidFill>
                  <a:srgbClr val="FF0000"/>
                </a:solidFill>
              </a:rPr>
              <a:t> not require backtracking</a:t>
            </a:r>
          </a:p>
          <a:p>
            <a:r>
              <a:rPr lang="en-US" altLang="en-US" sz="2200" dirty="0">
                <a:sym typeface="Wingdings" panose="05000000000000000000" pitchFamily="2" charset="2"/>
              </a:rPr>
              <a:t>When replacing a non-terminal in a derivation step, a predictive parser can uniquely choose a production by just looking at the current input token.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if current token is terminal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we choose first rule, if it is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while </a:t>
            </a:r>
            <a:r>
              <a:rPr lang="en-US" altLang="en-US" sz="2000" dirty="0">
                <a:sym typeface="Symbol" panose="05050102010706020507" pitchFamily="18" charset="2"/>
              </a:rPr>
              <a:t>we choose second, etc. 			</a:t>
            </a:r>
            <a:r>
              <a:rPr lang="en-US" altLang="en-US" sz="2000" i="1" dirty="0" err="1"/>
              <a:t>stmt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ym typeface="Symbol" panose="05050102010706020507" pitchFamily="18" charset="2"/>
              </a:rPr>
              <a:t> ...... 	|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...... |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.....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B6671-71B1-4DB9-9235-48995D04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4419600" cy="3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FD3C-914B-49C2-862E-9FCBC3C682B7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"/>
            <a:ext cx="9906000" cy="617220"/>
          </a:xfrm>
        </p:spPr>
        <p:txBody>
          <a:bodyPr/>
          <a:lstStyle/>
          <a:p>
            <a:r>
              <a:rPr lang="en-US" altLang="en-US" dirty="0"/>
              <a:t>Example 1 - Constructing LL(1) Parsing Table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906000" cy="389067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/>
              <a:t>Production   First 			    Production(s) added into Parsing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="1" dirty="0">
                <a:sym typeface="Symbol" panose="05050102010706020507" pitchFamily="18" charset="2"/>
              </a:rPr>
              <a:t>)</a:t>
            </a:r>
            <a:r>
              <a:rPr lang="en-US" altLang="en-US" sz="1800" dirty="0">
                <a:sym typeface="Symbol" panose="05050102010706020507" pitchFamily="18" charset="2"/>
              </a:rPr>
              <a:t> 	      FIRST(F)={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ym typeface="Symbol" panose="05050102010706020507" pitchFamily="18" charset="2"/>
              </a:rPr>
              <a:t>}				Add </a:t>
            </a:r>
            <a:r>
              <a:rPr lang="en-US" altLang="en-US" sz="1800" dirty="0"/>
              <a:t>F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="1" dirty="0">
                <a:sym typeface="Symbol" panose="05050102010706020507" pitchFamily="18" charset="2"/>
              </a:rPr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at PT[F,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ym typeface="Symbol" panose="05050102010706020507" pitchFamily="18" charset="2"/>
              </a:rPr>
              <a:t>	      FIRST(F)={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ym typeface="Symbol" panose="05050102010706020507" pitchFamily="18" charset="2"/>
              </a:rPr>
              <a:t>}				Add </a:t>
            </a:r>
            <a:r>
              <a:rPr lang="en-US" altLang="en-US" sz="1800" dirty="0"/>
              <a:t>F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sym typeface="Symbol" panose="05050102010706020507" pitchFamily="18" charset="2"/>
              </a:rPr>
              <a:t>id </a:t>
            </a:r>
            <a:r>
              <a:rPr lang="en-US" altLang="en-US" sz="1800" dirty="0">
                <a:sym typeface="Symbol" panose="05050102010706020507" pitchFamily="18" charset="2"/>
              </a:rPr>
              <a:t>at PT[F,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None/>
            </a:pPr>
            <a:r>
              <a:rPr lang="en-US" altLang="en-US" sz="1800" dirty="0"/>
              <a:t>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	         </a:t>
            </a:r>
            <a:r>
              <a:rPr lang="en-US" altLang="en-US" sz="1800" dirty="0">
                <a:sym typeface="Symbol" panose="05050102010706020507" pitchFamily="18" charset="2"/>
              </a:rPr>
              <a:t>FIRST(T)={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(, id</a:t>
            </a:r>
            <a:r>
              <a:rPr lang="en-US" altLang="en-US" sz="1800" dirty="0">
                <a:sym typeface="Symbol" panose="05050102010706020507" pitchFamily="18" charset="2"/>
              </a:rPr>
              <a:t>}			Add</a:t>
            </a:r>
            <a:r>
              <a:rPr lang="en-US" altLang="en-US" sz="1800" dirty="0"/>
              <a:t> 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1800" dirty="0">
                <a:sym typeface="Symbol" panose="05050102010706020507" pitchFamily="18" charset="2"/>
              </a:rPr>
              <a:t>at</a:t>
            </a:r>
            <a:r>
              <a:rPr lang="en-US" altLang="en-US" sz="1800" baseline="30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PT[T,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en-US" sz="1800" dirty="0">
                <a:sym typeface="Wingdings" panose="05000000000000000000" pitchFamily="2" charset="2"/>
              </a:rPr>
              <a:t>] and PT[T,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r>
              <a:rPr lang="en-US" altLang="en-US" sz="1800" dirty="0">
                <a:sym typeface="Wingdings" panose="05000000000000000000" pitchFamily="2" charset="2"/>
              </a:rPr>
              <a:t>]</a:t>
            </a:r>
            <a:endParaRPr lang="en-US" altLang="en-US" sz="1800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E </a:t>
            </a:r>
            <a:r>
              <a:rPr lang="en-US" altLang="en-US" sz="1800" dirty="0">
                <a:sym typeface="Symbol" panose="05050102010706020507" pitchFamily="18" charset="2"/>
              </a:rPr>
              <a:t> 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	         </a:t>
            </a:r>
            <a:r>
              <a:rPr lang="en-US" altLang="en-US" sz="1800" dirty="0">
                <a:sym typeface="Symbol" panose="05050102010706020507" pitchFamily="18" charset="2"/>
              </a:rPr>
              <a:t>FIRST(E)={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(, id</a:t>
            </a:r>
            <a:r>
              <a:rPr lang="en-US" altLang="en-US" sz="1800" dirty="0">
                <a:sym typeface="Symbol" panose="05050102010706020507" pitchFamily="18" charset="2"/>
              </a:rPr>
              <a:t>}			Add</a:t>
            </a:r>
            <a:r>
              <a:rPr lang="en-US" altLang="en-US" sz="1800" dirty="0"/>
              <a:t> E </a:t>
            </a:r>
            <a:r>
              <a:rPr lang="en-US" altLang="en-US" sz="1800" dirty="0">
                <a:sym typeface="Symbol" panose="05050102010706020507" pitchFamily="18" charset="2"/>
              </a:rPr>
              <a:t> 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at</a:t>
            </a:r>
            <a:r>
              <a:rPr lang="en-US" altLang="en-US" sz="1800" baseline="30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PT[E,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en-US" sz="1800" dirty="0">
                <a:sym typeface="Wingdings" panose="05000000000000000000" pitchFamily="2" charset="2"/>
              </a:rPr>
              <a:t>] and PT[E,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id</a:t>
            </a:r>
            <a:r>
              <a:rPr lang="en-US" altLang="en-US" sz="1800" dirty="0">
                <a:sym typeface="Wingdings" panose="05000000000000000000" pitchFamily="2" charset="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aseline="30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</a:t>
            </a:r>
            <a:r>
              <a:rPr lang="en-US" altLang="en-US" sz="1800" b="1" dirty="0"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1800" baseline="-25000" dirty="0">
                <a:sym typeface="Symbol" panose="05050102010706020507" pitchFamily="18" charset="2"/>
              </a:rPr>
              <a:t>      </a:t>
            </a:r>
            <a:r>
              <a:rPr lang="en-US" altLang="en-US" sz="1800" dirty="0">
                <a:sym typeface="Symbol" panose="05050102010706020507" pitchFamily="18" charset="2"/>
              </a:rPr>
              <a:t>FIRST(E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}		</a:t>
            </a:r>
            <a:r>
              <a:rPr lang="en-US" altLang="en-US" sz="1800" dirty="0">
                <a:sym typeface="Wingdings" panose="05000000000000000000" pitchFamily="2" charset="2"/>
              </a:rPr>
              <a:t> 		Add</a:t>
            </a:r>
            <a:r>
              <a:rPr lang="en-US" altLang="en-US" sz="1800" dirty="0">
                <a:sym typeface="Symbol" panose="05050102010706020507" pitchFamily="18" charset="2"/>
              </a:rPr>
              <a:t> 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</a:t>
            </a:r>
            <a:r>
              <a:rPr lang="en-US" altLang="en-US" sz="1800" b="1" dirty="0"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at</a:t>
            </a:r>
            <a:r>
              <a:rPr lang="en-US" altLang="en-US" sz="1800" baseline="30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PT[E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	      FIRST(E) = {}	 since  is in FIRST(E’)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	and FOLLOW(E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), $</a:t>
            </a:r>
            <a:r>
              <a:rPr lang="en-US" altLang="en-US" sz="1800" dirty="0">
                <a:sym typeface="Symbol" panose="05050102010706020507" pitchFamily="18" charset="2"/>
              </a:rPr>
              <a:t>} 		</a:t>
            </a:r>
            <a:r>
              <a:rPr lang="en-US" altLang="en-US" sz="1800" dirty="0">
                <a:sym typeface="Wingdings" panose="05000000000000000000" pitchFamily="2" charset="2"/>
              </a:rPr>
              <a:t> Add</a:t>
            </a:r>
            <a:r>
              <a:rPr lang="en-US" altLang="en-US" sz="1800" dirty="0">
                <a:sym typeface="Symbol" panose="05050102010706020507" pitchFamily="18" charset="2"/>
              </a:rPr>
              <a:t> 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  at PT[E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dirty="0">
                <a:sym typeface="Symbol" panose="05050102010706020507" pitchFamily="18" charset="2"/>
              </a:rPr>
              <a:t>] and PT[E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</a:t>
            </a:r>
            <a:r>
              <a:rPr lang="en-US" altLang="en-US" sz="1800" b="1" dirty="0">
                <a:sym typeface="Symbol" panose="05050102010706020507" pitchFamily="18" charset="2"/>
              </a:rPr>
              <a:t>*</a:t>
            </a:r>
            <a:r>
              <a:rPr lang="en-US" altLang="en-US" sz="1800" dirty="0">
                <a:sym typeface="Symbol" panose="05050102010706020507" pitchFamily="18" charset="2"/>
              </a:rPr>
              <a:t>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        </a:t>
            </a:r>
            <a:r>
              <a:rPr lang="en-US" altLang="en-US" sz="1800" dirty="0">
                <a:sym typeface="Symbol" panose="05050102010706020507" pitchFamily="18" charset="2"/>
              </a:rPr>
              <a:t>FIRST(T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1800" dirty="0">
                <a:sym typeface="Symbol" panose="05050102010706020507" pitchFamily="18" charset="2"/>
              </a:rPr>
              <a:t>}				</a:t>
            </a:r>
            <a:r>
              <a:rPr lang="en-US" altLang="en-US" sz="1800" dirty="0">
                <a:sym typeface="Wingdings" panose="05000000000000000000" pitchFamily="2" charset="2"/>
              </a:rPr>
              <a:t> Add</a:t>
            </a:r>
            <a:r>
              <a:rPr lang="en-US" altLang="en-US" sz="1800" dirty="0">
                <a:sym typeface="Symbol" panose="05050102010706020507" pitchFamily="18" charset="2"/>
              </a:rPr>
              <a:t> 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</a:t>
            </a:r>
            <a:r>
              <a:rPr lang="en-US" altLang="en-US" sz="1800" b="1" dirty="0">
                <a:sym typeface="Symbol" panose="05050102010706020507" pitchFamily="18" charset="2"/>
              </a:rPr>
              <a:t>*</a:t>
            </a:r>
            <a:r>
              <a:rPr lang="en-US" altLang="en-US" sz="1800" dirty="0">
                <a:sym typeface="Symbol" panose="05050102010706020507" pitchFamily="18" charset="2"/>
              </a:rPr>
              <a:t>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at</a:t>
            </a:r>
            <a:r>
              <a:rPr lang="en-US" altLang="en-US" sz="1800" baseline="30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PT[T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1800" dirty="0">
                <a:sym typeface="Symbol" panose="05050102010706020507" pitchFamily="18" charset="2"/>
              </a:rPr>
              <a:t>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 	       FIRST(T’)={} since  is in FIRST(T’)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	and FOLLOW(T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)={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+, ), $</a:t>
            </a:r>
            <a:r>
              <a:rPr lang="en-US" altLang="en-US" sz="1800" dirty="0">
                <a:sym typeface="Symbol" panose="05050102010706020507" pitchFamily="18" charset="2"/>
              </a:rPr>
              <a:t>}		</a:t>
            </a:r>
            <a:r>
              <a:rPr lang="en-US" altLang="en-US" sz="1800" dirty="0">
                <a:sym typeface="Wingdings" panose="05000000000000000000" pitchFamily="2" charset="2"/>
              </a:rPr>
              <a:t> Add</a:t>
            </a:r>
            <a:r>
              <a:rPr lang="en-US" altLang="en-US" sz="1800" dirty="0">
                <a:sym typeface="Symbol" panose="05050102010706020507" pitchFamily="18" charset="2"/>
              </a:rPr>
              <a:t> 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  at PT[T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], PT[T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dirty="0">
                <a:sym typeface="Symbol" panose="05050102010706020507" pitchFamily="18" charset="2"/>
              </a:rPr>
              <a:t>], PT[T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A65EF-00BC-4AE6-A92C-CA58F49A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60" y="4558557"/>
            <a:ext cx="7608879" cy="22994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7F35EB-F66E-4D03-9F6D-31397C145593}"/>
              </a:ext>
            </a:extLst>
          </p:cNvPr>
          <p:cNvCxnSpPr/>
          <p:nvPr/>
        </p:nvCxnSpPr>
        <p:spPr bwMode="auto">
          <a:xfrm>
            <a:off x="1143000" y="1066800"/>
            <a:ext cx="0" cy="3357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F3375-5A78-4F43-8523-CEB9BB794E2D}"/>
              </a:ext>
            </a:extLst>
          </p:cNvPr>
          <p:cNvCxnSpPr/>
          <p:nvPr/>
        </p:nvCxnSpPr>
        <p:spPr bwMode="auto">
          <a:xfrm>
            <a:off x="5257800" y="1066800"/>
            <a:ext cx="0" cy="3357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41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3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3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3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A546-58D3-4F92-846D-3BE4D097ABAF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LL(1) Grammars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7536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grammar is LL(1) if and only if the following conditions hold for two distinctive production rules A </a:t>
            </a:r>
            <a:r>
              <a:rPr lang="en-US" altLang="en-US" dirty="0">
                <a:sym typeface="Symbol" panose="05050102010706020507" pitchFamily="18" charset="2"/>
              </a:rPr>
              <a:t>  | 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Both</a:t>
            </a:r>
            <a:r>
              <a:rPr lang="en-US" altLang="en-US" sz="2400" dirty="0">
                <a:sym typeface="Symbol" panose="05050102010706020507" pitchFamily="18" charset="2"/>
              </a:rPr>
              <a:t>  and 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cannot derive strings starting with same terminals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1200150" lvl="2" indent="-342900"/>
            <a:r>
              <a:rPr lang="en-US" altLang="en-US" sz="2200" dirty="0">
                <a:sym typeface="Symbol" panose="05050102010706020507" pitchFamily="18" charset="2"/>
              </a:rPr>
              <a:t>First() and First() must be distinct.</a:t>
            </a: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At most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one of  and  can derive to </a:t>
            </a:r>
            <a:r>
              <a:rPr lang="en-US" altLang="en-US" sz="2400" dirty="0">
                <a:sym typeface="Symbol" panose="05050102010706020507" pitchFamily="18" charset="2"/>
              </a:rPr>
              <a:t>. (To avoid non-determinism.)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If  can derive to , then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 cannot derive </a:t>
            </a:r>
            <a:r>
              <a:rPr lang="en-US" altLang="en-US" sz="2400" dirty="0">
                <a:sym typeface="Symbol" panose="05050102010706020507" pitchFamily="18" charset="2"/>
              </a:rPr>
              <a:t>to any string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starting with a terminal in FOLLOW(A). S</a:t>
            </a:r>
            <a:r>
              <a:rPr lang="en-US" altLang="en-US" sz="2400" dirty="0">
                <a:sym typeface="Symbol" panose="05050102010706020507" pitchFamily="18" charset="2"/>
              </a:rPr>
              <a:t>  Ay	</a:t>
            </a:r>
            <a:r>
              <a:rPr lang="en-US" altLang="en-US" sz="2400" dirty="0"/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sym typeface="Symbol" panose="05050102010706020507" pitchFamily="18" charset="2"/>
              </a:rPr>
              <a:t>yC</a:t>
            </a:r>
            <a:r>
              <a:rPr lang="en-US" altLang="en-US" sz="2400" dirty="0">
                <a:sym typeface="Symbol" panose="05050102010706020507" pitchFamily="18" charset="2"/>
              </a:rPr>
              <a:t> |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Follow(A) = {y}	</a:t>
            </a: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74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3CEF-326F-446E-A111-DF7426F60458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05840"/>
          </a:xfrm>
        </p:spPr>
        <p:txBody>
          <a:bodyPr/>
          <a:lstStyle/>
          <a:p>
            <a:r>
              <a:rPr lang="en-US" altLang="en-US" dirty="0"/>
              <a:t>Example 2 - Parsing Table for a </a:t>
            </a:r>
            <a:br>
              <a:rPr lang="en-US" altLang="en-US" dirty="0"/>
            </a:br>
            <a:r>
              <a:rPr lang="en-US" altLang="en-US" dirty="0"/>
              <a:t>non LL(1) Grammar of Dangling Else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38862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Grammar: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ym typeface="Symbol" panose="05050102010706020507" pitchFamily="18" charset="2"/>
              </a:rPr>
              <a:t>if</a:t>
            </a:r>
            <a:r>
              <a:rPr lang="en-US" altLang="en-US" dirty="0">
                <a:sym typeface="Symbol" panose="05050102010706020507" pitchFamily="18" charset="2"/>
              </a:rPr>
              <a:t> C </a:t>
            </a:r>
            <a:r>
              <a:rPr lang="en-US" altLang="en-US" b="1" dirty="0">
                <a:sym typeface="Symbol" panose="05050102010706020507" pitchFamily="18" charset="2"/>
              </a:rPr>
              <a:t>then </a:t>
            </a:r>
            <a:r>
              <a:rPr lang="en-US" altLang="en-US" dirty="0">
                <a:sym typeface="Symbol" panose="05050102010706020507" pitchFamily="18" charset="2"/>
              </a:rPr>
              <a:t>S E | 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  </a:t>
            </a:r>
            <a:r>
              <a:rPr lang="en-US" altLang="en-US" b="1" dirty="0">
                <a:sym typeface="Symbol" panose="05050102010706020507" pitchFamily="18" charset="2"/>
              </a:rPr>
              <a:t>else </a:t>
            </a:r>
            <a:r>
              <a:rPr lang="en-US" altLang="en-US" dirty="0">
                <a:sym typeface="Symbol" panose="05050102010706020507" pitchFamily="18" charset="2"/>
              </a:rPr>
              <a:t>S | </a:t>
            </a:r>
            <a:r>
              <a:rPr lang="en-US" altLang="en-US" b="1" dirty="0"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C 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FIRST(S) = {if, 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FIRST(E) = {else, 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FIRST(C) = {b}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FOLLOW(S) = { $, else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FOLLOW(E) = { $, else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FOLLOW(C) = { then }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576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90869"/>
              </p:ext>
            </p:extLst>
          </p:nvPr>
        </p:nvGraphicFramePr>
        <p:xfrm>
          <a:off x="2971800" y="1363980"/>
          <a:ext cx="6934200" cy="2316480"/>
        </p:xfrm>
        <a:graphic>
          <a:graphicData uri="http://schemas.openxmlformats.org/drawingml/2006/table">
            <a:tbl>
              <a:tblPr/>
              <a:tblGrid>
                <a:gridCol w="40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if C then S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else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C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764" name="Line 68"/>
          <p:cNvSpPr>
            <a:spLocks noChangeShapeType="1"/>
          </p:cNvSpPr>
          <p:nvPr/>
        </p:nvSpPr>
        <p:spPr bwMode="auto">
          <a:xfrm flipV="1">
            <a:off x="6248400" y="3123783"/>
            <a:ext cx="0" cy="12958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4625471"/>
            <a:ext cx="6019800" cy="1089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Two production rules for PT [E, else]??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Problem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ambiguity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Resolved by preferring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else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S (closest if)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D4918-CEAE-4C7E-83F6-3BA03E7E11F3}"/>
              </a:ext>
            </a:extLst>
          </p:cNvPr>
          <p:cNvSpPr txBox="1"/>
          <p:nvPr/>
        </p:nvSpPr>
        <p:spPr>
          <a:xfrm>
            <a:off x="146050" y="5798403"/>
            <a:ext cx="9683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The parsing table of a grammar may contain more than one production rule. In this case, we say that it is not a LL(1) grammar.</a:t>
            </a:r>
          </a:p>
        </p:txBody>
      </p:sp>
    </p:spTree>
    <p:extLst>
      <p:ext uri="{BB962C8B-B14F-4D97-AF65-F5344CB8AC3E}">
        <p14:creationId xmlns:p14="http://schemas.microsoft.com/office/powerpoint/2010/main" val="30505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64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851-B5EB-430D-AEEF-0CC843A922F2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457200"/>
          </a:xfrm>
        </p:spPr>
        <p:txBody>
          <a:bodyPr/>
          <a:lstStyle/>
          <a:p>
            <a:r>
              <a:rPr lang="en-US" altLang="en-US" dirty="0"/>
              <a:t>A Grammar which is not LL(1) (cont.)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10287000" cy="6172200"/>
          </a:xfrm>
        </p:spPr>
        <p:txBody>
          <a:bodyPr/>
          <a:lstStyle/>
          <a:p>
            <a:r>
              <a:rPr lang="en-US" altLang="en-US" dirty="0"/>
              <a:t>If a grammar is </a:t>
            </a:r>
            <a:r>
              <a:rPr lang="en-US" altLang="en-US" dirty="0">
                <a:solidFill>
                  <a:srgbClr val="FF0000"/>
                </a:solidFill>
              </a:rPr>
              <a:t>left recursive </a:t>
            </a:r>
            <a:r>
              <a:rPr lang="en-US" altLang="en-US" dirty="0"/>
              <a:t>it cannot be LL(1) grammar.</a:t>
            </a:r>
          </a:p>
          <a:p>
            <a:pPr marL="457200" lvl="1" indent="0">
              <a:buNone/>
            </a:pPr>
            <a:r>
              <a:rPr lang="en-US" altLang="en-US" sz="2000" dirty="0"/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A | 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Wingdings" panose="05000000000000000000" pitchFamily="2" charset="2"/>
              </a:rPr>
              <a:t> any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terminal that appears in FIRST(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)</a:t>
            </a:r>
            <a:r>
              <a:rPr lang="en-US" altLang="en-US" sz="2000" dirty="0">
                <a:sym typeface="Symbol" panose="05050102010706020507" pitchFamily="18" charset="2"/>
              </a:rPr>
              <a:t> also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appears in FIRST(A)</a:t>
            </a:r>
            <a:r>
              <a:rPr lang="en-US" altLang="en-US" sz="2000" dirty="0">
                <a:sym typeface="Symbol" panose="05050102010706020507" pitchFamily="18" charset="2"/>
              </a:rPr>
              <a:t> because 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A  .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 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 is </a:t>
            </a:r>
            <a:r>
              <a:rPr lang="en-US" altLang="en-US" sz="2000" dirty="0">
                <a:sym typeface="Symbol" panose="05050102010706020507" pitchFamily="18" charset="2"/>
              </a:rPr>
              <a:t>, any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terminal that appears in FIRST() also appears in FIRST(A) </a:t>
            </a:r>
            <a:r>
              <a:rPr lang="en-US" altLang="en-US" sz="2000" dirty="0">
                <a:sym typeface="Symbol" panose="05050102010706020507" pitchFamily="18" charset="2"/>
              </a:rPr>
              <a:t>and in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FOLLOW(A)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If a grammar is </a:t>
            </a:r>
            <a:r>
              <a:rPr lang="en-US" altLang="en-US" dirty="0">
                <a:solidFill>
                  <a:srgbClr val="FF0000"/>
                </a:solidFill>
              </a:rPr>
              <a:t>not left factored</a:t>
            </a:r>
            <a:r>
              <a:rPr lang="en-US" altLang="en-US" dirty="0"/>
              <a:t>, it cannot be LL(1) grammar</a:t>
            </a:r>
          </a:p>
          <a:p>
            <a:pPr lvl="1">
              <a:buFontTx/>
              <a:buChar char="•"/>
            </a:pPr>
            <a:r>
              <a:rPr lang="en-US" altLang="en-US" sz="2000" dirty="0"/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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| </a:t>
            </a:r>
            <a:r>
              <a:rPr lang="en-US" altLang="en-US" sz="2000" baseline="-25000" dirty="0">
                <a:sym typeface="Symbol" panose="05050102010706020507" pitchFamily="18" charset="2"/>
              </a:rPr>
              <a:t>2, </a:t>
            </a:r>
            <a:r>
              <a:rPr lang="en-US" altLang="en-US" sz="2000" dirty="0">
                <a:sym typeface="Wingdings" panose="05000000000000000000" pitchFamily="2" charset="2"/>
              </a:rPr>
              <a:t>any terminal that appears in FIRST(</a:t>
            </a:r>
            <a:r>
              <a:rPr lang="en-US" altLang="en-US" sz="2000" dirty="0">
                <a:sym typeface="Symbol" panose="05050102010706020507" pitchFamily="18" charset="2"/>
              </a:rPr>
              <a:t>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Wingdings" panose="05000000000000000000" pitchFamily="2" charset="2"/>
              </a:rPr>
              <a:t>) also appears in FIRST(</a:t>
            </a:r>
            <a:r>
              <a:rPr lang="en-US" altLang="en-US" sz="2000" dirty="0">
                <a:sym typeface="Symbol" panose="05050102010706020507" pitchFamily="18" charset="2"/>
              </a:rPr>
              <a:t>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Wingdings" panose="05000000000000000000" pitchFamily="2" charset="2"/>
              </a:rPr>
              <a:t>).</a:t>
            </a:r>
            <a:r>
              <a:rPr lang="en-US" altLang="en-US" sz="2000" baseline="-25000" dirty="0">
                <a:sym typeface="Symbol" panose="05050102010706020507" pitchFamily="18" charset="2"/>
              </a:rPr>
              <a:t>	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Similarly any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ambiguous</a:t>
            </a:r>
            <a:r>
              <a:rPr lang="en-US" altLang="en-US" dirty="0">
                <a:sym typeface="Symbol" panose="05050102010706020507" pitchFamily="18" charset="2"/>
              </a:rPr>
              <a:t> grammar cannot be LL(1) grammar.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/>
          </a:p>
          <a:p>
            <a:r>
              <a:rPr lang="en-US" altLang="en-US" dirty="0"/>
              <a:t>What to do it if the resulting parsing table contains multiply defined entries?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200" dirty="0"/>
              <a:t>Eliminate the left recursion in the grammar (if not already).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200" dirty="0"/>
              <a:t>Left factor the grammar (if not already).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en-US" sz="2200" dirty="0"/>
              <a:t>If (new grammar’s) parsing table still contains multiple entries, that grammar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altLang="en-US" sz="2200" dirty="0"/>
              <a:t>is either ambiguous or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altLang="en-US" sz="2200" dirty="0"/>
              <a:t>it is inherently not LL(1) grammar.</a:t>
            </a:r>
          </a:p>
        </p:txBody>
      </p:sp>
    </p:spTree>
    <p:extLst>
      <p:ext uri="{BB962C8B-B14F-4D97-AF65-F5344CB8AC3E}">
        <p14:creationId xmlns:p14="http://schemas.microsoft.com/office/powerpoint/2010/main" val="33295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2A36-448E-423B-982A-327C87D333A0}" type="slidenum">
              <a:rPr lang="en-US" altLang="en-US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Example 3 - LL(1) Parser</a:t>
            </a:r>
            <a:br>
              <a:rPr lang="en-US" altLang="en-US" dirty="0"/>
            </a:br>
            <a:r>
              <a:rPr lang="en-US" altLang="en-US" dirty="0"/>
              <a:t>(Exercise – Make its Parsing Table)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685800" y="1073289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Grammar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n-lt"/>
              </a:rPr>
              <a:t>B 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 T B</a:t>
            </a:r>
            <a:r>
              <a:rPr lang="en-US" altLang="en-US" baseline="3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’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n-lt"/>
              </a:rPr>
              <a:t>B’ 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T B’ |  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n-lt"/>
              </a:rPr>
              <a:t>T 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 F T</a:t>
            </a:r>
            <a:r>
              <a:rPr lang="en-US" altLang="en-US" baseline="3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’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n-lt"/>
              </a:rPr>
              <a:t>T’ 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F T’ | </a:t>
            </a:r>
          </a:p>
          <a:p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F 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F |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B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false</a:t>
            </a:r>
          </a:p>
          <a:p>
            <a:endParaRPr lang="en-US" altLang="en-US" b="1" dirty="0">
              <a:solidFill>
                <a:srgbClr val="000000"/>
              </a:solidFill>
              <a:latin typeface="+mn-lt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Check is grammar LL(1)?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Left Factor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Left Recursion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Ambiguity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Calculate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First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Follow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Construct Parsing Table</a:t>
            </a:r>
          </a:p>
        </p:txBody>
      </p:sp>
    </p:spTree>
    <p:extLst>
      <p:ext uri="{BB962C8B-B14F-4D97-AF65-F5344CB8AC3E}">
        <p14:creationId xmlns:p14="http://schemas.microsoft.com/office/powerpoint/2010/main" val="12142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EF8-8380-4A26-B5F2-68BAE170625C}" type="slidenum">
              <a:rPr lang="en-US" altLang="en-US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Error Handling in Non-Recursive Predictive Parsing *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906000" cy="56388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/>
              <a:t>(*These techniques can be </a:t>
            </a:r>
            <a:r>
              <a:rPr lang="en-US" altLang="en-US" dirty="0">
                <a:solidFill>
                  <a:srgbClr val="FF0000"/>
                </a:solidFill>
              </a:rPr>
              <a:t>applied on recursive descent parsing </a:t>
            </a:r>
            <a:r>
              <a:rPr lang="en-US" altLang="en-US" dirty="0"/>
              <a:t>as well, with minor modifications)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An error may occur in the predictive parsing (LL(1) parsing)</a:t>
            </a:r>
          </a:p>
          <a:p>
            <a:pPr marL="0" indent="0" algn="ctr">
              <a:buNone/>
            </a:pPr>
            <a:r>
              <a:rPr lang="en-US" altLang="en-US" b="1" dirty="0"/>
              <a:t>Terminal Mismatch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</a:rPr>
              <a:t>terminal</a:t>
            </a:r>
            <a:r>
              <a:rPr lang="en-US" altLang="en-US" dirty="0"/>
              <a:t> on the top of stack </a:t>
            </a:r>
            <a:r>
              <a:rPr lang="en-US" altLang="en-US" dirty="0">
                <a:solidFill>
                  <a:srgbClr val="FF0000"/>
                </a:solidFill>
              </a:rPr>
              <a:t>does not match </a:t>
            </a:r>
            <a:r>
              <a:rPr lang="en-US" altLang="en-US" dirty="0"/>
              <a:t>with the current input symbol</a:t>
            </a:r>
          </a:p>
          <a:p>
            <a:pPr marL="0" indent="0" algn="ctr">
              <a:buNone/>
            </a:pPr>
            <a:r>
              <a:rPr lang="en-US" altLang="en-US" b="1" dirty="0"/>
              <a:t>Empty Entry in Parsing Table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if top of stack is a </a:t>
            </a:r>
            <a:r>
              <a:rPr lang="en-US" altLang="en-US" dirty="0">
                <a:solidFill>
                  <a:srgbClr val="FF0000"/>
                </a:solidFill>
              </a:rPr>
              <a:t>non-terminal B</a:t>
            </a:r>
            <a:r>
              <a:rPr lang="en-US" altLang="en-US" dirty="0"/>
              <a:t>, current </a:t>
            </a:r>
            <a:r>
              <a:rPr lang="en-US" altLang="en-US" dirty="0">
                <a:solidFill>
                  <a:srgbClr val="FF0000"/>
                </a:solidFill>
              </a:rPr>
              <a:t>input is a</a:t>
            </a:r>
            <a:r>
              <a:rPr lang="en-US" altLang="en-US" dirty="0"/>
              <a:t>, but </a:t>
            </a:r>
            <a:r>
              <a:rPr lang="en-US" altLang="en-US" dirty="0">
                <a:solidFill>
                  <a:srgbClr val="FF0000"/>
                </a:solidFill>
              </a:rPr>
              <a:t>parsing table </a:t>
            </a:r>
            <a:r>
              <a:rPr lang="en-US" altLang="en-US" dirty="0"/>
              <a:t>entry PT[B, a] is either </a:t>
            </a:r>
            <a:r>
              <a:rPr lang="en-US" altLang="en-US" dirty="0">
                <a:solidFill>
                  <a:srgbClr val="FF0000"/>
                </a:solidFill>
              </a:rPr>
              <a:t>empty or error</a:t>
            </a:r>
            <a:r>
              <a:rPr lang="en-US" altLang="en-US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9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425-0752-4DC9-8562-A27CB662CED3}" type="slidenum">
              <a:rPr lang="en-US" altLang="en-US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Panic-Mode Error Recovery in LL(1) Parsing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677400" cy="51054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Skip all the input symbols until a synchronizing token </a:t>
            </a:r>
            <a:r>
              <a:rPr lang="en-US" altLang="en-US" sz="2800" dirty="0"/>
              <a:t>is found.</a:t>
            </a:r>
          </a:p>
          <a:p>
            <a:endParaRPr lang="en-US" altLang="en-US" sz="2800" dirty="0"/>
          </a:p>
          <a:p>
            <a:r>
              <a:rPr lang="en-US" dirty="0"/>
              <a:t>Its effectiveness depends on the choice of synchronizing (sync) set. </a:t>
            </a:r>
          </a:p>
          <a:p>
            <a:endParaRPr lang="en-US" dirty="0"/>
          </a:p>
          <a:p>
            <a:r>
              <a:rPr lang="en-US" dirty="0"/>
              <a:t>The sets should be chosen so that the parser recovers quickly from errors.</a:t>
            </a:r>
          </a:p>
        </p:txBody>
      </p:sp>
    </p:spTree>
    <p:extLst>
      <p:ext uri="{BB962C8B-B14F-4D97-AF65-F5344CB8AC3E}">
        <p14:creationId xmlns:p14="http://schemas.microsoft.com/office/powerpoint/2010/main" val="14464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BBD2-A08D-44DE-B2CE-315B266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906000" cy="914400"/>
          </a:xfrm>
        </p:spPr>
        <p:txBody>
          <a:bodyPr/>
          <a:lstStyle/>
          <a:p>
            <a:r>
              <a:rPr lang="en-US" altLang="en-US" sz="3200" dirty="0"/>
              <a:t>Some Heuristics for Sync – What may be the sync token?</a:t>
            </a:r>
            <a:br>
              <a:rPr lang="en-US" alt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A97A-A09F-456C-9008-E585CAC2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906000" cy="51054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en-US" sz="2000" dirty="0"/>
              <a:t>Place all the </a:t>
            </a:r>
            <a:r>
              <a:rPr lang="en-US" altLang="en-US" sz="2000" dirty="0">
                <a:solidFill>
                  <a:srgbClr val="FF0000"/>
                </a:solidFill>
              </a:rPr>
              <a:t>terminals</a:t>
            </a:r>
            <a:r>
              <a:rPr lang="en-US" altLang="en-US" sz="2000" dirty="0"/>
              <a:t> in </a:t>
            </a:r>
            <a:r>
              <a:rPr lang="en-US" altLang="en-US" sz="2000" dirty="0">
                <a:solidFill>
                  <a:srgbClr val="FF0000"/>
                </a:solidFill>
              </a:rPr>
              <a:t>follow(A) </a:t>
            </a:r>
            <a:r>
              <a:rPr lang="en-US" altLang="en-US" sz="2000" dirty="0"/>
              <a:t>into sync set for that non-terminal A.</a:t>
            </a:r>
            <a:r>
              <a:rPr lang="en-US" sz="2000" dirty="0"/>
              <a:t> If we skip tokens until an element of FOLLOW(A) is seen and pop A from the stack, it is likely that parsing can continue.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add </a:t>
            </a:r>
            <a:r>
              <a:rPr lang="en-US" sz="2000" dirty="0">
                <a:solidFill>
                  <a:srgbClr val="FF0000"/>
                </a:solidFill>
              </a:rPr>
              <a:t>keywords</a:t>
            </a:r>
            <a:r>
              <a:rPr lang="en-US" sz="2000" dirty="0"/>
              <a:t> that begin statements to the synchronizing sets for the </a:t>
            </a:r>
            <a:r>
              <a:rPr lang="en-US" sz="2000" dirty="0" err="1"/>
              <a:t>nonterminals</a:t>
            </a:r>
            <a:r>
              <a:rPr lang="en-US" sz="2000" dirty="0"/>
              <a:t> generating expressions.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If we add symbols in </a:t>
            </a:r>
            <a:r>
              <a:rPr lang="en-US" sz="2000" dirty="0">
                <a:solidFill>
                  <a:srgbClr val="FF0000"/>
                </a:solidFill>
              </a:rPr>
              <a:t>FIRST(A)</a:t>
            </a:r>
            <a:r>
              <a:rPr lang="en-US" sz="2000" dirty="0"/>
              <a:t> to the synchronizing set for nonterminal A, then it may be possible to resume parsing according to A if a symbol in FIRST(A) appears in the input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If a nonterminal can generate the empty string, then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production deriving epsilon can be used as a default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Doing so may postpone some error detection, but cannot cause an error to be missed. This approach reduces the number of non-terminals that have to be considered during error recovery.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If a terminal on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top of the stack cannot be matched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a simple idea is to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pop the terminal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issue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message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saying that the terminal was inserted, and continue parsing. In effect, this approach takes the synchronizing set of a token to consist of all other tokens.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933B-691B-42DA-AD7C-D9256E32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9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425-0752-4DC9-8562-A27CB662CED3}" type="slidenum">
              <a:rPr lang="en-US" altLang="en-US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Panic-Mode Error Recovery in LL(1) Parsing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066800"/>
            <a:ext cx="9372600" cy="56388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All the </a:t>
            </a:r>
            <a:r>
              <a:rPr lang="en-US" altLang="en-US" sz="2400" dirty="0">
                <a:solidFill>
                  <a:srgbClr val="FF0000"/>
                </a:solidFill>
              </a:rPr>
              <a:t>empty entries are marked as </a:t>
            </a:r>
            <a:r>
              <a:rPr lang="en-US" altLang="en-US" sz="2400" b="1" i="1" dirty="0">
                <a:solidFill>
                  <a:srgbClr val="FF0000"/>
                </a:solidFill>
              </a:rPr>
              <a:t>sync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to indicate that the parser will </a:t>
            </a:r>
            <a:r>
              <a:rPr lang="en-US" altLang="en-US" sz="2400" dirty="0">
                <a:solidFill>
                  <a:srgbClr val="FF0000"/>
                </a:solidFill>
              </a:rPr>
              <a:t>skip all the input </a:t>
            </a:r>
            <a:r>
              <a:rPr lang="en-US" altLang="en-US" sz="2400" dirty="0"/>
              <a:t>symbols until a symbol in the </a:t>
            </a:r>
            <a:r>
              <a:rPr lang="en-US" altLang="en-US" sz="2400" dirty="0">
                <a:solidFill>
                  <a:srgbClr val="FF0000"/>
                </a:solidFill>
              </a:rPr>
              <a:t>follow set of the non-terminal A appears </a:t>
            </a:r>
            <a:r>
              <a:rPr lang="en-US" altLang="en-US" sz="2400" dirty="0"/>
              <a:t>which is on the top of the stack. </a:t>
            </a:r>
            <a:br>
              <a:rPr lang="en-US" altLang="en-US" sz="2400" dirty="0"/>
            </a:br>
            <a:r>
              <a:rPr lang="en-US" altLang="en-US" sz="2400" dirty="0"/>
              <a:t>Then the parser will pop that non-terminal A from the stack. </a:t>
            </a:r>
            <a:br>
              <a:rPr lang="en-US" altLang="en-US" sz="2400" dirty="0"/>
            </a:br>
            <a:r>
              <a:rPr lang="en-US" altLang="en-US" sz="2400" dirty="0"/>
              <a:t>The parsing continues from that state.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To handle unmatched terminal symbols, the parser </a:t>
            </a:r>
            <a:r>
              <a:rPr lang="en-US" altLang="en-US" sz="2400" dirty="0">
                <a:solidFill>
                  <a:srgbClr val="FF0000"/>
                </a:solidFill>
              </a:rPr>
              <a:t>pops that unmatched terminal symbol </a:t>
            </a:r>
            <a:r>
              <a:rPr lang="en-US" altLang="en-US" sz="2400" dirty="0"/>
              <a:t>from the stack and </a:t>
            </a:r>
            <a:br>
              <a:rPr lang="en-US" altLang="en-US" sz="2400" dirty="0"/>
            </a:br>
            <a:r>
              <a:rPr lang="en-US" altLang="en-US" sz="2400" dirty="0"/>
              <a:t>it issues an </a:t>
            </a:r>
            <a:r>
              <a:rPr lang="en-US" altLang="en-US" sz="2400" dirty="0">
                <a:solidFill>
                  <a:srgbClr val="FF0000"/>
                </a:solidFill>
              </a:rPr>
              <a:t>error message </a:t>
            </a:r>
            <a:r>
              <a:rPr lang="en-US" altLang="en-US" sz="2400" dirty="0"/>
              <a:t>saying that that unmatched terminal is inserted.</a:t>
            </a:r>
          </a:p>
        </p:txBody>
      </p:sp>
    </p:spTree>
    <p:extLst>
      <p:ext uri="{BB962C8B-B14F-4D97-AF65-F5344CB8AC3E}">
        <p14:creationId xmlns:p14="http://schemas.microsoft.com/office/powerpoint/2010/main" val="1124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21F1-31F3-4FFB-BF17-E479006E8F7D}" type="slidenum">
              <a:rPr lang="en-US" altLang="en-US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Panic-Mode Error Recovery - Example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4800600" cy="3657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>
                <a:sym typeface="Symbol" panose="05050102010706020507" pitchFamily="18" charset="2"/>
              </a:rPr>
              <a:t>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>
                <a:sym typeface="Symbol" panose="05050102010706020507" pitchFamily="18" charset="2"/>
              </a:rPr>
              <a:t>$	A  a 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 err="1">
                <a:sym typeface="Symbol" panose="05050102010706020507" pitchFamily="18" charset="2"/>
              </a:rPr>
              <a:t>ab</a:t>
            </a:r>
            <a:r>
              <a:rPr lang="en-US" altLang="en-US" sz="1800" dirty="0">
                <a:sym typeface="Symbol" panose="05050102010706020507" pitchFamily="18" charset="2"/>
              </a:rPr>
              <a:t>$	match a, pop a, advance input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b$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Error b inserted: pop b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endParaRPr lang="en-US" altLang="en-US" sz="1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b$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endParaRPr lang="en-US" altLang="en-US" sz="1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b$	A  a 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b$	match a, pop a, advance input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$	match b, pop b, advance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 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		$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Accept!!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9193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46035"/>
              </p:ext>
            </p:extLst>
          </p:nvPr>
        </p:nvGraphicFramePr>
        <p:xfrm>
          <a:off x="3124200" y="1066800"/>
          <a:ext cx="6019800" cy="11887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AbS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cAd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1933" name="Line 93"/>
          <p:cNvSpPr>
            <a:spLocks noChangeShapeType="1"/>
          </p:cNvSpPr>
          <p:nvPr/>
        </p:nvSpPr>
        <p:spPr bwMode="auto">
          <a:xfrm>
            <a:off x="48768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857F0-89C8-4C17-A723-4BB1CBCE75E5}"/>
              </a:ext>
            </a:extLst>
          </p:cNvPr>
          <p:cNvSpPr txBox="1"/>
          <p:nvPr/>
        </p:nvSpPr>
        <p:spPr>
          <a:xfrm>
            <a:off x="152400" y="914400"/>
            <a:ext cx="2667000" cy="2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sym typeface="Symbol" panose="05050102010706020507" pitchFamily="18" charset="2"/>
              </a:rPr>
              <a:t>AbS</a:t>
            </a:r>
            <a:r>
              <a:rPr lang="en-US" altLang="en-US" sz="2400" dirty="0">
                <a:sym typeface="Symbol" panose="05050102010706020507" pitchFamily="18" charset="2"/>
              </a:rPr>
              <a:t>  |  e  |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  a  |  </a:t>
            </a:r>
            <a:r>
              <a:rPr lang="en-US" altLang="en-US" sz="2400" dirty="0" err="1">
                <a:sym typeface="Symbol" panose="05050102010706020507" pitchFamily="18" charset="2"/>
              </a:rPr>
              <a:t>cAd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FOLLOW(S)={$}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FOLLOW(A)={b, 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Input 1: </a:t>
            </a:r>
            <a:r>
              <a:rPr lang="en-US" altLang="en-US" sz="2000" dirty="0" err="1">
                <a:sym typeface="Symbol" panose="05050102010706020507" pitchFamily="18" charset="2"/>
              </a:rPr>
              <a:t>aab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Input 2: </a:t>
            </a:r>
            <a:r>
              <a:rPr lang="en-US" altLang="en-US" sz="2000" dirty="0" err="1">
                <a:sym typeface="Symbol" panose="05050102010706020507" pitchFamily="18" charset="2"/>
              </a:rPr>
              <a:t>ceadb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ACEB2F-D81B-46E7-AA9B-4258858C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952996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sym typeface="Symbol" panose="05050102010706020507" pitchFamily="18" charset="2"/>
              </a:rPr>
              <a:t>eadb</a:t>
            </a:r>
            <a:r>
              <a:rPr lang="en-US" altLang="en-US" sz="1800" dirty="0">
                <a:sym typeface="Symbol" panose="05050102010706020507" pitchFamily="18" charset="2"/>
              </a:rPr>
              <a:t>$	 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sym typeface="Symbol" panose="05050102010706020507" pitchFamily="18" charset="2"/>
              </a:rPr>
              <a:t>eadb</a:t>
            </a:r>
            <a:r>
              <a:rPr lang="en-US" altLang="en-US" sz="1800" dirty="0">
                <a:sym typeface="Symbol" panose="05050102010706020507" pitchFamily="18" charset="2"/>
              </a:rPr>
              <a:t>$	 A  </a:t>
            </a:r>
            <a:r>
              <a:rPr lang="en-US" altLang="en-US" sz="1800" dirty="0" err="1">
                <a:sym typeface="Symbol" panose="05050102010706020507" pitchFamily="18" charset="2"/>
              </a:rPr>
              <a:t>cAd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SbdA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dirty="0" err="1">
                <a:sym typeface="Symbol" panose="05050102010706020507" pitchFamily="18" charset="2"/>
              </a:rPr>
              <a:t>eadb</a:t>
            </a:r>
            <a:r>
              <a:rPr lang="en-US" altLang="en-US" sz="1800" dirty="0">
                <a:sym typeface="Symbol" panose="05050102010706020507" pitchFamily="18" charset="2"/>
              </a:rPr>
              <a:t>$	 match c, pop c, advance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SbdA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eadb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Error:unexpected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e (illegal 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(Remove all input tokens until first b or d, pop A)	</a:t>
            </a:r>
            <a:b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endParaRPr lang="en-US" altLang="en-US" sz="1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sz="1800" dirty="0" err="1"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$	 match d, pop d, advance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>
                <a:sym typeface="Symbol" panose="05050102010706020507" pitchFamily="18" charset="2"/>
              </a:rPr>
              <a:t>$	 match b, pop b, advance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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		$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Accept!!</a:t>
            </a:r>
          </a:p>
        </p:txBody>
      </p:sp>
    </p:spTree>
    <p:extLst>
      <p:ext uri="{BB962C8B-B14F-4D97-AF65-F5344CB8AC3E}">
        <p14:creationId xmlns:p14="http://schemas.microsoft.com/office/powerpoint/2010/main" val="33383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AE0-82B3-4151-9EE4-DCDFD115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Descent Parsing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9226-E4FB-4132-B601-0C7C643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495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6F53-8B7C-4CB8-836A-126E370D5CCB}" type="slidenum">
              <a:rPr lang="en-US" altLang="en-US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Phrase-Level Error Recovery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753600" cy="6019800"/>
          </a:xfrm>
        </p:spPr>
        <p:txBody>
          <a:bodyPr/>
          <a:lstStyle/>
          <a:p>
            <a:r>
              <a:rPr lang="en-US" altLang="en-US" sz="2000" dirty="0"/>
              <a:t>Each empty entry in the parsing table is filled with a pointer to a special </a:t>
            </a:r>
            <a:r>
              <a:rPr lang="en-US" altLang="en-US" sz="2000" dirty="0">
                <a:solidFill>
                  <a:srgbClr val="FF0000"/>
                </a:solidFill>
              </a:rPr>
              <a:t>Error() </a:t>
            </a:r>
            <a:r>
              <a:rPr lang="en-US" altLang="en-US" sz="2000" dirty="0"/>
              <a:t>functions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which will take care of that error case.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These </a:t>
            </a:r>
            <a:r>
              <a:rPr lang="en-US" altLang="en-US" sz="2000" dirty="0">
                <a:solidFill>
                  <a:srgbClr val="FF0000"/>
                </a:solidFill>
              </a:rPr>
              <a:t>Error() functions</a:t>
            </a:r>
            <a:r>
              <a:rPr lang="en-US" altLang="en-US" sz="2000" dirty="0"/>
              <a:t> may: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change, insert, or delete </a:t>
            </a:r>
            <a:r>
              <a:rPr lang="en-US" altLang="en-US" sz="2000" dirty="0"/>
              <a:t>input symbols.</a:t>
            </a:r>
          </a:p>
          <a:p>
            <a:pPr lvl="1"/>
            <a:r>
              <a:rPr lang="en-US" altLang="en-US" sz="2000" dirty="0"/>
              <a:t>issue appropriate </a:t>
            </a:r>
            <a:r>
              <a:rPr lang="en-US" altLang="en-US" sz="2000" dirty="0">
                <a:solidFill>
                  <a:srgbClr val="FF0000"/>
                </a:solidFill>
              </a:rPr>
              <a:t>error messages, and error locations </a:t>
            </a:r>
            <a:r>
              <a:rPr lang="en-US" altLang="en-US" sz="2000" dirty="0"/>
              <a:t>to user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pop </a:t>
            </a:r>
            <a:r>
              <a:rPr lang="en-US" altLang="en-US" sz="2000" dirty="0"/>
              <a:t>items from the stack (if required).</a:t>
            </a:r>
          </a:p>
          <a:p>
            <a:r>
              <a:rPr lang="en-US" altLang="en-US" sz="2000" dirty="0"/>
              <a:t>Design Error() functions carefully, because they can </a:t>
            </a:r>
          </a:p>
          <a:p>
            <a:r>
              <a:rPr lang="en-US" altLang="en-US" sz="2000" dirty="0"/>
              <a:t>put the parser into an </a:t>
            </a:r>
            <a:r>
              <a:rPr lang="en-US" altLang="en-US" sz="2000" dirty="0">
                <a:solidFill>
                  <a:srgbClr val="FF0000"/>
                </a:solidFill>
              </a:rPr>
              <a:t>infinite loop</a:t>
            </a:r>
          </a:p>
          <a:p>
            <a:r>
              <a:rPr lang="en-US" altLang="en-US" sz="2000" dirty="0"/>
              <a:t>derive </a:t>
            </a:r>
            <a:r>
              <a:rPr lang="en-US" altLang="en-US" sz="2000" dirty="0">
                <a:solidFill>
                  <a:srgbClr val="FF0000"/>
                </a:solidFill>
              </a:rPr>
              <a:t>no string </a:t>
            </a:r>
            <a:r>
              <a:rPr lang="en-US" altLang="en-US" sz="2000" dirty="0"/>
              <a:t>of language at all or </a:t>
            </a:r>
          </a:p>
          <a:p>
            <a:r>
              <a:rPr lang="en-US" altLang="en-US" sz="2000" dirty="0"/>
              <a:t>introduce </a:t>
            </a:r>
            <a:r>
              <a:rPr lang="en-US" altLang="en-US" sz="2000" dirty="0">
                <a:solidFill>
                  <a:srgbClr val="FF0000"/>
                </a:solidFill>
              </a:rPr>
              <a:t>new errors</a:t>
            </a:r>
            <a:r>
              <a:rPr lang="en-US" altLang="en-US" sz="2000" dirty="0"/>
              <a:t>.</a:t>
            </a:r>
            <a:endParaRPr lang="en-US" sz="2000" dirty="0"/>
          </a:p>
          <a:p>
            <a:r>
              <a:rPr lang="en-US" sz="2000" dirty="0"/>
              <a:t>To avoid above issues, check that any recovery action eventually results in</a:t>
            </a:r>
          </a:p>
          <a:p>
            <a:pPr lvl="1"/>
            <a:r>
              <a:rPr lang="en-US" sz="2000" dirty="0"/>
              <a:t>either an </a:t>
            </a:r>
            <a:r>
              <a:rPr lang="en-US" sz="2000" dirty="0">
                <a:solidFill>
                  <a:srgbClr val="FF0000"/>
                </a:solidFill>
              </a:rPr>
              <a:t>input </a:t>
            </a:r>
            <a:r>
              <a:rPr lang="en-US" sz="2000" dirty="0"/>
              <a:t>symbol being </a:t>
            </a:r>
            <a:r>
              <a:rPr lang="en-US" sz="2000" dirty="0">
                <a:solidFill>
                  <a:srgbClr val="FF0000"/>
                </a:solidFill>
              </a:rPr>
              <a:t>consumed </a:t>
            </a:r>
          </a:p>
          <a:p>
            <a:pPr lvl="1"/>
            <a:r>
              <a:rPr lang="en-US" sz="2000" dirty="0"/>
              <a:t>or the </a:t>
            </a:r>
            <a:r>
              <a:rPr lang="en-US" sz="2000" dirty="0">
                <a:solidFill>
                  <a:srgbClr val="FF0000"/>
                </a:solidFill>
              </a:rPr>
              <a:t>stack </a:t>
            </a:r>
            <a:r>
              <a:rPr lang="en-US" sz="2000" dirty="0"/>
              <a:t>being </a:t>
            </a:r>
            <a:r>
              <a:rPr lang="en-US" sz="2000" dirty="0">
                <a:solidFill>
                  <a:srgbClr val="FF0000"/>
                </a:solidFill>
              </a:rPr>
              <a:t>shortened </a:t>
            </a:r>
            <a:r>
              <a:rPr lang="en-US" sz="2000" dirty="0"/>
              <a:t>if the end of the input has been reached</a:t>
            </a:r>
            <a:br>
              <a:rPr lang="en-US" sz="2400" dirty="0"/>
            </a:br>
            <a:endParaRPr lang="en-US" altLang="en-US" sz="2400" dirty="0"/>
          </a:p>
        </p:txBody>
      </p:sp>
      <p:graphicFrame>
        <p:nvGraphicFramePr>
          <p:cNvPr id="5" name="Group 96">
            <a:extLst>
              <a:ext uri="{FF2B5EF4-FFF2-40B4-BE49-F238E27FC236}">
                <a16:creationId xmlns:a16="http://schemas.microsoft.com/office/drawing/2014/main" id="{C4B1DB08-34C7-4BAF-A418-1B8431D4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52629"/>
              </p:ext>
            </p:extLst>
          </p:nvPr>
        </p:nvGraphicFramePr>
        <p:xfrm>
          <a:off x="1524000" y="1374775"/>
          <a:ext cx="7010400" cy="1139825"/>
        </p:xfrm>
        <a:graphic>
          <a:graphicData uri="http://schemas.openxmlformats.org/drawingml/2006/table">
            <a:tbl>
              <a:tblPr/>
              <a:tblGrid>
                <a:gridCol w="44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AbS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AbS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cAd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5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2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2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19050"/>
            <a:ext cx="9372600" cy="381000"/>
          </a:xfrm>
        </p:spPr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FE20-3C73-41BB-826A-BFB019A5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982200" cy="57150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Grammar: 	A 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X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X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X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 | Y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Y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 | Z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Execution begins with the procedure for the start symbol (like A in this case),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Which halts and announces success if its procedure body scans the entire input string.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Pseudocode for a typical recursive-descent parser consists of a set of procedures, one for each nonterminal (line 4), and a</a:t>
            </a:r>
            <a:r>
              <a:rPr lang="en-US" dirty="0">
                <a:solidFill>
                  <a:srgbClr val="000000"/>
                </a:solidFill>
              </a:rPr>
              <a:t> match statement for each terminal (line 5)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Note that this pseudocode is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nondeterministic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since it begins by choosing any of the A-productions to apply in a manner that is not specified.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76E11-41FF-4952-BA8E-711F1797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23477"/>
            <a:ext cx="6470127" cy="27154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07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56E6-49B7-42E7-9F02-430E011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0"/>
            <a:ext cx="9372600" cy="381000"/>
          </a:xfrm>
        </p:spPr>
        <p:txBody>
          <a:bodyPr/>
          <a:lstStyle/>
          <a:p>
            <a:r>
              <a:rPr lang="en-US" dirty="0"/>
              <a:t>Backtracking Recursive-Descent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3231-107F-47AC-9D82-29DB6A92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381001"/>
            <a:ext cx="10134600" cy="5943600"/>
          </a:xfrm>
        </p:spPr>
        <p:txBody>
          <a:bodyPr/>
          <a:lstStyle/>
          <a:p>
            <a:r>
              <a:rPr lang="en-US" sz="2000" dirty="0"/>
              <a:t>General recursive-descent may require backtracking; it may require repeated scans over input. </a:t>
            </a:r>
          </a:p>
          <a:p>
            <a:r>
              <a:rPr lang="en-US" sz="2000" dirty="0"/>
              <a:t>Backtracking is rarely needed in programming languages parsers, so these are rare. </a:t>
            </a:r>
          </a:p>
          <a:p>
            <a:pPr lvl="1"/>
            <a:r>
              <a:rPr lang="en-US" sz="2000" dirty="0"/>
              <a:t>Even for natural language parsing, backtracking is not very efficient, and tabular methods such as dynamic programming algorithm or parsers like </a:t>
            </a:r>
            <a:r>
              <a:rPr lang="en-US" sz="2000" dirty="0" err="1"/>
              <a:t>Earley’s</a:t>
            </a:r>
            <a:r>
              <a:rPr lang="en-US" sz="2000" dirty="0"/>
              <a:t> algorithm are preferred.</a:t>
            </a:r>
          </a:p>
          <a:p>
            <a:r>
              <a:rPr lang="en-US" sz="2000" dirty="0"/>
              <a:t>To allow backtracking, the given pseudocode needs to be modified. </a:t>
            </a:r>
          </a:p>
          <a:p>
            <a:r>
              <a:rPr lang="en-US" sz="2000" dirty="0"/>
              <a:t>First, we </a:t>
            </a:r>
            <a:r>
              <a:rPr lang="en-US" sz="2000" dirty="0">
                <a:solidFill>
                  <a:srgbClr val="FF0000"/>
                </a:solidFill>
              </a:rPr>
              <a:t>cannot choose a unique A-production </a:t>
            </a:r>
            <a:r>
              <a:rPr lang="en-US" sz="2000" dirty="0"/>
              <a:t>(out of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X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X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X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 | Y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Y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 | Z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Z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) </a:t>
            </a:r>
            <a:r>
              <a:rPr lang="en-US" sz="2000" dirty="0"/>
              <a:t>at line (1), so we must </a:t>
            </a:r>
            <a:r>
              <a:rPr lang="en-US" sz="2000" dirty="0">
                <a:solidFill>
                  <a:srgbClr val="FF0000"/>
                </a:solidFill>
              </a:rPr>
              <a:t>try each </a:t>
            </a:r>
            <a:r>
              <a:rPr lang="en-US" sz="2000" dirty="0"/>
              <a:t>of several productions in some order.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Error at line (7) </a:t>
            </a:r>
            <a:r>
              <a:rPr lang="en-US" sz="2000" dirty="0"/>
              <a:t>is not ultimate failure, but suggests only that we need to </a:t>
            </a:r>
            <a:r>
              <a:rPr lang="en-US" sz="2000" dirty="0">
                <a:solidFill>
                  <a:srgbClr val="FF0000"/>
                </a:solidFill>
              </a:rPr>
              <a:t>return to line (1) </a:t>
            </a:r>
            <a:r>
              <a:rPr lang="en-US" sz="2000" dirty="0"/>
              <a:t>and try another A-production.</a:t>
            </a:r>
            <a:br>
              <a:rPr lang="en-US" sz="2000" dirty="0"/>
            </a:br>
            <a:r>
              <a:rPr lang="en-US" sz="2000" dirty="0"/>
              <a:t>Error occurs if no more A-productions to try then we declare, an input error has been found. </a:t>
            </a:r>
          </a:p>
          <a:p>
            <a:r>
              <a:rPr lang="en-US" sz="2000" dirty="0"/>
              <a:t>In order to try another A-production, we need to be able to </a:t>
            </a:r>
            <a:r>
              <a:rPr lang="en-US" sz="2000" dirty="0">
                <a:solidFill>
                  <a:srgbClr val="FF0000"/>
                </a:solidFill>
              </a:rPr>
              <a:t>reset the input pointer </a:t>
            </a:r>
            <a:r>
              <a:rPr lang="en-US" sz="2000" dirty="0"/>
              <a:t>to where it was when we first reached line (1). A </a:t>
            </a:r>
            <a:r>
              <a:rPr lang="en-US" sz="2000" dirty="0">
                <a:solidFill>
                  <a:srgbClr val="FF0000"/>
                </a:solidFill>
              </a:rPr>
              <a:t>local variable </a:t>
            </a:r>
            <a:r>
              <a:rPr lang="en-US" sz="2000" dirty="0"/>
              <a:t>is needed to store this input pointer for future use.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5B37-0578-47CA-A356-C27BBB4B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EBBD-0403-4FDD-9637-5BBD593B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23410"/>
            <a:ext cx="5562600" cy="2334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044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0B-3A14-4E0A-951C-A23D5CB6AF16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906000" cy="914400"/>
          </a:xfrm>
        </p:spPr>
        <p:txBody>
          <a:bodyPr/>
          <a:lstStyle/>
          <a:p>
            <a:r>
              <a:rPr lang="en-US" altLang="en-US" dirty="0"/>
              <a:t>Recursive-Descent Parsing (uses Backtracking)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9601200" cy="2590800"/>
          </a:xfrm>
        </p:spPr>
        <p:txBody>
          <a:bodyPr/>
          <a:lstStyle/>
          <a:p>
            <a:r>
              <a:rPr lang="en-US" altLang="en-US" dirty="0"/>
              <a:t>While parsing sometime </a:t>
            </a:r>
            <a:r>
              <a:rPr lang="en-US" altLang="en-US" dirty="0">
                <a:solidFill>
                  <a:srgbClr val="FF0000"/>
                </a:solidFill>
              </a:rPr>
              <a:t>Backtracking</a:t>
            </a:r>
            <a:r>
              <a:rPr lang="en-US" altLang="en-US" dirty="0"/>
              <a:t> is required.</a:t>
            </a:r>
          </a:p>
          <a:p>
            <a:r>
              <a:rPr lang="en-US" altLang="en-US" dirty="0"/>
              <a:t>It tries to find the </a:t>
            </a:r>
            <a:r>
              <a:rPr lang="en-US" altLang="en-US" dirty="0">
                <a:solidFill>
                  <a:srgbClr val="FF0000"/>
                </a:solidFill>
              </a:rPr>
              <a:t>left-most derivation</a:t>
            </a:r>
            <a:r>
              <a:rPr lang="en-US" altLang="en-US" dirty="0"/>
              <a:t>, sequentially.</a:t>
            </a:r>
          </a:p>
          <a:p>
            <a:pPr>
              <a:buFontTx/>
              <a:buNone/>
            </a:pPr>
            <a:r>
              <a:rPr lang="en-US" altLang="en-US" dirty="0"/>
              <a:t>Grammar: 	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cAd</a:t>
            </a:r>
            <a:r>
              <a:rPr lang="en-US" altLang="en-US" dirty="0">
                <a:sym typeface="Symbol" panose="05050102010706020507" pitchFamily="18" charset="2"/>
              </a:rPr>
              <a:t> (1.1)		 A  (2.1) ab  |  a (2.2)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input: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input symbol at start.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maintain a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local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variable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at current input symbol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for backtracking e.g. at A.	</a:t>
            </a:r>
            <a:r>
              <a:rPr lang="en-US" altLang="en-US" dirty="0">
                <a:sym typeface="Symbol" panose="05050102010706020507" pitchFamily="18" charset="2"/>
              </a:rPr>
              <a:t>	S				S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c	A	 d		c	A	   d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	           b	</a:t>
            </a:r>
            <a:r>
              <a:rPr lang="en-US" altLang="en-US" dirty="0">
                <a:sym typeface="Symbol" panose="05050102010706020507" pitchFamily="18" charset="2"/>
              </a:rPr>
              <a:t>		a</a:t>
            </a:r>
          </a:p>
        </p:txBody>
      </p:sp>
      <p:sp>
        <p:nvSpPr>
          <p:cNvPr id="264196" name="Line 1028"/>
          <p:cNvSpPr>
            <a:spLocks noChangeShapeType="1"/>
          </p:cNvSpPr>
          <p:nvPr/>
        </p:nvSpPr>
        <p:spPr bwMode="auto">
          <a:xfrm flipH="1">
            <a:off x="3048000" y="4495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7" name="Line 1029"/>
          <p:cNvSpPr>
            <a:spLocks noChangeShapeType="1"/>
          </p:cNvSpPr>
          <p:nvPr/>
        </p:nvSpPr>
        <p:spPr bwMode="auto">
          <a:xfrm>
            <a:off x="4114800" y="4495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8" name="Line 1030"/>
          <p:cNvSpPr>
            <a:spLocks noChangeShapeType="1"/>
          </p:cNvSpPr>
          <p:nvPr/>
        </p:nvSpPr>
        <p:spPr bwMode="auto">
          <a:xfrm>
            <a:off x="3962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9" name="Line 1031"/>
          <p:cNvSpPr>
            <a:spLocks noChangeShapeType="1"/>
          </p:cNvSpPr>
          <p:nvPr/>
        </p:nvSpPr>
        <p:spPr bwMode="auto">
          <a:xfrm flipH="1">
            <a:off x="3352800" y="5410200"/>
            <a:ext cx="4572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0" name="Line 1032"/>
          <p:cNvSpPr>
            <a:spLocks noChangeShapeType="1"/>
          </p:cNvSpPr>
          <p:nvPr/>
        </p:nvSpPr>
        <p:spPr bwMode="auto">
          <a:xfrm>
            <a:off x="4191000" y="5410200"/>
            <a:ext cx="4572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1" name="Line 1033"/>
          <p:cNvSpPr>
            <a:spLocks noChangeShapeType="1"/>
          </p:cNvSpPr>
          <p:nvPr/>
        </p:nvSpPr>
        <p:spPr bwMode="auto">
          <a:xfrm flipH="1">
            <a:off x="6629400" y="4495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2" name="Line 1034"/>
          <p:cNvSpPr>
            <a:spLocks noChangeShapeType="1"/>
          </p:cNvSpPr>
          <p:nvPr/>
        </p:nvSpPr>
        <p:spPr bwMode="auto">
          <a:xfrm>
            <a:off x="7848600" y="4495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3" name="Line 1035"/>
          <p:cNvSpPr>
            <a:spLocks noChangeShapeType="1"/>
          </p:cNvSpPr>
          <p:nvPr/>
        </p:nvSpPr>
        <p:spPr bwMode="auto">
          <a:xfrm>
            <a:off x="76200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4" name="Line 1036"/>
          <p:cNvSpPr>
            <a:spLocks noChangeShapeType="1"/>
          </p:cNvSpPr>
          <p:nvPr/>
        </p:nvSpPr>
        <p:spPr bwMode="auto">
          <a:xfrm>
            <a:off x="76200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2714" y="2919948"/>
            <a:ext cx="357377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Wingdings" panose="05000000000000000000" pitchFamily="2" charset="2"/>
              </a:rPr>
              <a:t>c</a:t>
            </a:r>
            <a:r>
              <a:rPr lang="en-US" altLang="en-US" u="sng" dirty="0" err="1">
                <a:sym typeface="Wingdings" panose="05000000000000000000" pitchFamily="2" charset="2"/>
              </a:rPr>
              <a:t>A</a:t>
            </a:r>
            <a:r>
              <a:rPr lang="en-US" altLang="en-US" dirty="0" err="1">
                <a:sym typeface="Wingdings" panose="05000000000000000000" pitchFamily="2" charset="2"/>
              </a:rPr>
              <a:t>d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Wingdings" panose="05000000000000000000" pitchFamily="2" charset="2"/>
              </a:rPr>
              <a:t>ca</a:t>
            </a: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dirty="0" err="1">
                <a:sym typeface="Wingdings" panose="05000000000000000000" pitchFamily="2" charset="2"/>
              </a:rPr>
              <a:t>d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attempt fails, backtrack.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393" y="2895600"/>
            <a:ext cx="329056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Wingdings" panose="05000000000000000000" pitchFamily="2" charset="2"/>
              </a:rPr>
              <a:t>c</a:t>
            </a:r>
            <a:r>
              <a:rPr lang="en-US" altLang="en-US" u="sng" dirty="0" err="1">
                <a:sym typeface="Wingdings" panose="05000000000000000000" pitchFamily="2" charset="2"/>
              </a:rPr>
              <a:t>A</a:t>
            </a:r>
            <a:r>
              <a:rPr lang="en-US" altLang="en-US" dirty="0" err="1">
                <a:sym typeface="Wingdings" panose="05000000000000000000" pitchFamily="2" charset="2"/>
              </a:rPr>
              <a:t>d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dirty="0">
                <a:sym typeface="Wingdings" panose="05000000000000000000" pitchFamily="2" charset="2"/>
              </a:rPr>
              <a:t>cad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attempt, Successful!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BC1622F-8C99-4538-B4CE-25788438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76713"/>
              </p:ext>
            </p:extLst>
          </p:nvPr>
        </p:nvGraphicFramePr>
        <p:xfrm>
          <a:off x="1074412" y="2438400"/>
          <a:ext cx="126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42097764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47901576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037949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885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5DC412-D0BD-4851-AC77-A7E53EE2A6A1}"/>
              </a:ext>
            </a:extLst>
          </p:cNvPr>
          <p:cNvCxnSpPr/>
          <p:nvPr/>
        </p:nvCxnSpPr>
        <p:spPr bwMode="auto">
          <a:xfrm flipV="1">
            <a:off x="1219200" y="28956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097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46B9-73A7-4753-85B5-839C714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1A32-54E2-4856-B72C-E07448D1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4572000" cy="55626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b="1" dirty="0"/>
              <a:t>Recursive-Descent Parsing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Backtracking </a:t>
            </a:r>
            <a:r>
              <a:rPr lang="en-US" altLang="en-US" sz="2400" dirty="0"/>
              <a:t>is needed </a:t>
            </a:r>
            <a:br>
              <a:rPr lang="en-US" altLang="en-US" sz="2400" dirty="0"/>
            </a:br>
            <a:r>
              <a:rPr lang="en-US" altLang="en-US" sz="2400" dirty="0"/>
              <a:t>(If a choice of a production rule does not work, we backtrack to try other alternatives.)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Not efficient</a:t>
            </a:r>
          </a:p>
          <a:p>
            <a:pPr lvl="1"/>
            <a:r>
              <a:rPr lang="en-US" altLang="en-US" sz="2400" dirty="0"/>
              <a:t>It is a general parsing technique, but </a:t>
            </a:r>
            <a:r>
              <a:rPr lang="en-US" altLang="en-US" sz="2400" dirty="0">
                <a:solidFill>
                  <a:srgbClr val="FF0000"/>
                </a:solidFill>
              </a:rPr>
              <a:t>not widely used.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CF76-0E84-4FE0-9CB7-18E1993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C7307-F287-4F17-A6EC-AC672F41CDF9}"/>
              </a:ext>
            </a:extLst>
          </p:cNvPr>
          <p:cNvSpPr txBox="1">
            <a:spLocks/>
          </p:cNvSpPr>
          <p:nvPr/>
        </p:nvSpPr>
        <p:spPr bwMode="auto">
          <a:xfrm>
            <a:off x="4495800" y="990600"/>
            <a:ext cx="5410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b="1" dirty="0"/>
              <a:t>Predictive Parsing</a:t>
            </a:r>
          </a:p>
          <a:p>
            <a:pPr lvl="1"/>
            <a:r>
              <a:rPr lang="en-US" altLang="en-US" dirty="0"/>
              <a:t>No backtracking 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Efficient</a:t>
            </a:r>
          </a:p>
          <a:p>
            <a:pPr lvl="1"/>
            <a:r>
              <a:rPr lang="en-US" altLang="en-US" dirty="0"/>
              <a:t>Needs a special form of grammars (</a:t>
            </a:r>
            <a:r>
              <a:rPr lang="en-US" altLang="en-US" dirty="0">
                <a:solidFill>
                  <a:srgbClr val="FF0000"/>
                </a:solidFill>
              </a:rPr>
              <a:t>LL(1) grammars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Recursive Predictive Parsing  is a special form of Recursive Descent parsing without backtracking.</a:t>
            </a:r>
          </a:p>
          <a:p>
            <a:pPr lvl="1"/>
            <a:r>
              <a:rPr lang="en-US" altLang="en-US" dirty="0"/>
              <a:t>Non-Recursive (Table Driven) Predictive Parser is also known as LL(1) parser. </a:t>
            </a:r>
          </a:p>
          <a:p>
            <a:pPr marL="0" indent="0">
              <a:buFontTx/>
              <a:buNone/>
            </a:pP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D2CDD-AF8E-4328-B08D-32A31DDDFC07}"/>
              </a:ext>
            </a:extLst>
          </p:cNvPr>
          <p:cNvCxnSpPr>
            <a:cxnSpLocks/>
          </p:cNvCxnSpPr>
          <p:nvPr/>
        </p:nvCxnSpPr>
        <p:spPr bwMode="auto">
          <a:xfrm>
            <a:off x="4876800" y="1066800"/>
            <a:ext cx="0" cy="5410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87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5973</Words>
  <Application>Microsoft Office PowerPoint</Application>
  <PresentationFormat>A4 Paper (210x297 mm)</PresentationFormat>
  <Paragraphs>723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Courier New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Top-Down Parsing</vt:lpstr>
      <vt:lpstr>Top Down Parsing </vt:lpstr>
      <vt:lpstr>Recursive Descent Parsing</vt:lpstr>
      <vt:lpstr>Recursive Descent Parsing</vt:lpstr>
      <vt:lpstr>Backtracking Recursive-Descent Parsing</vt:lpstr>
      <vt:lpstr>Recursive-Descent Parsing (uses Backtracking)</vt:lpstr>
      <vt:lpstr>Top Down Parsing</vt:lpstr>
      <vt:lpstr>Predictive Parsing</vt:lpstr>
      <vt:lpstr>Example – Predictive Parsing</vt:lpstr>
      <vt:lpstr>Example – Predictive Parsing</vt:lpstr>
      <vt:lpstr>Example – Predictive Parsing</vt:lpstr>
      <vt:lpstr>Example – Predictive Parsing</vt:lpstr>
      <vt:lpstr>Example – Predictive Parsing</vt:lpstr>
      <vt:lpstr>Example – Predictive Parsing</vt:lpstr>
      <vt:lpstr>Recursive Predictive Parsing</vt:lpstr>
      <vt:lpstr>Recursive Predictive Parsing (cont.)</vt:lpstr>
      <vt:lpstr>Recursive Predictive Parsing (cont.)</vt:lpstr>
      <vt:lpstr>Recursive Predictive Parsing (Example)</vt:lpstr>
      <vt:lpstr>Recursive Predictive Parsing – C Code Example</vt:lpstr>
      <vt:lpstr>Non-Recursive Predictive Parsing (Table Driven)</vt:lpstr>
      <vt:lpstr>Non-recursive Predictive Parsing </vt:lpstr>
      <vt:lpstr>Model of LL(1) or  Non-recursive Predictive Parser</vt:lpstr>
      <vt:lpstr>LL(1) Parser</vt:lpstr>
      <vt:lpstr>LL(1) Parser</vt:lpstr>
      <vt:lpstr>LL(1) Parser</vt:lpstr>
      <vt:lpstr>Non-recursive Predictive Parsing Algorithm</vt:lpstr>
      <vt:lpstr>LL(1) Parsing Table – Example1</vt:lpstr>
      <vt:lpstr>LL(1) Parsing Table – Example1</vt:lpstr>
      <vt:lpstr>LL(1) Parser – Example2</vt:lpstr>
      <vt:lpstr>Constructing LL(1) Parsing Tables</vt:lpstr>
      <vt:lpstr>First () - Definition</vt:lpstr>
      <vt:lpstr>Algorithm - FIRST SET for Any String X</vt:lpstr>
      <vt:lpstr>FIRST SET Example</vt:lpstr>
      <vt:lpstr>Algorithm - FOLLOW SET (for non-terminals)</vt:lpstr>
      <vt:lpstr>Parsing Table</vt:lpstr>
      <vt:lpstr>Algorithm - LL(1) Parsing Table Construction</vt:lpstr>
      <vt:lpstr>Example 1 - Constructing LL(1) Parsing Table</vt:lpstr>
      <vt:lpstr>Example 1 - Constructing LL(1) Parsing Table</vt:lpstr>
      <vt:lpstr>Properties of LL(1) Grammars</vt:lpstr>
      <vt:lpstr>Example 2 - Parsing Table for a  non LL(1) Grammar of Dangling Else</vt:lpstr>
      <vt:lpstr>A Grammar which is not LL(1) (cont.)</vt:lpstr>
      <vt:lpstr>Example 3 - LL(1) Parser (Exercise – Make its Parsing Table)</vt:lpstr>
      <vt:lpstr>Error Handling in Non-Recursive Predictive Parsing *</vt:lpstr>
      <vt:lpstr>Panic-Mode Error Recovery in LL(1) Parsing</vt:lpstr>
      <vt:lpstr>Some Heuristics for Sync – What may be the sync token? </vt:lpstr>
      <vt:lpstr>Panic-Mode Error Recovery in LL(1) Parsing</vt:lpstr>
      <vt:lpstr>Panic-Mode Error Recovery - Example</vt:lpstr>
      <vt:lpstr>Phrase-Level Error Recovery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Abdullah Yaqub</cp:lastModifiedBy>
  <cp:revision>845</cp:revision>
  <cp:lastPrinted>1999-09-09T03:15:50Z</cp:lastPrinted>
  <dcterms:created xsi:type="dcterms:W3CDTF">1999-01-20T19:57:44Z</dcterms:created>
  <dcterms:modified xsi:type="dcterms:W3CDTF">2023-12-13T10:01:36Z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