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70" r:id="rId3"/>
    <p:sldId id="258" r:id="rId4"/>
    <p:sldId id="259" r:id="rId5"/>
    <p:sldId id="260" r:id="rId6"/>
    <p:sldId id="261" r:id="rId7"/>
    <p:sldId id="262" r:id="rId8"/>
    <p:sldId id="266" r:id="rId9"/>
    <p:sldId id="267" r:id="rId10"/>
    <p:sldId id="263" r:id="rId11"/>
    <p:sldId id="264" r:id="rId12"/>
    <p:sldId id="268" r:id="rId13"/>
    <p:sldId id="269" r:id="rId14"/>
    <p:sldId id="2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77"/>
    <p:restoredTop sz="94685"/>
  </p:normalViewPr>
  <p:slideViewPr>
    <p:cSldViewPr snapToGrid="0" snapToObjects="1">
      <p:cViewPr varScale="1">
        <p:scale>
          <a:sx n="90" d="100"/>
          <a:sy n="90" d="100"/>
        </p:scale>
        <p:origin x="208" y="1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12/19/21</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2240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12/19/21</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44199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12/19/21</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76992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12/19/21</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7796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12/19/21</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71971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12/19/21</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0888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12/19/21</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7939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12/19/21</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53667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12/19/21</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4107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12/19/21</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51877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12/19/21</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210713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12/19/21</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700462664"/>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winemag.com/2018/07/06/california-pinot-noirs/" TargetMode="External"/><Relationship Id="rId2" Type="http://schemas.openxmlformats.org/officeDocument/2006/relationships/hyperlink" Target="https://www.vivino.com/wine-news/10-unmissable-facts-about-pinot-noir-grapes-win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3">
            <a:extLst>
              <a:ext uri="{FF2B5EF4-FFF2-40B4-BE49-F238E27FC236}">
                <a16:creationId xmlns:a16="http://schemas.microsoft.com/office/drawing/2014/main" id="{2A023569-4D31-4579-82DE-A9FBE69ADD27}"/>
              </a:ext>
            </a:extLst>
          </p:cNvPr>
          <p:cNvPicPr>
            <a:picLocks noChangeAspect="1"/>
          </p:cNvPicPr>
          <p:nvPr/>
        </p:nvPicPr>
        <p:blipFill rotWithShape="1">
          <a:blip r:embed="rId2">
            <a:alphaModFix/>
          </a:blip>
          <a:srcRect t="8005" r="1" b="7731"/>
          <a:stretch/>
        </p:blipFill>
        <p:spPr>
          <a:xfrm>
            <a:off x="-688" y="10"/>
            <a:ext cx="12192687" cy="6857990"/>
          </a:xfrm>
          <a:prstGeom prst="rect">
            <a:avLst/>
          </a:prstGeom>
        </p:spPr>
      </p:pic>
      <p:grpSp>
        <p:nvGrpSpPr>
          <p:cNvPr id="31" name="Group 30">
            <a:extLst>
              <a:ext uri="{FF2B5EF4-FFF2-40B4-BE49-F238E27FC236}">
                <a16:creationId xmlns:a16="http://schemas.microsoft.com/office/drawing/2014/main" id="{67E5A0E9-CDDE-4DCA-AF08-51C5F527B2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87081" y="2383098"/>
            <a:ext cx="8504912" cy="4474902"/>
            <a:chOff x="3687081" y="2383098"/>
            <a:chExt cx="8504912" cy="4474902"/>
          </a:xfrm>
        </p:grpSpPr>
        <p:sp>
          <p:nvSpPr>
            <p:cNvPr id="32" name="Rectangle 31">
              <a:extLst>
                <a:ext uri="{FF2B5EF4-FFF2-40B4-BE49-F238E27FC236}">
                  <a16:creationId xmlns:a16="http://schemas.microsoft.com/office/drawing/2014/main" id="{B17E316D-4428-4D57-B317-89C0188D120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7767537" y="3267075"/>
              <a:ext cx="4424455" cy="3590912"/>
            </a:xfrm>
            <a:prstGeom prst="rect">
              <a:avLst/>
            </a:prstGeom>
            <a:gradFill flip="none" rotWithShape="1">
              <a:gsLst>
                <a:gs pos="21540">
                  <a:srgbClr val="000000">
                    <a:alpha val="60000"/>
                  </a:srgbClr>
                </a:gs>
                <a:gs pos="0">
                  <a:schemeClr val="bg1">
                    <a:alpha val="80000"/>
                  </a:schemeClr>
                </a:gs>
                <a:gs pos="60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41D91D-DB18-49B2-8491-D9B58D9BEE3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6857996" y="2528899"/>
              <a:ext cx="5333997" cy="4329101"/>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F86D39DF-79DC-4886-9AE2-F36527F34AF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16388" y="3267076"/>
              <a:ext cx="7181848" cy="3590924"/>
              <a:chOff x="4116388" y="3267076"/>
              <a:chExt cx="7181848" cy="3590924"/>
            </a:xfrm>
          </p:grpSpPr>
          <p:sp>
            <p:nvSpPr>
              <p:cNvPr id="38" name="Rectangle 37">
                <a:extLst>
                  <a:ext uri="{FF2B5EF4-FFF2-40B4-BE49-F238E27FC236}">
                    <a16:creationId xmlns:a16="http://schemas.microsoft.com/office/drawing/2014/main" id="{C5420157-AB03-4BA5-9929-E6B8F5547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7707312" y="3267076"/>
                <a:ext cx="3590924" cy="3590924"/>
              </a:xfrm>
              <a:prstGeom prst="rect">
                <a:avLst/>
              </a:prstGeom>
              <a:gradFill flip="none" rotWithShape="1">
                <a:gsLst>
                  <a:gs pos="30000">
                    <a:schemeClr val="bg1">
                      <a:alpha val="60000"/>
                    </a:schemeClr>
                  </a:gs>
                  <a:gs pos="0">
                    <a:schemeClr val="bg1">
                      <a:alpha val="80000"/>
                    </a:schemeClr>
                  </a:gs>
                  <a:gs pos="65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C717704-1441-4185-ABBE-16BF31D64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6388" y="3267076"/>
                <a:ext cx="3590924" cy="3590924"/>
              </a:xfrm>
              <a:prstGeom prst="rect">
                <a:avLst/>
              </a:prstGeom>
              <a:gradFill flip="none" rotWithShape="1">
                <a:gsLst>
                  <a:gs pos="30000">
                    <a:schemeClr val="bg1">
                      <a:alpha val="60000"/>
                    </a:schemeClr>
                  </a:gs>
                  <a:gs pos="0">
                    <a:schemeClr val="bg1">
                      <a:alpha val="80000"/>
                    </a:schemeClr>
                  </a:gs>
                  <a:gs pos="65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8D83457A-292A-44C1-885A-14F02D9CA7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87081" y="2383098"/>
              <a:ext cx="8040462" cy="4474902"/>
              <a:chOff x="3687081" y="2383098"/>
              <a:chExt cx="8040462" cy="4474902"/>
            </a:xfrm>
          </p:grpSpPr>
          <p:sp>
            <p:nvSpPr>
              <p:cNvPr id="36" name="Rectangle 35">
                <a:extLst>
                  <a:ext uri="{FF2B5EF4-FFF2-40B4-BE49-F238E27FC236}">
                    <a16:creationId xmlns:a16="http://schemas.microsoft.com/office/drawing/2014/main" id="{F8445E20-1543-4F19-A6B8-589BCA87F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7707312" y="2383098"/>
                <a:ext cx="4020231" cy="4474902"/>
              </a:xfrm>
              <a:prstGeom prst="rect">
                <a:avLst/>
              </a:prstGeom>
              <a:gradFill flip="none" rotWithShape="1">
                <a:gsLst>
                  <a:gs pos="33000">
                    <a:schemeClr val="accent1">
                      <a:alpha val="60000"/>
                    </a:schemeClr>
                  </a:gs>
                  <a:gs pos="0">
                    <a:schemeClr val="accent1"/>
                  </a:gs>
                  <a:gs pos="64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92AC4E9-39D2-47AB-83FA-800F4867B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687081" y="2383098"/>
                <a:ext cx="4020231" cy="4474902"/>
              </a:xfrm>
              <a:prstGeom prst="rect">
                <a:avLst/>
              </a:prstGeom>
              <a:gradFill flip="none" rotWithShape="1">
                <a:gsLst>
                  <a:gs pos="33000">
                    <a:schemeClr val="accent1">
                      <a:alpha val="60000"/>
                    </a:schemeClr>
                  </a:gs>
                  <a:gs pos="0">
                    <a:schemeClr val="accent1"/>
                  </a:gs>
                  <a:gs pos="64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1" name="Group 40">
            <a:extLst>
              <a:ext uri="{FF2B5EF4-FFF2-40B4-BE49-F238E27FC236}">
                <a16:creationId xmlns:a16="http://schemas.microsoft.com/office/drawing/2014/main" id="{197775A9-D29E-4DD8-A104-CCD5D95DD7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26224" cy="6550022"/>
            <a:chOff x="0" y="0"/>
            <a:chExt cx="9126224" cy="6550022"/>
          </a:xfrm>
        </p:grpSpPr>
        <p:sp>
          <p:nvSpPr>
            <p:cNvPr id="42" name="Rectangle 41">
              <a:extLst>
                <a:ext uri="{FF2B5EF4-FFF2-40B4-BE49-F238E27FC236}">
                  <a16:creationId xmlns:a16="http://schemas.microsoft.com/office/drawing/2014/main" id="{D69ACDB2-8064-4F44-BF0A-B10A7F9FDD0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flipH="1">
              <a:off x="1118453" y="-1118448"/>
              <a:ext cx="4709883" cy="6946785"/>
            </a:xfrm>
            <a:prstGeom prst="rect">
              <a:avLst/>
            </a:prstGeom>
            <a:gradFill flip="none" rotWithShape="1">
              <a:gsLst>
                <a:gs pos="19000">
                  <a:schemeClr val="bg1">
                    <a:alpha val="60000"/>
                  </a:schemeClr>
                </a:gs>
                <a:gs pos="0">
                  <a:schemeClr val="bg1">
                    <a:alpha val="80000"/>
                  </a:schemeClr>
                </a:gs>
                <a:gs pos="56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41F45B3D-9DBF-4E3B-B455-AFCA211AB2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14999" y="0"/>
              <a:ext cx="7896226" cy="5337178"/>
              <a:chOff x="901291" y="0"/>
              <a:chExt cx="7896226" cy="5337178"/>
            </a:xfrm>
          </p:grpSpPr>
          <p:sp>
            <p:nvSpPr>
              <p:cNvPr id="48" name="Rectangle 47">
                <a:extLst>
                  <a:ext uri="{FF2B5EF4-FFF2-40B4-BE49-F238E27FC236}">
                    <a16:creationId xmlns:a16="http://schemas.microsoft.com/office/drawing/2014/main" id="{EEEAE4C1-92FF-4AC6-B9EB-4B47A44031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1291" y="0"/>
                <a:ext cx="3948113" cy="5337178"/>
              </a:xfrm>
              <a:prstGeom prst="rect">
                <a:avLst/>
              </a:prstGeom>
              <a:gradFill flip="none" rotWithShape="1">
                <a:gsLst>
                  <a:gs pos="20000">
                    <a:srgbClr val="000000">
                      <a:alpha val="60000"/>
                    </a:srgbClr>
                  </a:gs>
                  <a:gs pos="0">
                    <a:schemeClr val="bg1">
                      <a:alpha val="80000"/>
                    </a:schemeClr>
                  </a:gs>
                  <a:gs pos="60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E86DF69D-1051-4785-8ECF-1D97B6694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404" y="0"/>
                <a:ext cx="3948113" cy="5337178"/>
              </a:xfrm>
              <a:prstGeom prst="rect">
                <a:avLst/>
              </a:prstGeom>
              <a:gradFill flip="none" rotWithShape="1">
                <a:gsLst>
                  <a:gs pos="20000">
                    <a:srgbClr val="000000">
                      <a:alpha val="60000"/>
                    </a:srgbClr>
                  </a:gs>
                  <a:gs pos="0">
                    <a:schemeClr val="bg1">
                      <a:alpha val="80000"/>
                    </a:schemeClr>
                  </a:gs>
                  <a:gs pos="60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4" name="Rectangle 43">
              <a:extLst>
                <a:ext uri="{FF2B5EF4-FFF2-40B4-BE49-F238E27FC236}">
                  <a16:creationId xmlns:a16="http://schemas.microsoft.com/office/drawing/2014/main" id="{DF8F9F7E-0D44-4279-9D75-BA90983D9DD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flipH="1">
              <a:off x="1419817" y="-1419815"/>
              <a:ext cx="5978955" cy="8818587"/>
            </a:xfrm>
            <a:prstGeom prst="rect">
              <a:avLst/>
            </a:prstGeom>
            <a:gradFill flip="none" rotWithShape="1">
              <a:gsLst>
                <a:gs pos="0">
                  <a:schemeClr val="accent2"/>
                </a:gs>
                <a:gs pos="5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1B9F6AF-DCF0-4782-82E7-D08646AE7AB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9126224" cy="6550022"/>
              <a:chOff x="0" y="0"/>
              <a:chExt cx="9126224" cy="6550022"/>
            </a:xfrm>
          </p:grpSpPr>
          <p:sp>
            <p:nvSpPr>
              <p:cNvPr id="46" name="Rectangle 45">
                <a:extLst>
                  <a:ext uri="{FF2B5EF4-FFF2-40B4-BE49-F238E27FC236}">
                    <a16:creationId xmlns:a16="http://schemas.microsoft.com/office/drawing/2014/main" id="{2F8DE31B-4A50-4D6B-A805-A5D232DC4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4563112" cy="6550022"/>
              </a:xfrm>
              <a:prstGeom prst="rect">
                <a:avLst/>
              </a:prstGeom>
              <a:gradFill flip="none" rotWithShape="1">
                <a:gsLst>
                  <a:gs pos="39000">
                    <a:schemeClr val="accent1">
                      <a:alpha val="40000"/>
                    </a:schemeClr>
                  </a:gs>
                  <a:gs pos="0">
                    <a:schemeClr val="accent1"/>
                  </a:gs>
                  <a:gs pos="57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F7B5306D-2C87-4F24-AF90-9716A04102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63112" y="0"/>
                <a:ext cx="4563112" cy="6550022"/>
              </a:xfrm>
              <a:prstGeom prst="rect">
                <a:avLst/>
              </a:prstGeom>
              <a:gradFill flip="none" rotWithShape="1">
                <a:gsLst>
                  <a:gs pos="39000">
                    <a:schemeClr val="accent1">
                      <a:alpha val="40000"/>
                    </a:schemeClr>
                  </a:gs>
                  <a:gs pos="0">
                    <a:schemeClr val="accent1"/>
                  </a:gs>
                  <a:gs pos="57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4D4ACA0F-8FDC-7E4A-BD73-4B6177079A23}"/>
              </a:ext>
            </a:extLst>
          </p:cNvPr>
          <p:cNvSpPr>
            <a:spLocks noGrp="1"/>
          </p:cNvSpPr>
          <p:nvPr>
            <p:ph type="ctrTitle"/>
          </p:nvPr>
        </p:nvSpPr>
        <p:spPr>
          <a:xfrm>
            <a:off x="540000" y="539999"/>
            <a:ext cx="6373812" cy="3789113"/>
          </a:xfrm>
        </p:spPr>
        <p:txBody>
          <a:bodyPr anchor="t">
            <a:normAutofit/>
          </a:bodyPr>
          <a:lstStyle/>
          <a:p>
            <a:r>
              <a:rPr lang="en-US" sz="6200">
                <a:solidFill>
                  <a:srgbClr val="FFFFFF"/>
                </a:solidFill>
              </a:rPr>
              <a:t>Week 6: Final Project</a:t>
            </a:r>
            <a:br>
              <a:rPr lang="en-US" sz="6200">
                <a:solidFill>
                  <a:srgbClr val="FFFFFF"/>
                </a:solidFill>
              </a:rPr>
            </a:br>
            <a:r>
              <a:rPr lang="en-US" sz="6200">
                <a:solidFill>
                  <a:srgbClr val="FFFFFF"/>
                </a:solidFill>
              </a:rPr>
              <a:t>Pinot Noir from US </a:t>
            </a:r>
          </a:p>
        </p:txBody>
      </p:sp>
      <p:sp>
        <p:nvSpPr>
          <p:cNvPr id="3" name="Subtitle 2">
            <a:extLst>
              <a:ext uri="{FF2B5EF4-FFF2-40B4-BE49-F238E27FC236}">
                <a16:creationId xmlns:a16="http://schemas.microsoft.com/office/drawing/2014/main" id="{8BA28A07-BBDF-2046-8A09-9E66F60AE808}"/>
              </a:ext>
            </a:extLst>
          </p:cNvPr>
          <p:cNvSpPr>
            <a:spLocks noGrp="1"/>
          </p:cNvSpPr>
          <p:nvPr>
            <p:ph type="subTitle" idx="1"/>
          </p:nvPr>
        </p:nvSpPr>
        <p:spPr>
          <a:xfrm>
            <a:off x="7104063" y="4515480"/>
            <a:ext cx="4500561" cy="1623422"/>
          </a:xfrm>
        </p:spPr>
        <p:txBody>
          <a:bodyPr anchor="b">
            <a:normAutofit/>
          </a:bodyPr>
          <a:lstStyle/>
          <a:p>
            <a:r>
              <a:rPr lang="en-US">
                <a:solidFill>
                  <a:srgbClr val="FFFFFF"/>
                </a:solidFill>
              </a:rPr>
              <a:t>Student: Fatima Nurmakhamadova </a:t>
            </a:r>
          </a:p>
          <a:p>
            <a:r>
              <a:rPr lang="en-US">
                <a:solidFill>
                  <a:srgbClr val="FFFFFF"/>
                </a:solidFill>
              </a:rPr>
              <a:t>Instructor: Tom Breur</a:t>
            </a:r>
          </a:p>
          <a:p>
            <a:r>
              <a:rPr lang="en-US">
                <a:solidFill>
                  <a:srgbClr val="FFFFFF"/>
                </a:solidFill>
              </a:rPr>
              <a:t>Class: ALY6010 12/19/2021</a:t>
            </a:r>
          </a:p>
        </p:txBody>
      </p:sp>
    </p:spTree>
    <p:extLst>
      <p:ext uri="{BB962C8B-B14F-4D97-AF65-F5344CB8AC3E}">
        <p14:creationId xmlns:p14="http://schemas.microsoft.com/office/powerpoint/2010/main" val="82722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22" name="Rectangle 21">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3" name="Oval 22">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4" name="Oval 23">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5" name="Group 24">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27" name="Rectangle 26">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8" name="Rectangle 27">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6" name="Rectangle 25">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0" name="Rectangle 29">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32" name="Rectangle 3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5" name="Rectangle 3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3" name="Rectangle 4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1" name="Rectangle 4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 name="TextBox 15">
            <a:extLst>
              <a:ext uri="{FF2B5EF4-FFF2-40B4-BE49-F238E27FC236}">
                <a16:creationId xmlns:a16="http://schemas.microsoft.com/office/drawing/2014/main" id="{07C336B8-FF3A-4F41-BB25-7BA42C686C41}"/>
              </a:ext>
            </a:extLst>
          </p:cNvPr>
          <p:cNvSpPr txBox="1"/>
          <p:nvPr/>
        </p:nvSpPr>
        <p:spPr>
          <a:xfrm>
            <a:off x="7088849" y="675126"/>
            <a:ext cx="4554821" cy="109498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400" b="1" i="1" dirty="0">
                <a:latin typeface="+mj-lt"/>
                <a:ea typeface="+mj-ea"/>
                <a:cs typeface="+mj-cs"/>
              </a:rPr>
              <a:t>Figure 11:</a:t>
            </a:r>
            <a:r>
              <a:rPr lang="en-US" sz="2400" i="1" dirty="0">
                <a:latin typeface="+mj-lt"/>
                <a:ea typeface="+mj-ea"/>
                <a:cs typeface="+mj-cs"/>
              </a:rPr>
              <a:t> Multiple Linear Regression of Price and Ranking by Provinces</a:t>
            </a:r>
          </a:p>
        </p:txBody>
      </p:sp>
      <p:pic>
        <p:nvPicPr>
          <p:cNvPr id="7" name="Picture 6" descr="Chart, scatter chart&#10;&#10;Description automatically generated">
            <a:extLst>
              <a:ext uri="{FF2B5EF4-FFF2-40B4-BE49-F238E27FC236}">
                <a16:creationId xmlns:a16="http://schemas.microsoft.com/office/drawing/2014/main" id="{4B126D80-9252-AD41-B1EC-306F36BDC5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000" y="898608"/>
            <a:ext cx="6049714" cy="5051508"/>
          </a:xfrm>
          <a:prstGeom prst="rect">
            <a:avLst/>
          </a:prstGeom>
        </p:spPr>
      </p:pic>
      <p:sp>
        <p:nvSpPr>
          <p:cNvPr id="2" name="Rectangle 1">
            <a:extLst>
              <a:ext uri="{FF2B5EF4-FFF2-40B4-BE49-F238E27FC236}">
                <a16:creationId xmlns:a16="http://schemas.microsoft.com/office/drawing/2014/main" id="{2C1243A5-A75A-DD4F-B536-D1D6D88AB014}"/>
              </a:ext>
            </a:extLst>
          </p:cNvPr>
          <p:cNvSpPr/>
          <p:nvPr/>
        </p:nvSpPr>
        <p:spPr>
          <a:xfrm>
            <a:off x="7088870" y="2325042"/>
            <a:ext cx="4537073" cy="3043352"/>
          </a:xfrm>
          <a:prstGeom prst="rect">
            <a:avLst/>
          </a:prstGeom>
        </p:spPr>
        <p:txBody>
          <a:bodyPr vert="horz" lIns="91440" tIns="45720" rIns="91440" bIns="45720" rtlCol="0" anchor="t">
            <a:normAutofit/>
          </a:bodyPr>
          <a:lstStyle/>
          <a:p>
            <a:r>
              <a:rPr lang="en-US" sz="1600" dirty="0"/>
              <a:t>Figure 11 demonstrates that Pinot Noir price in Oregon is higher than in California corresponds to the regression models in Figure 8. This is also might be explained by the mean price of wine in Oregon which was a bit higher than in California (Figure 7). Although the relationship between points and price is less clear, the is still a positive linear relationship. Thus, some wines of </a:t>
            </a:r>
            <a:r>
              <a:rPr lang="en-US" sz="1600" dirty="0" err="1"/>
              <a:t>Pinor</a:t>
            </a:r>
            <a:r>
              <a:rPr lang="en-US" sz="1600" dirty="0"/>
              <a:t> Noir variety have higher price for higher rank.</a:t>
            </a:r>
          </a:p>
        </p:txBody>
      </p:sp>
    </p:spTree>
    <p:extLst>
      <p:ext uri="{BB962C8B-B14F-4D97-AF65-F5344CB8AC3E}">
        <p14:creationId xmlns:p14="http://schemas.microsoft.com/office/powerpoint/2010/main" val="858648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ext&#10;&#10;Description automatically generated">
            <a:extLst>
              <a:ext uri="{FF2B5EF4-FFF2-40B4-BE49-F238E27FC236}">
                <a16:creationId xmlns:a16="http://schemas.microsoft.com/office/drawing/2014/main" id="{FD9A0F76-6A04-7745-A622-AB69AF58EE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9237" y="1638277"/>
            <a:ext cx="5172012" cy="4103970"/>
          </a:xfrm>
          <a:prstGeom prst="rect">
            <a:avLst/>
          </a:prstGeom>
        </p:spPr>
      </p:pic>
      <p:sp>
        <p:nvSpPr>
          <p:cNvPr id="11" name="Rectangle 10">
            <a:extLst>
              <a:ext uri="{FF2B5EF4-FFF2-40B4-BE49-F238E27FC236}">
                <a16:creationId xmlns:a16="http://schemas.microsoft.com/office/drawing/2014/main" id="{99476000-AB60-9840-BC81-B830A6C78225}"/>
              </a:ext>
            </a:extLst>
          </p:cNvPr>
          <p:cNvSpPr/>
          <p:nvPr/>
        </p:nvSpPr>
        <p:spPr>
          <a:xfrm>
            <a:off x="6705602" y="2698895"/>
            <a:ext cx="4537073" cy="3043352"/>
          </a:xfrm>
          <a:prstGeom prst="rect">
            <a:avLst/>
          </a:prstGeom>
        </p:spPr>
        <p:txBody>
          <a:bodyPr vert="horz" lIns="91440" tIns="45720" rIns="91440" bIns="45720" rtlCol="0" anchor="t">
            <a:normAutofit/>
          </a:bodyPr>
          <a:lstStyle/>
          <a:p>
            <a:r>
              <a:rPr lang="en-US" sz="1600" dirty="0"/>
              <a:t>A simple regression model was calculated to predict wine price based on its ranking where </a:t>
            </a:r>
            <a:r>
              <a:rPr lang="en-US" sz="1600" i="1" dirty="0"/>
              <a:t>price</a:t>
            </a:r>
            <a:r>
              <a:rPr lang="en-US" sz="1600" dirty="0"/>
              <a:t> as a dependent variable, and </a:t>
            </a:r>
            <a:r>
              <a:rPr lang="en-US" sz="1600" i="1" dirty="0"/>
              <a:t>points</a:t>
            </a:r>
            <a:r>
              <a:rPr lang="en-US" sz="1600" dirty="0"/>
              <a:t> as independent variable of Pinot Noir in California (Figure 12). The results show the significant relationship between price and rank (</a:t>
            </a:r>
            <a:r>
              <a:rPr lang="en-US" sz="1600" i="1" dirty="0"/>
              <a:t>p &lt;0.05, R2 = 0.1073 ± 0.0224, F (1, 40) = 5.9), </a:t>
            </a:r>
            <a:r>
              <a:rPr lang="en-US" sz="1600" dirty="0"/>
              <a:t>with a 2.5$ increase in price for every point increase in rank. Although only 10.7% of price can be explained by points. The null hypothesis is rejected. </a:t>
            </a:r>
          </a:p>
        </p:txBody>
      </p:sp>
      <p:sp>
        <p:nvSpPr>
          <p:cNvPr id="12" name="TextBox 11">
            <a:extLst>
              <a:ext uri="{FF2B5EF4-FFF2-40B4-BE49-F238E27FC236}">
                <a16:creationId xmlns:a16="http://schemas.microsoft.com/office/drawing/2014/main" id="{7D5C19AF-6AC7-B940-8219-FA217F2D5A95}"/>
              </a:ext>
            </a:extLst>
          </p:cNvPr>
          <p:cNvSpPr txBox="1"/>
          <p:nvPr/>
        </p:nvSpPr>
        <p:spPr>
          <a:xfrm>
            <a:off x="439237" y="395102"/>
            <a:ext cx="11305088" cy="461665"/>
          </a:xfrm>
          <a:prstGeom prst="rect">
            <a:avLst/>
          </a:prstGeom>
          <a:noFill/>
        </p:spPr>
        <p:txBody>
          <a:bodyPr wrap="square" rtlCol="0">
            <a:spAutoFit/>
          </a:bodyPr>
          <a:lstStyle/>
          <a:p>
            <a:pPr algn="ctr"/>
            <a:r>
              <a:rPr lang="en-US" sz="2400" b="1" dirty="0"/>
              <a:t>Question 3: How does ranking affect the price in each location?</a:t>
            </a:r>
            <a:endParaRPr lang="en-US" sz="2400" dirty="0"/>
          </a:p>
        </p:txBody>
      </p:sp>
      <p:sp>
        <p:nvSpPr>
          <p:cNvPr id="13" name="TextBox 12">
            <a:extLst>
              <a:ext uri="{FF2B5EF4-FFF2-40B4-BE49-F238E27FC236}">
                <a16:creationId xmlns:a16="http://schemas.microsoft.com/office/drawing/2014/main" id="{2168239A-502F-4F4D-8F43-F415A9A2389C}"/>
              </a:ext>
            </a:extLst>
          </p:cNvPr>
          <p:cNvSpPr txBox="1"/>
          <p:nvPr/>
        </p:nvSpPr>
        <p:spPr>
          <a:xfrm>
            <a:off x="6705602" y="1330513"/>
            <a:ext cx="4554821" cy="109498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400" b="1" i="1" dirty="0">
                <a:latin typeface="+mj-lt"/>
                <a:ea typeface="+mj-ea"/>
                <a:cs typeface="+mj-cs"/>
              </a:rPr>
              <a:t>Figure 12: </a:t>
            </a:r>
            <a:r>
              <a:rPr lang="en-US" sz="2400" i="1" dirty="0">
                <a:latin typeface="+mj-lt"/>
                <a:ea typeface="+mj-ea"/>
                <a:cs typeface="+mj-cs"/>
              </a:rPr>
              <a:t>Regression Test for the Price and Points in California</a:t>
            </a:r>
          </a:p>
        </p:txBody>
      </p:sp>
    </p:spTree>
    <p:extLst>
      <p:ext uri="{BB962C8B-B14F-4D97-AF65-F5344CB8AC3E}">
        <p14:creationId xmlns:p14="http://schemas.microsoft.com/office/powerpoint/2010/main" val="2848662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1828DBAD-43C1-E441-A14C-D4D754100A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1194" y="1378711"/>
            <a:ext cx="4771639" cy="3786251"/>
          </a:xfrm>
          <a:prstGeom prst="rect">
            <a:avLst/>
          </a:prstGeom>
        </p:spPr>
      </p:pic>
      <p:sp>
        <p:nvSpPr>
          <p:cNvPr id="6" name="TextBox 5">
            <a:extLst>
              <a:ext uri="{FF2B5EF4-FFF2-40B4-BE49-F238E27FC236}">
                <a16:creationId xmlns:a16="http://schemas.microsoft.com/office/drawing/2014/main" id="{BEBD2CF8-F4D0-5646-BF02-1C3842675803}"/>
              </a:ext>
            </a:extLst>
          </p:cNvPr>
          <p:cNvSpPr txBox="1"/>
          <p:nvPr/>
        </p:nvSpPr>
        <p:spPr>
          <a:xfrm>
            <a:off x="1116674" y="988380"/>
            <a:ext cx="4554821" cy="109498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400" b="1" i="1" dirty="0">
                <a:latin typeface="+mj-lt"/>
                <a:ea typeface="+mj-ea"/>
                <a:cs typeface="+mj-cs"/>
              </a:rPr>
              <a:t>Figure 13: </a:t>
            </a:r>
            <a:r>
              <a:rPr lang="en-US" sz="2400" i="1" dirty="0">
                <a:latin typeface="+mj-lt"/>
                <a:ea typeface="+mj-ea"/>
                <a:cs typeface="+mj-cs"/>
              </a:rPr>
              <a:t>Regression Test for the Price and Points in Oregon</a:t>
            </a:r>
          </a:p>
        </p:txBody>
      </p:sp>
      <p:sp>
        <p:nvSpPr>
          <p:cNvPr id="7" name="Rectangle 6">
            <a:extLst>
              <a:ext uri="{FF2B5EF4-FFF2-40B4-BE49-F238E27FC236}">
                <a16:creationId xmlns:a16="http://schemas.microsoft.com/office/drawing/2014/main" id="{9A3C6CB0-1C4D-DB4A-887B-E89986055718}"/>
              </a:ext>
            </a:extLst>
          </p:cNvPr>
          <p:cNvSpPr/>
          <p:nvPr/>
        </p:nvSpPr>
        <p:spPr>
          <a:xfrm>
            <a:off x="1116674" y="2278773"/>
            <a:ext cx="4537073" cy="3043352"/>
          </a:xfrm>
          <a:prstGeom prst="rect">
            <a:avLst/>
          </a:prstGeom>
        </p:spPr>
        <p:txBody>
          <a:bodyPr vert="horz" lIns="91440" tIns="45720" rIns="91440" bIns="45720" rtlCol="0" anchor="t">
            <a:normAutofit/>
          </a:bodyPr>
          <a:lstStyle/>
          <a:p>
            <a:r>
              <a:rPr lang="en-US" sz="1600" dirty="0"/>
              <a:t>A simple regression model was calculated to predict wine price based on its ranking where </a:t>
            </a:r>
            <a:r>
              <a:rPr lang="en-US" sz="1600" i="1" dirty="0"/>
              <a:t>price</a:t>
            </a:r>
            <a:r>
              <a:rPr lang="en-US" sz="1600" dirty="0"/>
              <a:t> as a dependent variable, and </a:t>
            </a:r>
            <a:r>
              <a:rPr lang="en-US" sz="1600" i="1" dirty="0"/>
              <a:t>points</a:t>
            </a:r>
            <a:r>
              <a:rPr lang="en-US" sz="1600" dirty="0"/>
              <a:t> as independent variable of Pinot Noir in Oregon (Figure 13). The results show the significant relationship between price and rank (</a:t>
            </a:r>
            <a:r>
              <a:rPr lang="en-US" sz="1600" i="1" dirty="0"/>
              <a:t>p &lt;0.001, R2 = 0.337 ± 0.0214, F (1, 30) = 16.76), </a:t>
            </a:r>
            <a:r>
              <a:rPr lang="en-US" sz="1600" dirty="0"/>
              <a:t>with a 4.1$ increase in price for every point increase in rank. About 33.7% of price can be explained by points. The null hypothesis is rejected. </a:t>
            </a:r>
          </a:p>
        </p:txBody>
      </p:sp>
    </p:spTree>
    <p:extLst>
      <p:ext uri="{BB962C8B-B14F-4D97-AF65-F5344CB8AC3E}">
        <p14:creationId xmlns:p14="http://schemas.microsoft.com/office/powerpoint/2010/main" val="301898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72" name="Rectangle 71">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3" name="Oval 72">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4" name="Oval 73">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75" name="Group 74">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77" name="Rectangle 76">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8" name="Rectangle 77">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76" name="Rectangle 75">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0" name="Rectangle 79">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82" name="Group 81">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83" name="Rectangle 82">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6" name="Group 85">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91" name="Rectangle 90">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9" name="Rectangle 88">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ectangle 87">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TextBox 5">
            <a:extLst>
              <a:ext uri="{FF2B5EF4-FFF2-40B4-BE49-F238E27FC236}">
                <a16:creationId xmlns:a16="http://schemas.microsoft.com/office/drawing/2014/main" id="{BEBD2CF8-F4D0-5646-BF02-1C3842675803}"/>
              </a:ext>
            </a:extLst>
          </p:cNvPr>
          <p:cNvSpPr txBox="1"/>
          <p:nvPr/>
        </p:nvSpPr>
        <p:spPr>
          <a:xfrm>
            <a:off x="7058936" y="359170"/>
            <a:ext cx="4554821" cy="147459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b="1" i="1" dirty="0">
                <a:latin typeface="+mj-lt"/>
                <a:ea typeface="+mj-ea"/>
                <a:cs typeface="+mj-cs"/>
              </a:rPr>
              <a:t>Conclusion</a:t>
            </a:r>
            <a:endParaRPr lang="en-US" sz="6000" i="1" dirty="0">
              <a:latin typeface="+mj-lt"/>
              <a:ea typeface="+mj-ea"/>
              <a:cs typeface="+mj-cs"/>
            </a:endParaRPr>
          </a:p>
        </p:txBody>
      </p:sp>
      <p:pic>
        <p:nvPicPr>
          <p:cNvPr id="14338" name="Picture 2">
            <a:extLst>
              <a:ext uri="{FF2B5EF4-FFF2-40B4-BE49-F238E27FC236}">
                <a16:creationId xmlns:a16="http://schemas.microsoft.com/office/drawing/2014/main" id="{9431C584-3004-0641-A96E-9BAEC9BCFE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525" r="18399"/>
          <a:stretch/>
        </p:blipFill>
        <p:spPr bwMode="auto">
          <a:xfrm>
            <a:off x="20" y="10"/>
            <a:ext cx="6444556" cy="685799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9A85241-16C4-264A-A88C-B0D5E780C4AC}"/>
              </a:ext>
            </a:extLst>
          </p:cNvPr>
          <p:cNvSpPr txBox="1"/>
          <p:nvPr/>
        </p:nvSpPr>
        <p:spPr>
          <a:xfrm>
            <a:off x="7058936" y="1934508"/>
            <a:ext cx="4537073" cy="4752345"/>
          </a:xfrm>
          <a:prstGeom prst="rect">
            <a:avLst/>
          </a:prstGeom>
        </p:spPr>
        <p:txBody>
          <a:bodyPr vert="horz" lIns="91440" tIns="45720" rIns="91440" bIns="45720" rtlCol="0" anchor="t">
            <a:normAutofit/>
          </a:bodyPr>
          <a:lstStyle/>
          <a:p>
            <a:pPr indent="-270000">
              <a:lnSpc>
                <a:spcPct val="115000"/>
              </a:lnSpc>
              <a:spcAft>
                <a:spcPts val="600"/>
              </a:spcAft>
              <a:buFont typeface="Arial" panose="020B0604020202020204" pitchFamily="34" charset="0"/>
              <a:buChar char="•"/>
            </a:pPr>
            <a:r>
              <a:rPr lang="en-US" sz="1700" spc="50" dirty="0"/>
              <a:t>As a result, we can conclude that there is a significant relationship between price and points of Pinot Noir in the US. Although location did not show the significant relationship with the price, the regression model and </a:t>
            </a:r>
            <a:r>
              <a:rPr lang="en-US" sz="1700" spc="50" dirty="0" err="1"/>
              <a:t>ggplot</a:t>
            </a:r>
            <a:r>
              <a:rPr lang="en-US" sz="1700" spc="50" dirty="0"/>
              <a:t> shows that Oregon wine price better fits the trend than wine price in California. </a:t>
            </a:r>
          </a:p>
          <a:p>
            <a:pPr indent="-270000">
              <a:lnSpc>
                <a:spcPct val="115000"/>
              </a:lnSpc>
              <a:spcAft>
                <a:spcPts val="600"/>
              </a:spcAft>
              <a:buFont typeface="Arial" panose="020B0604020202020204" pitchFamily="34" charset="0"/>
              <a:buChar char="•"/>
            </a:pPr>
            <a:endParaRPr lang="en-US" sz="1700" spc="50" dirty="0"/>
          </a:p>
          <a:p>
            <a:pPr indent="-270000">
              <a:lnSpc>
                <a:spcPct val="115000"/>
              </a:lnSpc>
              <a:spcAft>
                <a:spcPts val="600"/>
              </a:spcAft>
              <a:buFont typeface="Arial" panose="020B0604020202020204" pitchFamily="34" charset="0"/>
              <a:buChar char="•"/>
            </a:pPr>
            <a:r>
              <a:rPr lang="en-US" sz="1700" spc="50" dirty="0"/>
              <a:t>Although both provinces have low and high-cost wines, Oregon has higher ranked thus expensive wines.</a:t>
            </a:r>
          </a:p>
        </p:txBody>
      </p:sp>
      <p:sp>
        <p:nvSpPr>
          <p:cNvPr id="7" name="Rectangle 6">
            <a:extLst>
              <a:ext uri="{FF2B5EF4-FFF2-40B4-BE49-F238E27FC236}">
                <a16:creationId xmlns:a16="http://schemas.microsoft.com/office/drawing/2014/main" id="{9A3C6CB0-1C4D-DB4A-887B-E89986055718}"/>
              </a:ext>
            </a:extLst>
          </p:cNvPr>
          <p:cNvSpPr/>
          <p:nvPr/>
        </p:nvSpPr>
        <p:spPr>
          <a:xfrm>
            <a:off x="1116674" y="2278773"/>
            <a:ext cx="4537073" cy="3043352"/>
          </a:xfrm>
          <a:prstGeom prst="rect">
            <a:avLst/>
          </a:prstGeom>
        </p:spPr>
        <p:txBody>
          <a:bodyPr vert="horz" lIns="91440" tIns="45720" rIns="91440" bIns="45720" rtlCol="0" anchor="t">
            <a:normAutofit/>
          </a:bodyPr>
          <a:lstStyle/>
          <a:p>
            <a:endParaRPr lang="en-US" sz="1600" dirty="0"/>
          </a:p>
        </p:txBody>
      </p:sp>
    </p:spTree>
    <p:extLst>
      <p:ext uri="{BB962C8B-B14F-4D97-AF65-F5344CB8AC3E}">
        <p14:creationId xmlns:p14="http://schemas.microsoft.com/office/powerpoint/2010/main" val="1825006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690B2-A8BF-C546-BEF4-EC02B4C2E03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641DAB4-560D-C843-B62D-44426AC43BF3}"/>
              </a:ext>
            </a:extLst>
          </p:cNvPr>
          <p:cNvSpPr>
            <a:spLocks noGrp="1"/>
          </p:cNvSpPr>
          <p:nvPr>
            <p:ph idx="1"/>
          </p:nvPr>
        </p:nvSpPr>
        <p:spPr/>
        <p:txBody>
          <a:bodyPr/>
          <a:lstStyle/>
          <a:p>
            <a:r>
              <a:rPr lang="en-US" dirty="0" err="1"/>
              <a:t>Vivino</a:t>
            </a:r>
            <a:r>
              <a:rPr lang="en-US" dirty="0"/>
              <a:t>. (2020, October 20). </a:t>
            </a:r>
            <a:r>
              <a:rPr lang="en-US" i="1" dirty="0"/>
              <a:t>10 unmissable facts about Pinot noir grapes &amp; wines</a:t>
            </a:r>
            <a:r>
              <a:rPr lang="en-US" dirty="0"/>
              <a:t>. Retrieved December 20, 2021, from </a:t>
            </a:r>
            <a:r>
              <a:rPr lang="en-US" u="sng" dirty="0">
                <a:hlinkClick r:id="rId2"/>
              </a:rPr>
              <a:t>https://www.vivino.com/wine-news/10-unmissable-facts-about-pinot-noir-grapes-wines</a:t>
            </a:r>
            <a:endParaRPr lang="en-US" u="sng" dirty="0"/>
          </a:p>
          <a:p>
            <a:r>
              <a:rPr lang="en-US" dirty="0"/>
              <a:t>Enthusiast, W. (2018, July 6). </a:t>
            </a:r>
            <a:r>
              <a:rPr lang="en-US" i="1" dirty="0"/>
              <a:t>11 food-friendly California pinot noirs</a:t>
            </a:r>
            <a:r>
              <a:rPr lang="en-US" dirty="0"/>
              <a:t>. Wine Enthusiast. Retrieved December 20, 2021, from </a:t>
            </a:r>
            <a:r>
              <a:rPr lang="en-US" dirty="0">
                <a:hlinkClick r:id="rId3"/>
              </a:rPr>
              <a:t>https://www.winemag.com/2018/07/06/california-pinot-noirs/</a:t>
            </a:r>
            <a:r>
              <a:rPr lang="en-US" dirty="0"/>
              <a:t>  </a:t>
            </a:r>
          </a:p>
          <a:p>
            <a:endParaRPr lang="en-US" dirty="0"/>
          </a:p>
        </p:txBody>
      </p:sp>
    </p:spTree>
    <p:extLst>
      <p:ext uri="{BB962C8B-B14F-4D97-AF65-F5344CB8AC3E}">
        <p14:creationId xmlns:p14="http://schemas.microsoft.com/office/powerpoint/2010/main" val="238708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386" name="Picture 2" descr="11 Food-Friendly California Pinot Noirs | Wine Enthusiast">
            <a:extLst>
              <a:ext uri="{FF2B5EF4-FFF2-40B4-BE49-F238E27FC236}">
                <a16:creationId xmlns:a16="http://schemas.microsoft.com/office/drawing/2014/main" id="{FAB99A4F-A90A-124E-BE5E-DE72A143F4BF}"/>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r="1" b="14454"/>
          <a:stretch/>
        </p:blipFill>
        <p:spPr bwMode="auto">
          <a:xfrm>
            <a:off x="-688" y="-4"/>
            <a:ext cx="12192687"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a:extLst>
              <a:ext uri="{FF2B5EF4-FFF2-40B4-BE49-F238E27FC236}">
                <a16:creationId xmlns:a16="http://schemas.microsoft.com/office/drawing/2014/main" id="{67186895-7DAD-4EEE-BF1A-CC36B9426A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5"/>
            <a:ext cx="9785926" cy="6858005"/>
            <a:chOff x="2406074" y="-5"/>
            <a:chExt cx="9785926" cy="6858005"/>
          </a:xfrm>
        </p:grpSpPr>
        <p:grpSp>
          <p:nvGrpSpPr>
            <p:cNvPr id="72" name="Group 71">
              <a:extLst>
                <a:ext uri="{FF2B5EF4-FFF2-40B4-BE49-F238E27FC236}">
                  <a16:creationId xmlns:a16="http://schemas.microsoft.com/office/drawing/2014/main" id="{45BFDCD0-B536-4527-AB6E-79B0E4EDD0C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424112" y="-4"/>
              <a:ext cx="9767888" cy="6858003"/>
              <a:chOff x="0" y="-3"/>
              <a:chExt cx="9767888" cy="6858003"/>
            </a:xfrm>
          </p:grpSpPr>
          <p:sp>
            <p:nvSpPr>
              <p:cNvPr id="80" name="Rectangle 79">
                <a:extLst>
                  <a:ext uri="{FF2B5EF4-FFF2-40B4-BE49-F238E27FC236}">
                    <a16:creationId xmlns:a16="http://schemas.microsoft.com/office/drawing/2014/main" id="{1850C5E2-9BE7-4321-8945-320FE5AA9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8999"/>
                <a:ext cx="9767888" cy="3429001"/>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07B89D3D-F057-4F89-87AC-DBA5FD04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3"/>
                <a:ext cx="9767888" cy="3428999"/>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95B5518D-4B46-4866-BF9F-D6550DA002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406074" y="-5"/>
              <a:ext cx="9785926" cy="6858002"/>
              <a:chOff x="0" y="-1"/>
              <a:chExt cx="9785926" cy="6858002"/>
            </a:xfrm>
          </p:grpSpPr>
          <p:sp>
            <p:nvSpPr>
              <p:cNvPr id="78" name="Rectangle 77">
                <a:extLst>
                  <a:ext uri="{FF2B5EF4-FFF2-40B4-BE49-F238E27FC236}">
                    <a16:creationId xmlns:a16="http://schemas.microsoft.com/office/drawing/2014/main" id="{71673445-12E5-48F8-BEF8-87016BBC5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9000"/>
                <a:ext cx="9785926" cy="3429001"/>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3ACC629B-B138-4925-BE58-F4E4E2CC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1"/>
                <a:ext cx="9785926" cy="3428999"/>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73">
              <a:extLst>
                <a:ext uri="{FF2B5EF4-FFF2-40B4-BE49-F238E27FC236}">
                  <a16:creationId xmlns:a16="http://schemas.microsoft.com/office/drawing/2014/main" id="{40C8F77F-4220-4C2C-BE7D-0C626E45701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23330" y="-5"/>
              <a:ext cx="9768670" cy="6858002"/>
              <a:chOff x="2423330" y="-5"/>
              <a:chExt cx="9768670" cy="6858002"/>
            </a:xfrm>
          </p:grpSpPr>
          <p:sp>
            <p:nvSpPr>
              <p:cNvPr id="76" name="Rectangle 75">
                <a:extLst>
                  <a:ext uri="{FF2B5EF4-FFF2-40B4-BE49-F238E27FC236}">
                    <a16:creationId xmlns:a16="http://schemas.microsoft.com/office/drawing/2014/main" id="{B66BF283-D5A5-422F-9640-B6D1ABD98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423330" y="-5"/>
                <a:ext cx="9767888" cy="3429001"/>
              </a:xfrm>
              <a:prstGeom prst="rect">
                <a:avLst/>
              </a:prstGeom>
              <a:gradFill flip="none" rotWithShape="1">
                <a:gsLst>
                  <a:gs pos="0">
                    <a:schemeClr val="accent2">
                      <a:alpha val="4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05EAD1A7-3DBD-4376-BF10-AEE971C1B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2424112" y="3428998"/>
                <a:ext cx="9767888" cy="3428999"/>
              </a:xfrm>
              <a:prstGeom prst="rect">
                <a:avLst/>
              </a:prstGeom>
              <a:gradFill flip="none" rotWithShape="1">
                <a:gsLst>
                  <a:gs pos="0">
                    <a:schemeClr val="accent2">
                      <a:alpha val="4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a:extLst>
                <a:ext uri="{FF2B5EF4-FFF2-40B4-BE49-F238E27FC236}">
                  <a16:creationId xmlns:a16="http://schemas.microsoft.com/office/drawing/2014/main" id="{8F565D01-6AAA-4149-B7F9-257DDE044A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V="1">
              <a:off x="4637393" y="-696606"/>
              <a:ext cx="6312874" cy="8796338"/>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Content Placeholder 2">
            <a:extLst>
              <a:ext uri="{FF2B5EF4-FFF2-40B4-BE49-F238E27FC236}">
                <a16:creationId xmlns:a16="http://schemas.microsoft.com/office/drawing/2014/main" id="{33717B26-2415-364A-A915-DB99FDE40205}"/>
              </a:ext>
            </a:extLst>
          </p:cNvPr>
          <p:cNvSpPr txBox="1">
            <a:spLocks/>
          </p:cNvSpPr>
          <p:nvPr/>
        </p:nvSpPr>
        <p:spPr>
          <a:xfrm>
            <a:off x="135601" y="747100"/>
            <a:ext cx="6103688" cy="5565774"/>
          </a:xfrm>
          <a:prstGeom prst="rect">
            <a:avLst/>
          </a:prstGeom>
        </p:spPr>
        <p:txBody>
          <a:bodyPr vert="horz" lIns="91440" tIns="45720" rIns="91440" bIns="45720" rtlCol="0">
            <a:normAutofit fontScale="92500"/>
          </a:bodyPr>
          <a:lstStyle>
            <a:lvl1pPr marL="0" indent="0" algn="l" defTabSz="914400" rtl="0" eaLnBrk="1" latinLnBrk="0" hangingPunct="1">
              <a:lnSpc>
                <a:spcPct val="125000"/>
              </a:lnSpc>
              <a:spcBef>
                <a:spcPts val="1000"/>
              </a:spcBef>
              <a:buFont typeface="Arial" panose="020B0604020202020204" pitchFamily="34" charset="0"/>
              <a:buNone/>
              <a:defRPr sz="1600" kern="1200" cap="all" spc="300" baseline="0">
                <a:solidFill>
                  <a:schemeClr val="tx1"/>
                </a:solidFill>
                <a:latin typeface="+mn-lt"/>
                <a:ea typeface="+mn-ea"/>
                <a:cs typeface="+mn-cs"/>
              </a:defRPr>
            </a:lvl1pPr>
            <a:lvl2pPr marL="457200" indent="0" algn="ctr" defTabSz="914400" rtl="0" eaLnBrk="1" latinLnBrk="0" hangingPunct="1">
              <a:lnSpc>
                <a:spcPct val="125000"/>
              </a:lnSpc>
              <a:spcBef>
                <a:spcPts val="500"/>
              </a:spcBef>
              <a:buFont typeface="Arial" panose="020B0604020202020204" pitchFamily="34" charset="0"/>
              <a:buNone/>
              <a:defRPr sz="2000" kern="1200" spc="50" baseline="0">
                <a:solidFill>
                  <a:schemeClr val="tx1"/>
                </a:solidFill>
                <a:latin typeface="+mn-lt"/>
                <a:ea typeface="+mn-ea"/>
                <a:cs typeface="+mn-cs"/>
              </a:defRPr>
            </a:lvl2pPr>
            <a:lvl3pPr marL="914400" indent="0" algn="ctr" defTabSz="914400" rtl="0" eaLnBrk="1" latinLnBrk="0" hangingPunct="1">
              <a:lnSpc>
                <a:spcPct val="125000"/>
              </a:lnSpc>
              <a:spcBef>
                <a:spcPts val="500"/>
              </a:spcBef>
              <a:buFont typeface="Arial" panose="020B0604020202020204" pitchFamily="34" charset="0"/>
              <a:buNone/>
              <a:defRPr sz="1800" kern="1200" spc="50" baseline="0">
                <a:solidFill>
                  <a:schemeClr val="tx1"/>
                </a:solidFill>
                <a:latin typeface="+mn-lt"/>
                <a:ea typeface="+mn-ea"/>
                <a:cs typeface="+mn-cs"/>
              </a:defRPr>
            </a:lvl3pPr>
            <a:lvl4pPr marL="1371600" indent="0" algn="ctr" defTabSz="914400" rtl="0" eaLnBrk="1" latinLnBrk="0" hangingPunct="1">
              <a:lnSpc>
                <a:spcPct val="125000"/>
              </a:lnSpc>
              <a:spcBef>
                <a:spcPts val="500"/>
              </a:spcBef>
              <a:buFont typeface="Arial" panose="020B0604020202020204" pitchFamily="34" charset="0"/>
              <a:buNone/>
              <a:defRPr sz="1600" kern="1200" spc="50" baseline="0">
                <a:solidFill>
                  <a:schemeClr val="tx1"/>
                </a:solidFill>
                <a:latin typeface="+mn-lt"/>
                <a:ea typeface="+mn-ea"/>
                <a:cs typeface="+mn-cs"/>
              </a:defRPr>
            </a:lvl4pPr>
            <a:lvl5pPr marL="1828800" indent="0" algn="ctr" defTabSz="914400" rtl="0" eaLnBrk="1" latinLnBrk="0" hangingPunct="1">
              <a:lnSpc>
                <a:spcPct val="125000"/>
              </a:lnSpc>
              <a:spcBef>
                <a:spcPts val="500"/>
              </a:spcBef>
              <a:buFont typeface="Arial" panose="020B0604020202020204" pitchFamily="34" charset="0"/>
              <a:buNone/>
              <a:defRPr sz="1600" kern="1200" spc="50" baseline="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Pinot Noir is French origin dry and light red wine. The interesting fact is that Pinot Noir considers as one of the healthiest wines because of containing antioxidant resveratrol in high concentrations. Although the growth process is difficult, it grows in different regions other than France (</a:t>
            </a:r>
            <a:r>
              <a:rPr lang="en-US" dirty="0" err="1"/>
              <a:t>VinePair</a:t>
            </a:r>
            <a:r>
              <a:rPr lang="en-US" dirty="0"/>
              <a:t>, 2021). </a:t>
            </a:r>
          </a:p>
          <a:p>
            <a:endParaRPr lang="en-US" dirty="0"/>
          </a:p>
          <a:p>
            <a:r>
              <a:rPr lang="en-US" dirty="0"/>
              <a:t>The cool climate makes its taste richer, thus Pinot Noir from the US have a high demand. But Pinot Noir from Oregon have a lighter color, more fruity and delicate taste than Californian. And although Oregon Pinot Noir considers one of the best, it produces less wine than California (Burgess, 2016).  </a:t>
            </a:r>
          </a:p>
          <a:p>
            <a:endParaRPr lang="en-US" dirty="0"/>
          </a:p>
        </p:txBody>
      </p:sp>
    </p:spTree>
    <p:extLst>
      <p:ext uri="{BB962C8B-B14F-4D97-AF65-F5344CB8AC3E}">
        <p14:creationId xmlns:p14="http://schemas.microsoft.com/office/powerpoint/2010/main" val="3693236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hart, waterfall chart&#10;&#10;Description automatically generated">
            <a:extLst>
              <a:ext uri="{FF2B5EF4-FFF2-40B4-BE49-F238E27FC236}">
                <a16:creationId xmlns:a16="http://schemas.microsoft.com/office/drawing/2014/main" id="{632DF7F3-31A2-454C-8B92-9409FAA810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796" y="1030524"/>
            <a:ext cx="5241943" cy="3541592"/>
          </a:xfrm>
          <a:prstGeom prst="rect">
            <a:avLst/>
          </a:prstGeom>
        </p:spPr>
      </p:pic>
      <p:pic>
        <p:nvPicPr>
          <p:cNvPr id="14" name="Picture 13" descr="Chart, bar chart&#10;&#10;Description automatically generated">
            <a:extLst>
              <a:ext uri="{FF2B5EF4-FFF2-40B4-BE49-F238E27FC236}">
                <a16:creationId xmlns:a16="http://schemas.microsoft.com/office/drawing/2014/main" id="{A9A37722-4DF2-A845-859A-92723F0DD6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6262" y="1000521"/>
            <a:ext cx="5010229" cy="3571595"/>
          </a:xfrm>
          <a:prstGeom prst="rect">
            <a:avLst/>
          </a:prstGeom>
        </p:spPr>
      </p:pic>
      <p:sp>
        <p:nvSpPr>
          <p:cNvPr id="10" name="TextBox 9">
            <a:extLst>
              <a:ext uri="{FF2B5EF4-FFF2-40B4-BE49-F238E27FC236}">
                <a16:creationId xmlns:a16="http://schemas.microsoft.com/office/drawing/2014/main" id="{09691581-65B5-5F44-AF8F-F839A98D1668}"/>
              </a:ext>
            </a:extLst>
          </p:cNvPr>
          <p:cNvSpPr txBox="1"/>
          <p:nvPr/>
        </p:nvSpPr>
        <p:spPr>
          <a:xfrm>
            <a:off x="581985" y="494270"/>
            <a:ext cx="5123062" cy="338554"/>
          </a:xfrm>
          <a:prstGeom prst="rect">
            <a:avLst/>
          </a:prstGeom>
          <a:noFill/>
        </p:spPr>
        <p:txBody>
          <a:bodyPr wrap="square" rtlCol="0">
            <a:spAutoFit/>
          </a:bodyPr>
          <a:lstStyle/>
          <a:p>
            <a:r>
              <a:rPr lang="en-US" sz="1600" b="1" i="1" dirty="0"/>
              <a:t>Figure 1:</a:t>
            </a:r>
            <a:r>
              <a:rPr lang="en-US" sz="1600" i="1" dirty="0"/>
              <a:t> Wine Frequency by Country</a:t>
            </a:r>
          </a:p>
        </p:txBody>
      </p:sp>
      <p:sp>
        <p:nvSpPr>
          <p:cNvPr id="16" name="TextBox 15">
            <a:extLst>
              <a:ext uri="{FF2B5EF4-FFF2-40B4-BE49-F238E27FC236}">
                <a16:creationId xmlns:a16="http://schemas.microsoft.com/office/drawing/2014/main" id="{07C336B8-FF3A-4F41-BB25-7BA42C686C41}"/>
              </a:ext>
            </a:extLst>
          </p:cNvPr>
          <p:cNvSpPr txBox="1"/>
          <p:nvPr/>
        </p:nvSpPr>
        <p:spPr>
          <a:xfrm>
            <a:off x="6200595" y="494270"/>
            <a:ext cx="5409420" cy="338554"/>
          </a:xfrm>
          <a:prstGeom prst="rect">
            <a:avLst/>
          </a:prstGeom>
          <a:noFill/>
        </p:spPr>
        <p:txBody>
          <a:bodyPr wrap="square" rtlCol="0">
            <a:spAutoFit/>
          </a:bodyPr>
          <a:lstStyle/>
          <a:p>
            <a:r>
              <a:rPr lang="en-US" sz="1600" b="1" i="1" dirty="0"/>
              <a:t>Figure 2:</a:t>
            </a:r>
            <a:r>
              <a:rPr lang="en-US" sz="1600" i="1" dirty="0"/>
              <a:t> New and Old-World Price Comparison</a:t>
            </a:r>
          </a:p>
        </p:txBody>
      </p:sp>
      <p:sp>
        <p:nvSpPr>
          <p:cNvPr id="17" name="TextBox 16">
            <a:extLst>
              <a:ext uri="{FF2B5EF4-FFF2-40B4-BE49-F238E27FC236}">
                <a16:creationId xmlns:a16="http://schemas.microsoft.com/office/drawing/2014/main" id="{04F751E0-9129-EA48-AD25-3D0C49EDBE1D}"/>
              </a:ext>
            </a:extLst>
          </p:cNvPr>
          <p:cNvSpPr txBox="1"/>
          <p:nvPr/>
        </p:nvSpPr>
        <p:spPr>
          <a:xfrm>
            <a:off x="523796" y="4875770"/>
            <a:ext cx="5123062" cy="1200329"/>
          </a:xfrm>
          <a:prstGeom prst="rect">
            <a:avLst/>
          </a:prstGeom>
          <a:noFill/>
        </p:spPr>
        <p:txBody>
          <a:bodyPr wrap="square" rtlCol="0">
            <a:spAutoFit/>
          </a:bodyPr>
          <a:lstStyle/>
          <a:p>
            <a:r>
              <a:rPr lang="en-US" dirty="0"/>
              <a:t>There are 18 countries in wine dataset. The US is dominating with 399 wine types, then Italy with 186 wine types, and in the third place is France with 150 wine types. </a:t>
            </a:r>
          </a:p>
        </p:txBody>
      </p:sp>
      <p:sp>
        <p:nvSpPr>
          <p:cNvPr id="18" name="TextBox 17">
            <a:extLst>
              <a:ext uri="{FF2B5EF4-FFF2-40B4-BE49-F238E27FC236}">
                <a16:creationId xmlns:a16="http://schemas.microsoft.com/office/drawing/2014/main" id="{46EACDFA-FD82-FE4B-9B09-A1B770A35086}"/>
              </a:ext>
            </a:extLst>
          </p:cNvPr>
          <p:cNvSpPr txBox="1"/>
          <p:nvPr/>
        </p:nvSpPr>
        <p:spPr>
          <a:xfrm>
            <a:off x="6426262" y="4875770"/>
            <a:ext cx="5123062" cy="1200329"/>
          </a:xfrm>
          <a:prstGeom prst="rect">
            <a:avLst/>
          </a:prstGeom>
          <a:noFill/>
        </p:spPr>
        <p:txBody>
          <a:bodyPr wrap="square" rtlCol="0">
            <a:spAutoFit/>
          </a:bodyPr>
          <a:lstStyle/>
          <a:p>
            <a:r>
              <a:rPr lang="en-US" dirty="0"/>
              <a:t>New World wines have the higher price though not higher points than Old World wines.</a:t>
            </a:r>
            <a:r>
              <a:rPr lang="en-US" dirty="0">
                <a:effectLst/>
              </a:rPr>
              <a:t> While </a:t>
            </a:r>
            <a:r>
              <a:rPr lang="en-US" dirty="0"/>
              <a:t>Old World have more ranked wines with lower prices and in lower quantity.</a:t>
            </a:r>
            <a:r>
              <a:rPr lang="en-US" dirty="0">
                <a:effectLst/>
              </a:rPr>
              <a:t> </a:t>
            </a:r>
            <a:endParaRPr lang="en-US" i="1" dirty="0"/>
          </a:p>
        </p:txBody>
      </p:sp>
    </p:spTree>
    <p:extLst>
      <p:ext uri="{BB962C8B-B14F-4D97-AF65-F5344CB8AC3E}">
        <p14:creationId xmlns:p14="http://schemas.microsoft.com/office/powerpoint/2010/main" val="137020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9691581-65B5-5F44-AF8F-F839A98D1668}"/>
              </a:ext>
            </a:extLst>
          </p:cNvPr>
          <p:cNvSpPr txBox="1"/>
          <p:nvPr/>
        </p:nvSpPr>
        <p:spPr>
          <a:xfrm>
            <a:off x="581985" y="494270"/>
            <a:ext cx="5123062" cy="338554"/>
          </a:xfrm>
          <a:prstGeom prst="rect">
            <a:avLst/>
          </a:prstGeom>
          <a:noFill/>
        </p:spPr>
        <p:txBody>
          <a:bodyPr wrap="square" rtlCol="0">
            <a:spAutoFit/>
          </a:bodyPr>
          <a:lstStyle/>
          <a:p>
            <a:r>
              <a:rPr lang="en-US" sz="1600" b="1" i="1" dirty="0"/>
              <a:t>Figure 3:</a:t>
            </a:r>
            <a:r>
              <a:rPr lang="en-US" sz="1600" i="1" dirty="0"/>
              <a:t> Pinot Noir Frequency by Province</a:t>
            </a:r>
          </a:p>
        </p:txBody>
      </p:sp>
      <p:sp>
        <p:nvSpPr>
          <p:cNvPr id="16" name="TextBox 15">
            <a:extLst>
              <a:ext uri="{FF2B5EF4-FFF2-40B4-BE49-F238E27FC236}">
                <a16:creationId xmlns:a16="http://schemas.microsoft.com/office/drawing/2014/main" id="{07C336B8-FF3A-4F41-BB25-7BA42C686C41}"/>
              </a:ext>
            </a:extLst>
          </p:cNvPr>
          <p:cNvSpPr txBox="1"/>
          <p:nvPr/>
        </p:nvSpPr>
        <p:spPr>
          <a:xfrm>
            <a:off x="6200594" y="494270"/>
            <a:ext cx="5785459" cy="338554"/>
          </a:xfrm>
          <a:prstGeom prst="rect">
            <a:avLst/>
          </a:prstGeom>
          <a:noFill/>
        </p:spPr>
        <p:txBody>
          <a:bodyPr wrap="square" rtlCol="0">
            <a:spAutoFit/>
          </a:bodyPr>
          <a:lstStyle/>
          <a:p>
            <a:r>
              <a:rPr lang="en-US" sz="1600" b="1" i="1" dirty="0"/>
              <a:t>Figure 4:</a:t>
            </a:r>
            <a:r>
              <a:rPr lang="en-US" sz="1600" i="1" dirty="0"/>
              <a:t> Price distribution of Pinot Noir in the US</a:t>
            </a:r>
          </a:p>
        </p:txBody>
      </p:sp>
      <p:pic>
        <p:nvPicPr>
          <p:cNvPr id="8" name="Picture 7" descr="Chart, bar chart&#10;&#10;Description automatically generated">
            <a:extLst>
              <a:ext uri="{FF2B5EF4-FFF2-40B4-BE49-F238E27FC236}">
                <a16:creationId xmlns:a16="http://schemas.microsoft.com/office/drawing/2014/main" id="{2649EE09-B126-2147-9ADE-50E5537A29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985" y="1103568"/>
            <a:ext cx="5333711" cy="3468548"/>
          </a:xfrm>
          <a:prstGeom prst="rect">
            <a:avLst/>
          </a:prstGeom>
        </p:spPr>
      </p:pic>
      <p:pic>
        <p:nvPicPr>
          <p:cNvPr id="9" name="Picture 8" descr="Chart, histogram&#10;&#10;Description automatically generated">
            <a:extLst>
              <a:ext uri="{FF2B5EF4-FFF2-40B4-BE49-F238E27FC236}">
                <a16:creationId xmlns:a16="http://schemas.microsoft.com/office/drawing/2014/main" id="{FE30BC01-7A85-984B-844D-461216629A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5056" y="1140601"/>
            <a:ext cx="5135644" cy="3465576"/>
          </a:xfrm>
          <a:prstGeom prst="rect">
            <a:avLst/>
          </a:prstGeom>
        </p:spPr>
      </p:pic>
      <p:sp>
        <p:nvSpPr>
          <p:cNvPr id="11" name="TextBox 10">
            <a:extLst>
              <a:ext uri="{FF2B5EF4-FFF2-40B4-BE49-F238E27FC236}">
                <a16:creationId xmlns:a16="http://schemas.microsoft.com/office/drawing/2014/main" id="{D38573E8-EC41-A44A-93D0-23850A7D1BDA}"/>
              </a:ext>
            </a:extLst>
          </p:cNvPr>
          <p:cNvSpPr txBox="1"/>
          <p:nvPr/>
        </p:nvSpPr>
        <p:spPr>
          <a:xfrm>
            <a:off x="523796" y="4875770"/>
            <a:ext cx="5123062" cy="1200329"/>
          </a:xfrm>
          <a:prstGeom prst="rect">
            <a:avLst/>
          </a:prstGeom>
          <a:noFill/>
        </p:spPr>
        <p:txBody>
          <a:bodyPr wrap="square" rtlCol="0">
            <a:spAutoFit/>
          </a:bodyPr>
          <a:lstStyle/>
          <a:p>
            <a:r>
              <a:rPr lang="en-US" dirty="0"/>
              <a:t>These are two major provinces that produce Pinot Noir in the US, California, and Oregon. But California has 42 wines while Oregon 32 which is for 10 wines less. </a:t>
            </a:r>
          </a:p>
        </p:txBody>
      </p:sp>
      <p:sp>
        <p:nvSpPr>
          <p:cNvPr id="12" name="TextBox 11">
            <a:extLst>
              <a:ext uri="{FF2B5EF4-FFF2-40B4-BE49-F238E27FC236}">
                <a16:creationId xmlns:a16="http://schemas.microsoft.com/office/drawing/2014/main" id="{DDFEE89D-DBA3-A149-9464-E005C125BA30}"/>
              </a:ext>
            </a:extLst>
          </p:cNvPr>
          <p:cNvSpPr txBox="1"/>
          <p:nvPr/>
        </p:nvSpPr>
        <p:spPr>
          <a:xfrm>
            <a:off x="6179378" y="4815189"/>
            <a:ext cx="5123062" cy="923330"/>
          </a:xfrm>
          <a:prstGeom prst="rect">
            <a:avLst/>
          </a:prstGeom>
          <a:noFill/>
        </p:spPr>
        <p:txBody>
          <a:bodyPr wrap="square" rtlCol="0">
            <a:spAutoFit/>
          </a:bodyPr>
          <a:lstStyle/>
          <a:p>
            <a:r>
              <a:rPr lang="en-US" dirty="0"/>
              <a:t>The price of Pinot Noir in the US has normal distribution. The average price is $46.5, and the median is $47.3.</a:t>
            </a:r>
            <a:r>
              <a:rPr lang="en-US" dirty="0">
                <a:effectLst/>
              </a:rPr>
              <a:t> </a:t>
            </a:r>
            <a:endParaRPr lang="en-US" dirty="0"/>
          </a:p>
        </p:txBody>
      </p:sp>
    </p:spTree>
    <p:extLst>
      <p:ext uri="{BB962C8B-B14F-4D97-AF65-F5344CB8AC3E}">
        <p14:creationId xmlns:p14="http://schemas.microsoft.com/office/powerpoint/2010/main" val="169951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16" name="Rectangle 15">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Oval 16">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Oval 17">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9" name="Group 18">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21" name="Rectangle 20">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Rectangle 21">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4" name="Rectangle 23">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6" name="Rectangle 25">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29" name="Rectangle 28">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7" name="Rectangle 36">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5" name="Rectangle 34">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 name="TextBox 9">
            <a:extLst>
              <a:ext uri="{FF2B5EF4-FFF2-40B4-BE49-F238E27FC236}">
                <a16:creationId xmlns:a16="http://schemas.microsoft.com/office/drawing/2014/main" id="{09691581-65B5-5F44-AF8F-F839A98D1668}"/>
              </a:ext>
            </a:extLst>
          </p:cNvPr>
          <p:cNvSpPr txBox="1"/>
          <p:nvPr/>
        </p:nvSpPr>
        <p:spPr>
          <a:xfrm>
            <a:off x="7071122" y="800060"/>
            <a:ext cx="4554821" cy="128864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400" b="1" i="1" dirty="0">
                <a:latin typeface="+mj-lt"/>
                <a:ea typeface="+mj-ea"/>
                <a:cs typeface="+mj-cs"/>
              </a:rPr>
              <a:t>Figure 5:</a:t>
            </a:r>
            <a:r>
              <a:rPr lang="en-US" sz="2400" i="1" dirty="0">
                <a:latin typeface="+mj-lt"/>
                <a:ea typeface="+mj-ea"/>
                <a:cs typeface="+mj-cs"/>
              </a:rPr>
              <a:t> </a:t>
            </a:r>
            <a:r>
              <a:rPr lang="en-US" sz="2400" i="1" dirty="0" err="1">
                <a:latin typeface="+mj-lt"/>
                <a:ea typeface="+mj-ea"/>
                <a:cs typeface="+mj-cs"/>
              </a:rPr>
              <a:t>ggplot</a:t>
            </a:r>
            <a:r>
              <a:rPr lang="en-US" sz="2400" i="1" dirty="0">
                <a:latin typeface="+mj-lt"/>
                <a:ea typeface="+mj-ea"/>
                <a:cs typeface="+mj-cs"/>
              </a:rPr>
              <a:t> and Linear Regression for Price by Ranking in the US</a:t>
            </a:r>
          </a:p>
        </p:txBody>
      </p:sp>
      <p:pic>
        <p:nvPicPr>
          <p:cNvPr id="6" name="Picture 5" descr="Chart, scatter chart&#10;&#10;Description automatically generated">
            <a:extLst>
              <a:ext uri="{FF2B5EF4-FFF2-40B4-BE49-F238E27FC236}">
                <a16:creationId xmlns:a16="http://schemas.microsoft.com/office/drawing/2014/main" id="{82FD306A-CC66-794D-9C39-9CF659141A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000" y="853233"/>
            <a:ext cx="6049714" cy="5142259"/>
          </a:xfrm>
          <a:prstGeom prst="rect">
            <a:avLst/>
          </a:prstGeom>
        </p:spPr>
      </p:pic>
      <p:sp>
        <p:nvSpPr>
          <p:cNvPr id="7" name="TextBox 6">
            <a:extLst>
              <a:ext uri="{FF2B5EF4-FFF2-40B4-BE49-F238E27FC236}">
                <a16:creationId xmlns:a16="http://schemas.microsoft.com/office/drawing/2014/main" id="{45770AC3-05CD-314F-8939-A714A258F3B7}"/>
              </a:ext>
            </a:extLst>
          </p:cNvPr>
          <p:cNvSpPr txBox="1"/>
          <p:nvPr/>
        </p:nvSpPr>
        <p:spPr>
          <a:xfrm>
            <a:off x="7136613" y="2356989"/>
            <a:ext cx="4537073" cy="3361604"/>
          </a:xfrm>
          <a:prstGeom prst="rect">
            <a:avLst/>
          </a:prstGeom>
        </p:spPr>
        <p:txBody>
          <a:bodyPr vert="horz" lIns="91440" tIns="45720" rIns="91440" bIns="45720" rtlCol="0" anchor="t">
            <a:normAutofit/>
          </a:bodyPr>
          <a:lstStyle/>
          <a:p>
            <a:pPr>
              <a:lnSpc>
                <a:spcPct val="125000"/>
              </a:lnSpc>
              <a:spcAft>
                <a:spcPts val="600"/>
              </a:spcAft>
            </a:pPr>
            <a:r>
              <a:rPr lang="en-US" spc="50" dirty="0"/>
              <a:t>The </a:t>
            </a:r>
            <a:r>
              <a:rPr lang="en-US" spc="50" dirty="0" err="1"/>
              <a:t>ggplot</a:t>
            </a:r>
            <a:r>
              <a:rPr lang="en-US" spc="50" dirty="0"/>
              <a:t> demonstrates the relationship of price and points in the US. There are some outliers, thus the relationship seems roughly linear. For now, the assumption is that there is a positive linear relationship between two variables which will be tested by regression model. </a:t>
            </a:r>
          </a:p>
        </p:txBody>
      </p:sp>
    </p:spTree>
    <p:extLst>
      <p:ext uri="{BB962C8B-B14F-4D97-AF65-F5344CB8AC3E}">
        <p14:creationId xmlns:p14="http://schemas.microsoft.com/office/powerpoint/2010/main" val="709690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9691581-65B5-5F44-AF8F-F839A98D1668}"/>
              </a:ext>
            </a:extLst>
          </p:cNvPr>
          <p:cNvSpPr txBox="1"/>
          <p:nvPr/>
        </p:nvSpPr>
        <p:spPr>
          <a:xfrm>
            <a:off x="439237" y="1411265"/>
            <a:ext cx="5123062" cy="338554"/>
          </a:xfrm>
          <a:prstGeom prst="rect">
            <a:avLst/>
          </a:prstGeom>
          <a:noFill/>
        </p:spPr>
        <p:txBody>
          <a:bodyPr wrap="square" rtlCol="0">
            <a:spAutoFit/>
          </a:bodyPr>
          <a:lstStyle/>
          <a:p>
            <a:r>
              <a:rPr lang="en-US" sz="1600" b="1" i="1" dirty="0"/>
              <a:t>Figure 6:</a:t>
            </a:r>
            <a:r>
              <a:rPr lang="en-US" sz="1600" i="1" dirty="0"/>
              <a:t> Two-sample t-test for the US Wine Points</a:t>
            </a:r>
          </a:p>
        </p:txBody>
      </p:sp>
      <p:sp>
        <p:nvSpPr>
          <p:cNvPr id="16" name="TextBox 15">
            <a:extLst>
              <a:ext uri="{FF2B5EF4-FFF2-40B4-BE49-F238E27FC236}">
                <a16:creationId xmlns:a16="http://schemas.microsoft.com/office/drawing/2014/main" id="{07C336B8-FF3A-4F41-BB25-7BA42C686C41}"/>
              </a:ext>
            </a:extLst>
          </p:cNvPr>
          <p:cNvSpPr txBox="1"/>
          <p:nvPr/>
        </p:nvSpPr>
        <p:spPr>
          <a:xfrm>
            <a:off x="6141460" y="1411265"/>
            <a:ext cx="5785459" cy="338554"/>
          </a:xfrm>
          <a:prstGeom prst="rect">
            <a:avLst/>
          </a:prstGeom>
          <a:noFill/>
        </p:spPr>
        <p:txBody>
          <a:bodyPr wrap="square" rtlCol="0">
            <a:spAutoFit/>
          </a:bodyPr>
          <a:lstStyle/>
          <a:p>
            <a:r>
              <a:rPr lang="en-US" sz="1600" b="1" i="1" dirty="0"/>
              <a:t>Figure 7:</a:t>
            </a:r>
            <a:r>
              <a:rPr lang="en-US" sz="1600" i="1" dirty="0"/>
              <a:t> Two-sample t-test for the US Wine Price</a:t>
            </a:r>
          </a:p>
        </p:txBody>
      </p:sp>
      <p:pic>
        <p:nvPicPr>
          <p:cNvPr id="6" name="Picture 5" descr="Graphical user interface, text, application, email&#10;&#10;Description automatically generated">
            <a:extLst>
              <a:ext uri="{FF2B5EF4-FFF2-40B4-BE49-F238E27FC236}">
                <a16:creationId xmlns:a16="http://schemas.microsoft.com/office/drawing/2014/main" id="{33F984C4-6EED-EE4F-BBD1-4D8BE79B1C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910" y="1804882"/>
            <a:ext cx="4916772" cy="1624118"/>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B66B091E-508D-5047-B8C3-B5D0E28ADE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5999" y="1804883"/>
            <a:ext cx="5876380" cy="1624117"/>
          </a:xfrm>
          <a:prstGeom prst="rect">
            <a:avLst/>
          </a:prstGeom>
        </p:spPr>
      </p:pic>
      <p:sp>
        <p:nvSpPr>
          <p:cNvPr id="11" name="TextBox 10">
            <a:extLst>
              <a:ext uri="{FF2B5EF4-FFF2-40B4-BE49-F238E27FC236}">
                <a16:creationId xmlns:a16="http://schemas.microsoft.com/office/drawing/2014/main" id="{E601D85F-9ADA-FD44-8BE9-74F69FB6AE36}"/>
              </a:ext>
            </a:extLst>
          </p:cNvPr>
          <p:cNvSpPr txBox="1"/>
          <p:nvPr/>
        </p:nvSpPr>
        <p:spPr>
          <a:xfrm>
            <a:off x="425910" y="3857715"/>
            <a:ext cx="5123062" cy="3139321"/>
          </a:xfrm>
          <a:prstGeom prst="rect">
            <a:avLst/>
          </a:prstGeom>
          <a:noFill/>
        </p:spPr>
        <p:txBody>
          <a:bodyPr wrap="square" rtlCol="0">
            <a:spAutoFit/>
          </a:bodyPr>
          <a:lstStyle/>
          <a:p>
            <a:r>
              <a:rPr lang="en-US" b="1" dirty="0"/>
              <a:t>Step 1 - Two-sample t-test: </a:t>
            </a:r>
            <a:r>
              <a:rPr lang="en-US" i="1" dirty="0"/>
              <a:t>Is there any significant difference between California and Oregon wine points?</a:t>
            </a:r>
            <a:r>
              <a:rPr lang="en-US" dirty="0">
                <a:effectLst/>
              </a:rPr>
              <a:t> </a:t>
            </a:r>
          </a:p>
          <a:p>
            <a:endParaRPr lang="en-US" dirty="0">
              <a:effectLst/>
            </a:endParaRPr>
          </a:p>
          <a:p>
            <a:r>
              <a:rPr lang="en-US" dirty="0"/>
              <a:t>The results showed that mean points was almost equal in both provinces, in California 89.98 compared to Oregon 89.5, no statistically significant difference of</a:t>
            </a:r>
            <a:r>
              <a:rPr lang="en-US" i="1" dirty="0"/>
              <a:t> 0.48 (95% CI, -0.68 to 1.63) USD, t(72) = 0.82 p = .4139.</a:t>
            </a:r>
            <a:r>
              <a:rPr lang="en-US" dirty="0"/>
              <a:t> The null hypothesis is not rejected. </a:t>
            </a:r>
          </a:p>
          <a:p>
            <a:endParaRPr lang="en-US" dirty="0"/>
          </a:p>
        </p:txBody>
      </p:sp>
      <p:sp>
        <p:nvSpPr>
          <p:cNvPr id="12" name="TextBox 11">
            <a:extLst>
              <a:ext uri="{FF2B5EF4-FFF2-40B4-BE49-F238E27FC236}">
                <a16:creationId xmlns:a16="http://schemas.microsoft.com/office/drawing/2014/main" id="{01455BC1-F019-B54D-8A3E-C4C692CFBE3D}"/>
              </a:ext>
            </a:extLst>
          </p:cNvPr>
          <p:cNvSpPr txBox="1"/>
          <p:nvPr/>
        </p:nvSpPr>
        <p:spPr>
          <a:xfrm>
            <a:off x="6141459" y="3857715"/>
            <a:ext cx="5785459" cy="2862322"/>
          </a:xfrm>
          <a:prstGeom prst="rect">
            <a:avLst/>
          </a:prstGeom>
          <a:noFill/>
        </p:spPr>
        <p:txBody>
          <a:bodyPr wrap="square" rtlCol="0">
            <a:spAutoFit/>
          </a:bodyPr>
          <a:lstStyle/>
          <a:p>
            <a:r>
              <a:rPr lang="en-US" b="1" dirty="0"/>
              <a:t>Step 2</a:t>
            </a:r>
            <a:r>
              <a:rPr lang="en-US" dirty="0"/>
              <a:t> - Two-sample t-test: </a:t>
            </a:r>
            <a:r>
              <a:rPr lang="en-US" i="1" dirty="0"/>
              <a:t>Is there any significant difference in price between California and Oregon wine?</a:t>
            </a:r>
          </a:p>
          <a:p>
            <a:endParaRPr lang="en-US" dirty="0"/>
          </a:p>
          <a:p>
            <a:r>
              <a:rPr lang="en-US" dirty="0"/>
              <a:t>The results showed that mean price was almost equal in both provinces, in California $46.85 compared to Oregon $47.87, no statistically significant difference of</a:t>
            </a:r>
            <a:r>
              <a:rPr lang="en-US" i="1" dirty="0"/>
              <a:t> 1.018 (95% CI, -9.13 to 7.09) USD, t(72) = -0.25, p = .8032.</a:t>
            </a:r>
            <a:r>
              <a:rPr lang="en-US" dirty="0"/>
              <a:t> The null hypothesis is not rejected.</a:t>
            </a:r>
          </a:p>
          <a:p>
            <a:endParaRPr lang="en-US" dirty="0"/>
          </a:p>
        </p:txBody>
      </p:sp>
      <p:sp>
        <p:nvSpPr>
          <p:cNvPr id="13" name="TextBox 12">
            <a:extLst>
              <a:ext uri="{FF2B5EF4-FFF2-40B4-BE49-F238E27FC236}">
                <a16:creationId xmlns:a16="http://schemas.microsoft.com/office/drawing/2014/main" id="{D38BC26C-213E-6148-95BD-670ADAD05DFF}"/>
              </a:ext>
            </a:extLst>
          </p:cNvPr>
          <p:cNvSpPr txBox="1"/>
          <p:nvPr/>
        </p:nvSpPr>
        <p:spPr>
          <a:xfrm>
            <a:off x="439237" y="395102"/>
            <a:ext cx="11305088" cy="461665"/>
          </a:xfrm>
          <a:prstGeom prst="rect">
            <a:avLst/>
          </a:prstGeom>
          <a:noFill/>
        </p:spPr>
        <p:txBody>
          <a:bodyPr wrap="square" rtlCol="0">
            <a:spAutoFit/>
          </a:bodyPr>
          <a:lstStyle/>
          <a:p>
            <a:r>
              <a:rPr lang="en-US" sz="2400" b="1" dirty="0"/>
              <a:t>Question 1: How does rank (points) affect the price of Pinot Noir in the US?</a:t>
            </a:r>
            <a:endParaRPr lang="en-US" sz="2400" dirty="0"/>
          </a:p>
        </p:txBody>
      </p:sp>
    </p:spTree>
    <p:extLst>
      <p:ext uri="{BB962C8B-B14F-4D97-AF65-F5344CB8AC3E}">
        <p14:creationId xmlns:p14="http://schemas.microsoft.com/office/powerpoint/2010/main" val="2309150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5">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17" name="Rectangle 16">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Oval 17">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Oval 18">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0" name="Group 19">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22" name="Rectangle 21">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3" name="Rectangle 22">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1" name="Rectangle 20">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7" name="Rectangle 26">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0" name="Rectangle 29">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8" name="Rectangle 37">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6" name="Rectangle 35">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 name="TextBox 9">
            <a:extLst>
              <a:ext uri="{FF2B5EF4-FFF2-40B4-BE49-F238E27FC236}">
                <a16:creationId xmlns:a16="http://schemas.microsoft.com/office/drawing/2014/main" id="{09691581-65B5-5F44-AF8F-F839A98D1668}"/>
              </a:ext>
            </a:extLst>
          </p:cNvPr>
          <p:cNvSpPr txBox="1"/>
          <p:nvPr/>
        </p:nvSpPr>
        <p:spPr>
          <a:xfrm>
            <a:off x="7118865" y="1143263"/>
            <a:ext cx="4554821" cy="87696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400" b="1" i="1" dirty="0">
                <a:latin typeface="+mj-lt"/>
                <a:ea typeface="+mj-ea"/>
                <a:cs typeface="+mj-cs"/>
              </a:rPr>
              <a:t>Figure 8:</a:t>
            </a:r>
            <a:r>
              <a:rPr lang="en-US" sz="2400" i="1" dirty="0">
                <a:latin typeface="+mj-lt"/>
                <a:ea typeface="+mj-ea"/>
                <a:cs typeface="+mj-cs"/>
              </a:rPr>
              <a:t> Regression Test for the Price and Points of wine in the US</a:t>
            </a:r>
          </a:p>
        </p:txBody>
      </p:sp>
      <p:pic>
        <p:nvPicPr>
          <p:cNvPr id="8" name="Picture 7" descr="Text, letter&#10;&#10;Description automatically generated">
            <a:extLst>
              <a:ext uri="{FF2B5EF4-FFF2-40B4-BE49-F238E27FC236}">
                <a16:creationId xmlns:a16="http://schemas.microsoft.com/office/drawing/2014/main" id="{D325E4FB-BF37-954B-B9C9-5A6D7DD396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000" y="1843875"/>
            <a:ext cx="6049714" cy="3160975"/>
          </a:xfrm>
          <a:prstGeom prst="rect">
            <a:avLst/>
          </a:prstGeom>
        </p:spPr>
      </p:pic>
      <p:sp>
        <p:nvSpPr>
          <p:cNvPr id="11" name="TextBox 10">
            <a:extLst>
              <a:ext uri="{FF2B5EF4-FFF2-40B4-BE49-F238E27FC236}">
                <a16:creationId xmlns:a16="http://schemas.microsoft.com/office/drawing/2014/main" id="{81B840FD-EBD3-FE47-A787-E809F736591D}"/>
              </a:ext>
            </a:extLst>
          </p:cNvPr>
          <p:cNvSpPr txBox="1"/>
          <p:nvPr/>
        </p:nvSpPr>
        <p:spPr>
          <a:xfrm>
            <a:off x="7076684" y="2377975"/>
            <a:ext cx="4537073" cy="3361604"/>
          </a:xfrm>
          <a:prstGeom prst="rect">
            <a:avLst/>
          </a:prstGeom>
        </p:spPr>
        <p:txBody>
          <a:bodyPr vert="horz" lIns="91440" tIns="45720" rIns="91440" bIns="45720" rtlCol="0" anchor="t">
            <a:normAutofit/>
          </a:bodyPr>
          <a:lstStyle/>
          <a:p>
            <a:pPr>
              <a:lnSpc>
                <a:spcPct val="115000"/>
              </a:lnSpc>
              <a:spcAft>
                <a:spcPts val="600"/>
              </a:spcAft>
            </a:pPr>
            <a:r>
              <a:rPr lang="en-US" sz="1600" b="1" spc="50" dirty="0"/>
              <a:t>Step 3</a:t>
            </a:r>
            <a:r>
              <a:rPr lang="en-US" sz="1600" spc="50" dirty="0"/>
              <a:t> - Regression testing of relationship between Price and points of Pinot Noir in the US</a:t>
            </a:r>
          </a:p>
          <a:p>
            <a:pPr indent="-270000">
              <a:lnSpc>
                <a:spcPct val="115000"/>
              </a:lnSpc>
              <a:spcAft>
                <a:spcPts val="600"/>
              </a:spcAft>
              <a:buFont typeface="Arial" panose="020B0604020202020204" pitchFamily="34" charset="0"/>
              <a:buChar char="•"/>
            </a:pPr>
            <a:endParaRPr lang="en-US" sz="1600" spc="50" dirty="0">
              <a:effectLst/>
            </a:endParaRPr>
          </a:p>
          <a:p>
            <a:pPr>
              <a:lnSpc>
                <a:spcPct val="115000"/>
              </a:lnSpc>
              <a:spcAft>
                <a:spcPts val="600"/>
              </a:spcAft>
            </a:pPr>
            <a:r>
              <a:rPr lang="en-US" sz="1600" spc="50" dirty="0"/>
              <a:t>The results show the significant relationship between price and rank (</a:t>
            </a:r>
            <a:r>
              <a:rPr lang="en-US" sz="1600" i="1" spc="50" dirty="0"/>
              <a:t>p &lt;0.001, R2 = 0.2255 ± 0.0106, F (1, 72) = 22.25), </a:t>
            </a:r>
            <a:r>
              <a:rPr lang="en-US" sz="1600" spc="50" dirty="0"/>
              <a:t>with a 3.39$ increase in price for every point increase in rank. Although only 22.5% of price can be explained by wine points. The null hypothesis is rejected. </a:t>
            </a:r>
          </a:p>
        </p:txBody>
      </p:sp>
    </p:spTree>
    <p:extLst>
      <p:ext uri="{BB962C8B-B14F-4D97-AF65-F5344CB8AC3E}">
        <p14:creationId xmlns:p14="http://schemas.microsoft.com/office/powerpoint/2010/main" val="89071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22" name="Rectangle 21">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3" name="Oval 22">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4" name="Oval 23">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5" name="Group 24">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27" name="Rectangle 26">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8" name="Rectangle 27">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6" name="Rectangle 25">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0" name="Rectangle 29">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32" name="Rectangle 31">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DE11E5CC-3C1F-4093-97B6-6433FBF9A9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5" name="Rectangle 34">
              <a:extLst>
                <a:ext uri="{FF2B5EF4-FFF2-40B4-BE49-F238E27FC236}">
                  <a16:creationId xmlns:a16="http://schemas.microsoft.com/office/drawing/2014/main" id="{28D720AE-B07F-482D-B526-4A9C632DA7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76F0BCA-E2AA-4AED-9091-1E820FF25B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71D2B33-982E-4EC0-9252-B8A7383C96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9250D86D-299E-4837-B82C-B97DACC975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3" name="Rectangle 42">
                <a:extLst>
                  <a:ext uri="{FF2B5EF4-FFF2-40B4-BE49-F238E27FC236}">
                    <a16:creationId xmlns:a16="http://schemas.microsoft.com/office/drawing/2014/main" id="{F74EFAF9-4DE5-4C1F-BF17-0A5930FFF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857D782-AB09-4CB1-A94A-54F935E70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94E95A3B-E29B-40AA-B9DD-FF0BA512FD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1" name="Rectangle 40">
                <a:extLst>
                  <a:ext uri="{FF2B5EF4-FFF2-40B4-BE49-F238E27FC236}">
                    <a16:creationId xmlns:a16="http://schemas.microsoft.com/office/drawing/2014/main" id="{1A71F79C-8170-4729-A592-753969B84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AE5C556-02CA-4512-9F5F-7088484CF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B75FD132-C2ED-4807-B2DA-D428F9C449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71967F12-B0C4-4D31-8D63-89945DCD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 name="TextBox 15">
            <a:extLst>
              <a:ext uri="{FF2B5EF4-FFF2-40B4-BE49-F238E27FC236}">
                <a16:creationId xmlns:a16="http://schemas.microsoft.com/office/drawing/2014/main" id="{07C336B8-FF3A-4F41-BB25-7BA42C686C41}"/>
              </a:ext>
            </a:extLst>
          </p:cNvPr>
          <p:cNvSpPr txBox="1"/>
          <p:nvPr/>
        </p:nvSpPr>
        <p:spPr>
          <a:xfrm>
            <a:off x="540000" y="5214286"/>
            <a:ext cx="4500561" cy="110405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b="1" i="1" dirty="0">
                <a:latin typeface="+mj-lt"/>
                <a:ea typeface="+mj-ea"/>
                <a:cs typeface="+mj-cs"/>
              </a:rPr>
              <a:t>Figure 9:</a:t>
            </a:r>
            <a:r>
              <a:rPr lang="en-US" sz="2400" i="1" dirty="0">
                <a:latin typeface="+mj-lt"/>
                <a:ea typeface="+mj-ea"/>
                <a:cs typeface="+mj-cs"/>
              </a:rPr>
              <a:t> Regression Test for the Price and Location in the US</a:t>
            </a:r>
          </a:p>
        </p:txBody>
      </p:sp>
      <p:sp>
        <p:nvSpPr>
          <p:cNvPr id="12" name="TextBox 11">
            <a:extLst>
              <a:ext uri="{FF2B5EF4-FFF2-40B4-BE49-F238E27FC236}">
                <a16:creationId xmlns:a16="http://schemas.microsoft.com/office/drawing/2014/main" id="{AD522219-3CDA-F440-9FD5-B60CB62CEC7E}"/>
              </a:ext>
            </a:extLst>
          </p:cNvPr>
          <p:cNvSpPr txBox="1"/>
          <p:nvPr/>
        </p:nvSpPr>
        <p:spPr>
          <a:xfrm>
            <a:off x="519998" y="1643711"/>
            <a:ext cx="4500562" cy="3361604"/>
          </a:xfrm>
          <a:prstGeom prst="rect">
            <a:avLst/>
          </a:prstGeom>
        </p:spPr>
        <p:txBody>
          <a:bodyPr vert="horz" lIns="91440" tIns="45720" rIns="91440" bIns="45720" rtlCol="0" anchor="t">
            <a:normAutofit/>
          </a:bodyPr>
          <a:lstStyle/>
          <a:p>
            <a:pPr>
              <a:lnSpc>
                <a:spcPct val="115000"/>
              </a:lnSpc>
              <a:spcAft>
                <a:spcPts val="600"/>
              </a:spcAft>
            </a:pPr>
            <a:r>
              <a:rPr lang="en-US" sz="1500" b="1" spc="50" dirty="0"/>
              <a:t>Step 3</a:t>
            </a:r>
            <a:r>
              <a:rPr lang="en-US" sz="1500" spc="50" dirty="0"/>
              <a:t> - Regression testing of relationship between Price and points of Pinot Noir in the US</a:t>
            </a:r>
          </a:p>
          <a:p>
            <a:pPr>
              <a:lnSpc>
                <a:spcPct val="115000"/>
              </a:lnSpc>
              <a:spcAft>
                <a:spcPts val="600"/>
              </a:spcAft>
            </a:pPr>
            <a:endParaRPr lang="en-US" sz="1500" spc="50" dirty="0"/>
          </a:p>
          <a:p>
            <a:pPr>
              <a:lnSpc>
                <a:spcPct val="115000"/>
              </a:lnSpc>
              <a:spcAft>
                <a:spcPts val="600"/>
              </a:spcAft>
            </a:pPr>
            <a:r>
              <a:rPr lang="en-US" sz="1500" spc="50" dirty="0"/>
              <a:t>The results show the significant relationship between price and rank (</a:t>
            </a:r>
            <a:r>
              <a:rPr lang="en-US" sz="1500" i="1" spc="50" dirty="0"/>
              <a:t>p &lt;0.001, R2 = 0.2255 ± 0.0106, F (1, 72) = 22.25), </a:t>
            </a:r>
            <a:r>
              <a:rPr lang="en-US" sz="1500" spc="50" dirty="0"/>
              <a:t>with a 3.39$ increase in price for every point increase in rank. Although only 22.5% of price can be explained by wine points. The null hypothesis is rejected. </a:t>
            </a:r>
          </a:p>
        </p:txBody>
      </p:sp>
      <p:pic>
        <p:nvPicPr>
          <p:cNvPr id="9" name="Picture 8" descr="Text&#10;&#10;Description automatically generated">
            <a:extLst>
              <a:ext uri="{FF2B5EF4-FFF2-40B4-BE49-F238E27FC236}">
                <a16:creationId xmlns:a16="http://schemas.microsoft.com/office/drawing/2014/main" id="{A878B548-E5E7-C94E-8B2D-4D9CB55A35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1422" y="1352335"/>
            <a:ext cx="6049714" cy="4144054"/>
          </a:xfrm>
          <a:prstGeom prst="rect">
            <a:avLst/>
          </a:prstGeom>
        </p:spPr>
      </p:pic>
      <p:sp>
        <p:nvSpPr>
          <p:cNvPr id="31" name="TextBox 30">
            <a:extLst>
              <a:ext uri="{FF2B5EF4-FFF2-40B4-BE49-F238E27FC236}">
                <a16:creationId xmlns:a16="http://schemas.microsoft.com/office/drawing/2014/main" id="{47020D49-633C-3745-A0F9-508218879306}"/>
              </a:ext>
            </a:extLst>
          </p:cNvPr>
          <p:cNvSpPr txBox="1"/>
          <p:nvPr/>
        </p:nvSpPr>
        <p:spPr>
          <a:xfrm>
            <a:off x="439237" y="395102"/>
            <a:ext cx="11305088" cy="830997"/>
          </a:xfrm>
          <a:prstGeom prst="rect">
            <a:avLst/>
          </a:prstGeom>
          <a:noFill/>
        </p:spPr>
        <p:txBody>
          <a:bodyPr wrap="square" rtlCol="0">
            <a:spAutoFit/>
          </a:bodyPr>
          <a:lstStyle/>
          <a:p>
            <a:r>
              <a:rPr lang="en-US" sz="2400" b="1" dirty="0"/>
              <a:t>Question 2: How does location (province) affect the price of Pinot Noir in the US?</a:t>
            </a:r>
            <a:endParaRPr lang="en-US" sz="2400" dirty="0"/>
          </a:p>
        </p:txBody>
      </p:sp>
    </p:spTree>
    <p:extLst>
      <p:ext uri="{BB962C8B-B14F-4D97-AF65-F5344CB8AC3E}">
        <p14:creationId xmlns:p14="http://schemas.microsoft.com/office/powerpoint/2010/main" val="1965856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5">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17" name="Rectangle 16">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Oval 17">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Oval 18">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0" name="Group 19">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22" name="Rectangle 21">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3" name="Rectangle 22">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1" name="Rectangle 20">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7" name="Rectangle 26">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DE11E5CC-3C1F-4093-97B6-6433FBF9A9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0" name="Rectangle 29">
              <a:extLst>
                <a:ext uri="{FF2B5EF4-FFF2-40B4-BE49-F238E27FC236}">
                  <a16:creationId xmlns:a16="http://schemas.microsoft.com/office/drawing/2014/main" id="{28D720AE-B07F-482D-B526-4A9C632DA7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76F0BCA-E2AA-4AED-9091-1E820FF25B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71D2B33-982E-4EC0-9252-B8A7383C96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9250D86D-299E-4837-B82C-B97DACC975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8" name="Rectangle 37">
                <a:extLst>
                  <a:ext uri="{FF2B5EF4-FFF2-40B4-BE49-F238E27FC236}">
                    <a16:creationId xmlns:a16="http://schemas.microsoft.com/office/drawing/2014/main" id="{F74EFAF9-4DE5-4C1F-BF17-0A5930FFF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857D782-AB09-4CB1-A94A-54F935E70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94E95A3B-E29B-40AA-B9DD-FF0BA512FD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6" name="Rectangle 35">
                <a:extLst>
                  <a:ext uri="{FF2B5EF4-FFF2-40B4-BE49-F238E27FC236}">
                    <a16:creationId xmlns:a16="http://schemas.microsoft.com/office/drawing/2014/main" id="{1A71F79C-8170-4729-A592-753969B84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AE5C556-02CA-4512-9F5F-7088484CF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B75FD132-C2ED-4807-B2DA-D428F9C449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71967F12-B0C4-4D31-8D63-89945DCD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 name="TextBox 9">
            <a:extLst>
              <a:ext uri="{FF2B5EF4-FFF2-40B4-BE49-F238E27FC236}">
                <a16:creationId xmlns:a16="http://schemas.microsoft.com/office/drawing/2014/main" id="{09691581-65B5-5F44-AF8F-F839A98D1668}"/>
              </a:ext>
            </a:extLst>
          </p:cNvPr>
          <p:cNvSpPr txBox="1"/>
          <p:nvPr/>
        </p:nvSpPr>
        <p:spPr>
          <a:xfrm>
            <a:off x="7083503" y="385927"/>
            <a:ext cx="4794424" cy="999835"/>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2400" i="1" dirty="0">
                <a:latin typeface="+mj-lt"/>
                <a:ea typeface="+mj-ea"/>
                <a:cs typeface="+mj-cs"/>
              </a:rPr>
              <a:t>Figure 10: Regression Test for the Price and Points + Location in the US</a:t>
            </a:r>
          </a:p>
        </p:txBody>
      </p:sp>
      <p:sp>
        <p:nvSpPr>
          <p:cNvPr id="11" name="TextBox 10">
            <a:extLst>
              <a:ext uri="{FF2B5EF4-FFF2-40B4-BE49-F238E27FC236}">
                <a16:creationId xmlns:a16="http://schemas.microsoft.com/office/drawing/2014/main" id="{71271305-D352-0A4D-BF9B-57F355B7E2F9}"/>
              </a:ext>
            </a:extLst>
          </p:cNvPr>
          <p:cNvSpPr txBox="1"/>
          <p:nvPr/>
        </p:nvSpPr>
        <p:spPr>
          <a:xfrm>
            <a:off x="449719" y="885844"/>
            <a:ext cx="4764732" cy="4960688"/>
          </a:xfrm>
          <a:prstGeom prst="rect">
            <a:avLst/>
          </a:prstGeom>
        </p:spPr>
        <p:txBody>
          <a:bodyPr vert="horz" lIns="91440" tIns="45720" rIns="91440" bIns="45720" rtlCol="0" anchor="t">
            <a:normAutofit/>
          </a:bodyPr>
          <a:lstStyle/>
          <a:p>
            <a:pPr>
              <a:lnSpc>
                <a:spcPct val="115000"/>
              </a:lnSpc>
              <a:spcAft>
                <a:spcPts val="600"/>
              </a:spcAft>
            </a:pPr>
            <a:r>
              <a:rPr lang="en-US" sz="1600" b="1" spc="50" dirty="0"/>
              <a:t>Step 2 </a:t>
            </a:r>
            <a:r>
              <a:rPr lang="en-US" sz="1600" spc="50" dirty="0">
                <a:effectLst/>
              </a:rPr>
              <a:t>- Regression testing of relationship between Price and Points + locations </a:t>
            </a:r>
          </a:p>
          <a:p>
            <a:pPr indent="-270000">
              <a:lnSpc>
                <a:spcPct val="115000"/>
              </a:lnSpc>
              <a:spcAft>
                <a:spcPts val="600"/>
              </a:spcAft>
              <a:buFont typeface="Arial" panose="020B0604020202020204" pitchFamily="34" charset="0"/>
              <a:buChar char="•"/>
            </a:pPr>
            <a:endParaRPr lang="en-US" sz="1600" spc="50" dirty="0">
              <a:effectLst/>
            </a:endParaRPr>
          </a:p>
          <a:p>
            <a:r>
              <a:rPr lang="en-US" sz="1600" dirty="0"/>
              <a:t>A multiple regression model was calculated to test if ranking and location taken significantly predicted wine price in the US. The </a:t>
            </a:r>
            <a:r>
              <a:rPr lang="en-US" sz="1600" i="1" dirty="0"/>
              <a:t>price</a:t>
            </a:r>
            <a:r>
              <a:rPr lang="en-US" sz="1600" dirty="0"/>
              <a:t> is a dependent variable, and </a:t>
            </a:r>
            <a:r>
              <a:rPr lang="en-US" sz="1600" i="1" dirty="0"/>
              <a:t>points + province</a:t>
            </a:r>
            <a:r>
              <a:rPr lang="en-US" sz="1600" dirty="0"/>
              <a:t> are independent variables (Figure 10). The results show a significant relationship between price and points + locations (</a:t>
            </a:r>
            <a:r>
              <a:rPr lang="en-US" sz="1600" i="1" dirty="0"/>
              <a:t>p=0, R2 = 0.242, F (1, 72) = 11.33), </a:t>
            </a:r>
            <a:r>
              <a:rPr lang="en-US" sz="1600" dirty="0"/>
              <a:t>with a 3.45$ increase in price for every point increase in rank in total. And with a 2.66$ increase in price for every point increase in rank in Oregon.</a:t>
            </a:r>
            <a:r>
              <a:rPr lang="en-US" sz="1600" i="1" dirty="0"/>
              <a:t> </a:t>
            </a:r>
            <a:r>
              <a:rPr lang="en-US" sz="1600" dirty="0"/>
              <a:t>And only 24.2% of price can be explained by wine points and locations which is 2% higher than the regression test made for the points only (Figure 8). The null hypothesis is rejected. </a:t>
            </a:r>
          </a:p>
          <a:p>
            <a:pPr indent="-270000">
              <a:lnSpc>
                <a:spcPct val="115000"/>
              </a:lnSpc>
              <a:spcAft>
                <a:spcPts val="600"/>
              </a:spcAft>
              <a:buFont typeface="Arial" panose="020B0604020202020204" pitchFamily="34" charset="0"/>
              <a:buChar char="•"/>
            </a:pPr>
            <a:endParaRPr lang="en-US" sz="1600" spc="50" dirty="0"/>
          </a:p>
        </p:txBody>
      </p:sp>
      <p:pic>
        <p:nvPicPr>
          <p:cNvPr id="6" name="Picture 5" descr="Text&#10;&#10;Description automatically generated">
            <a:extLst>
              <a:ext uri="{FF2B5EF4-FFF2-40B4-BE49-F238E27FC236}">
                <a16:creationId xmlns:a16="http://schemas.microsoft.com/office/drawing/2014/main" id="{BA7750BB-7D36-114B-AA00-AFF68E7CC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7643" y="1506822"/>
            <a:ext cx="6049714" cy="4098680"/>
          </a:xfrm>
          <a:prstGeom prst="rect">
            <a:avLst/>
          </a:prstGeom>
        </p:spPr>
      </p:pic>
    </p:spTree>
    <p:extLst>
      <p:ext uri="{BB962C8B-B14F-4D97-AF65-F5344CB8AC3E}">
        <p14:creationId xmlns:p14="http://schemas.microsoft.com/office/powerpoint/2010/main" val="3579370146"/>
      </p:ext>
    </p:extLst>
  </p:cSld>
  <p:clrMapOvr>
    <a:masterClrMapping/>
  </p:clrMapOvr>
</p:sld>
</file>

<file path=ppt/theme/theme1.xml><?xml version="1.0" encoding="utf-8"?>
<a:theme xmlns:a="http://schemas.openxmlformats.org/drawingml/2006/main" name="GlowVTI">
  <a:themeElements>
    <a:clrScheme name="AnalogousFromRegularSeed_2SEEDS">
      <a:dk1>
        <a:srgbClr val="000000"/>
      </a:dk1>
      <a:lt1>
        <a:srgbClr val="FFFFFF"/>
      </a:lt1>
      <a:dk2>
        <a:srgbClr val="311C24"/>
      </a:dk2>
      <a:lt2>
        <a:srgbClr val="F3F0F1"/>
      </a:lt2>
      <a:accent1>
        <a:srgbClr val="14B4A3"/>
      </a:accent1>
      <a:accent2>
        <a:srgbClr val="20B668"/>
      </a:accent2>
      <a:accent3>
        <a:srgbClr val="29ACE7"/>
      </a:accent3>
      <a:accent4>
        <a:srgbClr val="D5174C"/>
      </a:accent4>
      <a:accent5>
        <a:srgbClr val="E74429"/>
      </a:accent5>
      <a:accent6>
        <a:srgbClr val="D58117"/>
      </a:accent6>
      <a:hlink>
        <a:srgbClr val="C0424F"/>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56</TotalTime>
  <Words>1402</Words>
  <Application>Microsoft Macintosh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Avenir Next LT Pro</vt:lpstr>
      <vt:lpstr>Bell MT</vt:lpstr>
      <vt:lpstr>GlowVTI</vt:lpstr>
      <vt:lpstr>Week 6: Final Project Pinot Noir from US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Final Project Pinot Noir from US </dc:title>
  <dc:creator>Fatima Nurmakhamadova</dc:creator>
  <cp:lastModifiedBy>Fatima Nurmakhamadova</cp:lastModifiedBy>
  <cp:revision>61</cp:revision>
  <dcterms:created xsi:type="dcterms:W3CDTF">2021-12-20T02:11:52Z</dcterms:created>
  <dcterms:modified xsi:type="dcterms:W3CDTF">2021-12-20T03:08:14Z</dcterms:modified>
</cp:coreProperties>
</file>