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Open Sans SemiBol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+9shJIDUnyPWK9fIfP/5qxTn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145/2939672.2939785" TargetMode="External"/><Relationship Id="rId4" Type="http://schemas.openxmlformats.org/officeDocument/2006/relationships/hyperlink" Target="https://data.cityofchicago.org/Transportation/Traffic-Crashes-Crashes/85ca-t3if?category=Transportation&amp;view_name=Traffic-Crashes-Crashes" TargetMode="External"/><Relationship Id="rId5" Type="http://schemas.openxmlformats.org/officeDocument/2006/relationships/hyperlink" Target="https://towardsdatascience.com/dealing-with-features-that-have-high-cardinality-1c9212d7ff1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90500" y="1226900"/>
            <a:ext cx="6184800" cy="4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9000">
                <a:latin typeface="Open Sans"/>
                <a:ea typeface="Open Sans"/>
                <a:cs typeface="Open Sans"/>
                <a:sym typeface="Open Sans"/>
              </a:rPr>
              <a:t>Capstone Project: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9000">
                <a:latin typeface="Open Sans"/>
                <a:ea typeface="Open Sans"/>
                <a:cs typeface="Open Sans"/>
                <a:sym typeface="Open Sans"/>
              </a:rPr>
              <a:t>Traffic Crashes in Chicago</a:t>
            </a:r>
            <a:endParaRPr sz="9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5600">
                <a:latin typeface="Open Sans"/>
                <a:ea typeface="Open Sans"/>
                <a:cs typeface="Open Sans"/>
                <a:sym typeface="Open Sans"/>
              </a:rPr>
              <a:t>Group 5: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Min-Chi Tsai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Fatima Nurmakhamadova</a:t>
            </a:r>
            <a:endParaRPr sz="5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Prof. Daya Rudhramoorthi ALY 6140 - 80784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Analytics Systems Technology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College of Professional Study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Open Sans"/>
                <a:ea typeface="Open Sans"/>
                <a:cs typeface="Open Sans"/>
                <a:sym typeface="Open Sans"/>
              </a:rPr>
              <a:t>May 17, 2022</a:t>
            </a:r>
            <a:endParaRPr sz="5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10370" y="851518"/>
            <a:ext cx="6184806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5043688" y="5496103"/>
            <a:ext cx="20519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Welcome</a:t>
            </a:r>
            <a:endParaRPr b="1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9417978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219" name="Google Shape;2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5" y="926400"/>
            <a:ext cx="6042149" cy="344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220" name="Google Shape;2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4529" y="521753"/>
            <a:ext cx="5828261" cy="2724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Modeling – 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line chart&#10;&#10;Description automatically generated" id="222" name="Google Shape;22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975" y="4370425"/>
            <a:ext cx="3240384" cy="24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3950100" y="5024725"/>
            <a:ext cx="1599300" cy="4311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Accuracy: 0.86</a:t>
            </a:r>
            <a:endParaRPr sz="16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150" y="3990450"/>
            <a:ext cx="5725951" cy="25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Modeling – XGBoost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4" y="1184012"/>
            <a:ext cx="5605130" cy="2250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32" name="Google Shape;2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974" y="3635577"/>
            <a:ext cx="3833037" cy="2943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ubble chart&#10;&#10;Description automatically generated" id="233" name="Google Shape;23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6610" y="633535"/>
            <a:ext cx="4719083" cy="261381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4219725" y="4758600"/>
            <a:ext cx="1573200" cy="4311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Accuracy: 0.87</a:t>
            </a:r>
            <a:endParaRPr sz="16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676" y="3704200"/>
            <a:ext cx="5805425" cy="2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treemap chart&#10;&#10;Description automatically generated"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59" y="1127415"/>
            <a:ext cx="3739207" cy="3514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2946" y="1127415"/>
            <a:ext cx="3739207" cy="35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469899" y="392891"/>
            <a:ext cx="3510291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Model Comparison</a:t>
            </a: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4277" y="1017246"/>
            <a:ext cx="3965224" cy="368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5224800" y="5019525"/>
            <a:ext cx="6635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model - most True Negatives, and least False Positives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True Positives, and least False Negatives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 values -&gt; imbalance between classes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2401118" y="1761226"/>
            <a:ext cx="550800" cy="34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11559652" y="267429"/>
            <a:ext cx="300251" cy="23753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986236" y="1756944"/>
            <a:ext cx="550800" cy="346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0470737" y="3024428"/>
            <a:ext cx="550800" cy="346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8942928" y="3025341"/>
            <a:ext cx="550800" cy="34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10560205" y="239716"/>
            <a:ext cx="970153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FP &amp; FN -</a:t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11555937" y="631701"/>
            <a:ext cx="300251" cy="23753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10557317" y="559942"/>
            <a:ext cx="970153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TP &amp; TN -</a:t>
            </a:r>
            <a:endParaRPr/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10309267" y="4318834"/>
            <a:ext cx="27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3"/>
          <p:cNvCxnSpPr/>
          <p:nvPr/>
        </p:nvCxnSpPr>
        <p:spPr>
          <a:xfrm rot="10800000">
            <a:off x="10309272" y="4495541"/>
            <a:ext cx="27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3"/>
          <p:cNvCxnSpPr/>
          <p:nvPr/>
        </p:nvCxnSpPr>
        <p:spPr>
          <a:xfrm rot="10800000">
            <a:off x="2401028" y="4354697"/>
            <a:ext cx="27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ccuracy, Precision, Recall or F1? | by Koo Ping Shung | Towards Data  Science" id="258" name="Google Shape;2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500" y="5079450"/>
            <a:ext cx="21143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900" y="4856300"/>
            <a:ext cx="2251025" cy="1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Conclusion &amp; Recommendations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471376" y="1180214"/>
            <a:ext cx="6764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Q: What factors affect the severity of the traffic crash?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469900" y="1838994"/>
            <a:ext cx="10704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CRASH_HOUR 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crashes that involves any injury or vehicle tow is caused during the high traffic peak from 7 to 9 am and 3 to 6 pm. 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NUM_UNITS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probability of getting injury rises if the crash involves more than 1 unit whether it is a vehicle, pedestrian, or bicyclist.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POSTED_SPEED_LIMIT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rising posted speed limit also might affect the crash severity.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We would recommend the city of Chicago to </a:t>
            </a:r>
            <a:r>
              <a:rPr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pay more attention and </a:t>
            </a:r>
            <a:r>
              <a:rPr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take the necessary precautions during the </a:t>
            </a:r>
            <a:r>
              <a:rPr b="1"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peak hours </a:t>
            </a:r>
            <a:r>
              <a:rPr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and try to </a:t>
            </a:r>
            <a:r>
              <a:rPr b="1"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reduce</a:t>
            </a:r>
            <a:r>
              <a:rPr i="1" lang="en-US" sz="1800">
                <a:solidFill>
                  <a:schemeClr val="lt1"/>
                </a:solidFill>
                <a:highlight>
                  <a:srgbClr val="008080"/>
                </a:highlight>
                <a:latin typeface="Open Sans"/>
                <a:ea typeface="Open Sans"/>
                <a:cs typeface="Open Sans"/>
                <a:sym typeface="Open Sans"/>
              </a:rPr>
              <a:t> the traffic.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/>
          </a:p>
          <a:p>
            <a:pPr indent="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 txBox="1"/>
          <p:nvPr>
            <p:ph idx="12" type="sldNum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‹#›</a:t>
            </a:fld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318627" y="361322"/>
            <a:ext cx="11252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478625" y="998538"/>
            <a:ext cx="10531800" cy="3963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Chen, &amp; Guestrin, C. (2016). XGBoost: A Scalable Tree Boosting System. Proceedings of the 22nd ACM SIGKDD International Conference on Knowledge Discovery and Data Mining, 785–794. 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https://doi.org/10.1145/2939672.2939785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  <a:p>
            <a:pPr indent="-1841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Levy , J. (2022, April 20).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crashes - crashes: City of chicago: Data Portal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Chicago Data Portal. Retrieved April 21, 2022, from 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https://data.cityofchicago.org/Transportation/Traffic-Crashes-Crashes/85ca-t3if?category=Transportation&amp;view_name=Traffic-Crashes-Crashes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  <a:p>
            <a:pPr indent="-1841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Sangani, R. (2021, August 11).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Dealing with features that have high cardinality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Medium. Retrieved May 15, 2022, from 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https://towardsdatascience.com/dealing-with-features-that-have-high-cardinality-1c9212d7ff1b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-184150" lvl="0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41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-1147" y="-5"/>
            <a:ext cx="12193149" cy="2200064"/>
          </a:xfrm>
          <a:custGeom>
            <a:rect b="b" l="l" r="r" t="t"/>
            <a:pathLst>
              <a:path extrusionOk="0" h="3171710" w="12193149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>
                <a:solidFill>
                  <a:srgbClr val="262626"/>
                </a:solidFill>
              </a:rPr>
              <a:t>AGENDA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957987" y="2431767"/>
            <a:ext cx="8276026" cy="3685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-US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Project Introduction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-US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 (EDA)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-US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Modeling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-US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Conclusion &amp; Recommendations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03275" y="4476750"/>
            <a:ext cx="10515600" cy="1998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What factors affect the severity of the traffic crash?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What are the common types of traffic crashes and their causes?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How environmental factors affect crashes?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What time of the day has the most traffic crashes?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403274" y="382348"/>
            <a:ext cx="11252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2000" u="none" cap="none" strike="noStrike">
              <a:solidFill>
                <a:srgbClr val="007E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03275" y="922048"/>
            <a:ext cx="10950525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goal of the project is to help Chicago Police Department to 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predict the traffic crash type, and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 the causes that lead to it.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set is about daily traffic crash reports in Chicago city from 2015 to the present provided by Chicago Police Department.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03274" y="3644452"/>
            <a:ext cx="2817000" cy="586500"/>
          </a:xfrm>
          <a:prstGeom prst="roundRect">
            <a:avLst>
              <a:gd fmla="val 16667" name="adj"/>
            </a:avLst>
          </a:prstGeom>
          <a:solidFill>
            <a:srgbClr val="007E8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we want to solve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EDA: Data Cleaning</a:t>
            </a:r>
            <a:endParaRPr b="0" i="0" sz="2000" u="none" cap="none" strike="noStrike">
              <a:solidFill>
                <a:srgbClr val="007E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145900" y="844124"/>
            <a:ext cx="45762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dataset consists of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605,121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records,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49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features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29,605 records, and 26 features 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 categorical, 7 numerical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reduce the cardinality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PRIM_CONTRIBUTORY_CAUSE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SEC_CONTRIBUTORY_CAUSE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Crash Type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target variable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0 - no injury / drive away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1 - injury and / or tow due to crash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899" y="844113"/>
            <a:ext cx="2025919" cy="2825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8291"/>
          <a:stretch/>
        </p:blipFill>
        <p:spPr>
          <a:xfrm>
            <a:off x="537049" y="3858147"/>
            <a:ext cx="4647116" cy="1397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 with low confidence"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049" y="5340235"/>
            <a:ext cx="5198251" cy="1150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4"/>
          <p:cNvGrpSpPr/>
          <p:nvPr/>
        </p:nvGrpSpPr>
        <p:grpSpPr>
          <a:xfrm>
            <a:off x="3343129" y="843255"/>
            <a:ext cx="2025919" cy="2826042"/>
            <a:chOff x="3343129" y="843255"/>
            <a:chExt cx="2025919" cy="2826042"/>
          </a:xfrm>
        </p:grpSpPr>
        <p:pic>
          <p:nvPicPr>
            <p:cNvPr descr="Table&#10;&#10;Description automatically generated with medium confidence" id="123" name="Google Shape;12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43129" y="843255"/>
              <a:ext cx="2025919" cy="2826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>
              <a:off x="3343129" y="2721864"/>
              <a:ext cx="1558055" cy="21494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4"/>
          <p:cNvSpPr/>
          <p:nvPr/>
        </p:nvSpPr>
        <p:spPr>
          <a:xfrm>
            <a:off x="2159000" y="4289818"/>
            <a:ext cx="334818" cy="87908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362200" y="5816600"/>
            <a:ext cx="292100" cy="5588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265077" y="2281887"/>
            <a:ext cx="90771" cy="6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614419" y="767050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716355"/>
                </a:solidFill>
                <a:latin typeface="Open Sans"/>
                <a:ea typeface="Open Sans"/>
                <a:cs typeface="Open Sans"/>
                <a:sym typeface="Open Sans"/>
              </a:rPr>
              <a:t>Checking the wrong data types </a:t>
            </a:r>
            <a:endParaRPr sz="500">
              <a:solidFill>
                <a:srgbClr val="7163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571875" y="771505"/>
            <a:ext cx="1585698" cy="5526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71635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EDA: Data Cleaning</a:t>
            </a:r>
            <a:endParaRPr b="0" i="0" sz="2000" u="none" cap="none" strike="noStrike">
              <a:solidFill>
                <a:srgbClr val="007E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271500" y="1535700"/>
            <a:ext cx="3891310" cy="3724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Missing values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Deleting 5 columns – with more than 50%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 rows – with less than 3%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Outliers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columns with outliers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Removed only single outlier values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Keep the rest outliers 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shape now is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28,653 rows and 21 columns 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" name="Google Shape;137;p5"/>
          <p:cNvGrpSpPr/>
          <p:nvPr/>
        </p:nvGrpSpPr>
        <p:grpSpPr>
          <a:xfrm>
            <a:off x="571875" y="904236"/>
            <a:ext cx="3115982" cy="2981633"/>
            <a:chOff x="571875" y="929750"/>
            <a:chExt cx="3115982" cy="2981633"/>
          </a:xfrm>
        </p:grpSpPr>
        <p:pic>
          <p:nvPicPr>
            <p:cNvPr descr="Table&#10;&#10;Description automatically generated"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1875" y="929750"/>
              <a:ext cx="3115982" cy="2981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5"/>
            <p:cNvSpPr/>
            <p:nvPr/>
          </p:nvSpPr>
          <p:spPr>
            <a:xfrm>
              <a:off x="965689" y="2231136"/>
              <a:ext cx="1640351" cy="9144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65690" y="2670048"/>
              <a:ext cx="1640350" cy="256114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965688" y="3192928"/>
              <a:ext cx="1640351" cy="9144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579277" y="2497901"/>
              <a:ext cx="90771" cy="686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585373" y="3381821"/>
              <a:ext cx="90771" cy="686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469900" y="3809490"/>
            <a:ext cx="5474188" cy="3048510"/>
            <a:chOff x="469900" y="4114141"/>
            <a:chExt cx="4576199" cy="2484155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900" y="4114141"/>
              <a:ext cx="4576199" cy="2484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5"/>
            <p:cNvSpPr/>
            <p:nvPr/>
          </p:nvSpPr>
          <p:spPr>
            <a:xfrm>
              <a:off x="471333" y="4339003"/>
              <a:ext cx="680811" cy="1421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58367" y="5256585"/>
              <a:ext cx="493777" cy="1421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58952" y="4951785"/>
              <a:ext cx="399288" cy="1421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EDA: Data Visualization</a:t>
            </a:r>
            <a:endParaRPr b="0" i="0" sz="2000" u="none" cap="none" strike="noStrike">
              <a:solidFill>
                <a:srgbClr val="007E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66664" y="1083817"/>
            <a:ext cx="556857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Q: What time of the day has the most traffic crashes?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hart, histogram&#10;&#10;Description automatically generated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29" y="1936360"/>
            <a:ext cx="4169734" cy="358779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6001686" y="1129217"/>
            <a:ext cx="57685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Q: What are the common types of traffic crashes and their causes?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hart, bar chart&#10;&#10;Description automatically generated"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889" y="2041847"/>
            <a:ext cx="6057013" cy="335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821267" y="5867400"/>
            <a:ext cx="4902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crashes: 2 - 3 pm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Serious crashes:  3 – 4 pm &amp; 10 -11 pm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002867" y="5867400"/>
            <a:ext cx="5156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injury crashes: Angle &amp; Turning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Injury &gt; No Injury: Pedestrian, Fixed Object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6658750" y="2296475"/>
            <a:ext cx="482400" cy="157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606325" y="4755850"/>
            <a:ext cx="534900" cy="157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323200" y="2606175"/>
            <a:ext cx="791700" cy="157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8B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EDA: Data Visualization</a:t>
            </a:r>
            <a:endParaRPr b="0" i="0" sz="2000" u="none" cap="none" strike="noStrike">
              <a:solidFill>
                <a:srgbClr val="007E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519826" y="1012933"/>
            <a:ext cx="7402688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Q: How environmental factors affect crashes?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hart, bar chart&#10;&#10;Description automatically generated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1478057"/>
            <a:ext cx="4568455" cy="2555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9936" y="1479431"/>
            <a:ext cx="4692501" cy="2676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144" y="3856024"/>
            <a:ext cx="4152013" cy="2628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74" name="Google Shape;17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3355" y="3775957"/>
            <a:ext cx="4719082" cy="274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>
            <a:off x="8386650" y="2122300"/>
            <a:ext cx="221512" cy="2126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723580" y="5852555"/>
            <a:ext cx="221512" cy="2126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229859" y="2033694"/>
            <a:ext cx="186071" cy="17721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378021" y="2450135"/>
            <a:ext cx="186071" cy="17721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5482192" y="5329790"/>
            <a:ext cx="1223852" cy="737192"/>
            <a:chOff x="5482192" y="5329790"/>
            <a:chExt cx="1223852" cy="737192"/>
          </a:xfrm>
        </p:grpSpPr>
        <p:cxnSp>
          <p:nvCxnSpPr>
            <p:cNvPr id="180" name="Google Shape;180;p7"/>
            <p:cNvCxnSpPr/>
            <p:nvPr/>
          </p:nvCxnSpPr>
          <p:spPr>
            <a:xfrm flipH="1">
              <a:off x="5482192" y="5329790"/>
              <a:ext cx="388088" cy="737192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81" name="Google Shape;181;p7"/>
            <p:cNvCxnSpPr/>
            <p:nvPr/>
          </p:nvCxnSpPr>
          <p:spPr>
            <a:xfrm flipH="1" rot="10800000">
              <a:off x="5676457" y="5873159"/>
              <a:ext cx="1029587" cy="7089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Modeling – Data Preparation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145900" y="1403009"/>
            <a:ext cx="4384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Assigning features (X) and target variable (y)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Encoding Categorical Variables (Dummy)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Checking for multicollinearity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Correlation matrix ≥ +- 0.7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VIF score  ≥ 7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columns with high correlation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 Data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 and Testing (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70/30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set - 20,057 rows, and 121 columns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set has 8,596 rows and 121 columns</a:t>
            </a: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>
            <a:off x="469900" y="1142310"/>
            <a:ext cx="5104326" cy="2286690"/>
            <a:chOff x="469900" y="1142310"/>
            <a:chExt cx="5104326" cy="2286690"/>
          </a:xfrm>
        </p:grpSpPr>
        <p:pic>
          <p:nvPicPr>
            <p:cNvPr id="190" name="Google Shape;1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900" y="1142310"/>
              <a:ext cx="5104326" cy="2286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8"/>
            <p:cNvSpPr/>
            <p:nvPr/>
          </p:nvSpPr>
          <p:spPr>
            <a:xfrm>
              <a:off x="508000" y="1155010"/>
              <a:ext cx="1981200" cy="15309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046101" y="2065282"/>
              <a:ext cx="528125" cy="117321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>
            <a:off x="469900" y="3745907"/>
            <a:ext cx="4507426" cy="2719202"/>
            <a:chOff x="469900" y="3745907"/>
            <a:chExt cx="4507426" cy="2719202"/>
          </a:xfrm>
        </p:grpSpPr>
        <p:pic>
          <p:nvPicPr>
            <p:cNvPr id="194" name="Google Shape;19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900" y="3745907"/>
              <a:ext cx="4507426" cy="2719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8"/>
            <p:cNvSpPr/>
            <p:nvPr/>
          </p:nvSpPr>
          <p:spPr>
            <a:xfrm>
              <a:off x="1168400" y="3962400"/>
              <a:ext cx="3761814" cy="5842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930400" y="5009913"/>
              <a:ext cx="2999814" cy="16579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60500" y="5467210"/>
              <a:ext cx="3469714" cy="16579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69900" y="392891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E8B"/>
                </a:solidFill>
                <a:latin typeface="Open Sans"/>
                <a:ea typeface="Open Sans"/>
                <a:cs typeface="Open Sans"/>
                <a:sym typeface="Open Sans"/>
              </a:rPr>
              <a:t>Modeling – Logistic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7596909" y="2026039"/>
            <a:ext cx="45762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L1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regularization for optimization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ROC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curve - the summary of classifier performance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is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91%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significant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variables with the p-value below the alpha level is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significant variables with p-value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1295445"/>
            <a:ext cx="3623201" cy="8464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9"/>
          <p:cNvGrpSpPr/>
          <p:nvPr/>
        </p:nvGrpSpPr>
        <p:grpSpPr>
          <a:xfrm>
            <a:off x="465648" y="2798800"/>
            <a:ext cx="6897254" cy="3405812"/>
            <a:chOff x="465648" y="2880688"/>
            <a:chExt cx="6897254" cy="3405812"/>
          </a:xfrm>
        </p:grpSpPr>
        <p:pic>
          <p:nvPicPr>
            <p:cNvPr descr="Table&#10;&#10;Description automatically generated" id="207" name="Google Shape;207;p9"/>
            <p:cNvPicPr preferRelativeResize="0"/>
            <p:nvPr/>
          </p:nvPicPr>
          <p:blipFill rotWithShape="1">
            <a:blip r:embed="rId4">
              <a:alphaModFix/>
            </a:blip>
            <a:srcRect b="22108" l="0" r="0" t="0"/>
            <a:stretch/>
          </p:blipFill>
          <p:spPr>
            <a:xfrm>
              <a:off x="484064" y="2880688"/>
              <a:ext cx="6878838" cy="3405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9"/>
            <p:cNvSpPr/>
            <p:nvPr/>
          </p:nvSpPr>
          <p:spPr>
            <a:xfrm>
              <a:off x="465650" y="4051299"/>
              <a:ext cx="5477949" cy="231543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65649" y="4376057"/>
              <a:ext cx="5477949" cy="1144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65652" y="5856513"/>
              <a:ext cx="5477949" cy="1144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65648" y="6161392"/>
              <a:ext cx="5477949" cy="11447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hart, line chart&#10;&#10;Description automatically generated" id="212" name="Google Shape;21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108" y="667877"/>
            <a:ext cx="2742421" cy="2107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/>
          <p:nvPr/>
        </p:nvSpPr>
        <p:spPr>
          <a:xfrm>
            <a:off x="8412625" y="1094125"/>
            <a:ext cx="1573200" cy="4311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Accuracy: 0.87</a:t>
            </a:r>
            <a:endParaRPr sz="16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2022-05-16T18:49:30Z</dcterms:created>
  <dc:creator>Fatima Nurmakhamadova</dc:creator>
</cp:coreProperties>
</file>