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https://www.kaggle.com/datasets/muratkokludataset/pistachio-image-dataset/data"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4.png" Type="http://schemas.openxmlformats.org/officeDocument/2006/relationships/image"/><Relationship Id="rId16" Target="../media/image35.pn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380482" y="3374084"/>
            <a:ext cx="11420112" cy="2463799"/>
          </a:xfrm>
          <a:prstGeom prst="rect">
            <a:avLst/>
          </a:prstGeom>
        </p:spPr>
        <p:txBody>
          <a:bodyPr anchor="t" rtlCol="false" tIns="0" lIns="0" bIns="0" rIns="0">
            <a:spAutoFit/>
          </a:bodyPr>
          <a:lstStyle/>
          <a:p>
            <a:pPr algn="ctr">
              <a:lnSpc>
                <a:spcPts val="9399"/>
              </a:lnSpc>
            </a:pPr>
            <a:r>
              <a:rPr lang="en-US" sz="9999">
                <a:solidFill>
                  <a:srgbClr val="000000"/>
                </a:solidFill>
                <a:latin typeface="DM Sans Bold"/>
              </a:rPr>
              <a:t>Klasifikasi  Gambar Pistachio </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Fatiya Quzza (2108107010042)</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467572"/>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1791001" y="1267971"/>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182362" y="2065010"/>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227859" y="909634"/>
            <a:ext cx="10075439" cy="859548"/>
          </a:xfrm>
          <a:prstGeom prst="rect">
            <a:avLst/>
          </a:prstGeom>
        </p:spPr>
        <p:txBody>
          <a:bodyPr anchor="t" rtlCol="false" tIns="0" lIns="0" bIns="0" rIns="0">
            <a:spAutoFit/>
          </a:bodyPr>
          <a:lstStyle/>
          <a:p>
            <a:pPr>
              <a:lnSpc>
                <a:spcPts val="6402"/>
              </a:lnSpc>
            </a:pPr>
            <a:r>
              <a:rPr lang="en-US" sz="6600">
                <a:solidFill>
                  <a:srgbClr val="000000"/>
                </a:solidFill>
                <a:latin typeface="DM Sans Bold"/>
              </a:rPr>
              <a:t>Dataset yang digunakan</a:t>
            </a:r>
          </a:p>
        </p:txBody>
      </p:sp>
      <p:sp>
        <p:nvSpPr>
          <p:cNvPr name="TextBox 6" id="6"/>
          <p:cNvSpPr txBox="true"/>
          <p:nvPr/>
        </p:nvSpPr>
        <p:spPr>
          <a:xfrm rot="0">
            <a:off x="1227859" y="2036435"/>
            <a:ext cx="9798348" cy="73247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LDataset Pistachio Image merupakan kumpulan citra pistachio yang digunakan untuk pengembangan model klasifikasi berbasis citra dan kecerdasan buatan. Dataset ini berasal dari penelitian yang dipublikasikan dalam jurnal "Progress in Nutrition" dan "Electronics". Dataset ini mencakup dua jenis pistachio utama: Kirmizi dan Siirt. Setiap citra pistachio dilengkapi dengan atribut morfologis, bentuk, dan warna sebagai fitur klasifikasi. Atribut morfologis mencakup area, perimeter, dan berbagai ukuran lainnya. Atribut bentuk melibatkan faktor bentuk seperti aspect ratio dan roundness. Sementara itu, atribut warna mencakup statistik warna seperti mean, standard deviation, skewness, dan kurtosis.</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Disini saya hanya menggunakan struktur direktori "Pistachio_Image_Dataset/Pistachio_Image_Dataset," dimana terdapat dua folder utama: "Kirmizi_pistachio" dan "Siirt_pistachio". Setiap folder ini berisi gambar-gambar pistachio untuk masing-masing jenis.  Disini tidak disertakan atribut morfologis, bentuk, atau warna secara eksplisit. Sebaliknya, fokusnya lebih pada representasi visual melalui citra pistachio.</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Link Dataset : </a:t>
            </a:r>
            <a:r>
              <a:rPr lang="en-US" sz="1999" spc="119" u="sng">
                <a:solidFill>
                  <a:srgbClr val="000000"/>
                </a:solidFill>
                <a:latin typeface="DM Sans"/>
                <a:hlinkClick r:id="rId7" tooltip="https://www.kaggle.com/datasets/muratkokludataset/pistachio-image-dataset/data"/>
              </a:rPr>
              <a:t>https://www.kaggle.com/datasets/muratkokludataset/pistachio-image-dataset/data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6011817" y="2686838"/>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173328" y="3458609"/>
            <a:ext cx="3756117" cy="3076618"/>
          </a:xfrm>
          <a:custGeom>
            <a:avLst/>
            <a:gdLst/>
            <a:ahLst/>
            <a:cxnLst/>
            <a:rect r="r" b="b" t="t" l="l"/>
            <a:pathLst>
              <a:path h="3076618" w="3756117">
                <a:moveTo>
                  <a:pt x="0" y="0"/>
                </a:moveTo>
                <a:lnTo>
                  <a:pt x="3756116" y="0"/>
                </a:lnTo>
                <a:lnTo>
                  <a:pt x="3756116" y="3076618"/>
                </a:lnTo>
                <a:lnTo>
                  <a:pt x="0" y="3076618"/>
                </a:lnTo>
                <a:lnTo>
                  <a:pt x="0" y="0"/>
                </a:lnTo>
                <a:close/>
              </a:path>
            </a:pathLst>
          </a:custGeom>
          <a:blipFill>
            <a:blip r:embed="rId15"/>
            <a:stretch>
              <a:fillRect l="0" t="0" r="0" b="0"/>
            </a:stretch>
          </a:blipFill>
        </p:spPr>
      </p:sp>
      <p:sp>
        <p:nvSpPr>
          <p:cNvPr name="Freeform 10" id="10"/>
          <p:cNvSpPr/>
          <p:nvPr/>
        </p:nvSpPr>
        <p:spPr>
          <a:xfrm flipH="false" flipV="false" rot="0">
            <a:off x="12419372" y="5828752"/>
            <a:ext cx="4839928" cy="2536682"/>
          </a:xfrm>
          <a:custGeom>
            <a:avLst/>
            <a:gdLst/>
            <a:ahLst/>
            <a:cxnLst/>
            <a:rect r="r" b="b" t="t" l="l"/>
            <a:pathLst>
              <a:path h="2536682" w="4839928">
                <a:moveTo>
                  <a:pt x="0" y="0"/>
                </a:moveTo>
                <a:lnTo>
                  <a:pt x="4839928" y="0"/>
                </a:lnTo>
                <a:lnTo>
                  <a:pt x="4839928" y="2536682"/>
                </a:lnTo>
                <a:lnTo>
                  <a:pt x="0" y="2536682"/>
                </a:lnTo>
                <a:lnTo>
                  <a:pt x="0" y="0"/>
                </a:lnTo>
                <a:close/>
              </a:path>
            </a:pathLst>
          </a:custGeom>
          <a:blipFill>
            <a:blip r:embed="rId16"/>
            <a:stretch>
              <a:fillRect l="0" t="0" r="0" b="0"/>
            </a:stretch>
          </a:blipFill>
        </p:spPr>
      </p:sp>
      <p:sp>
        <p:nvSpPr>
          <p:cNvPr name="TextBox 11" id="11"/>
          <p:cNvSpPr txBox="true"/>
          <p:nvPr/>
        </p:nvSpPr>
        <p:spPr>
          <a:xfrm rot="0">
            <a:off x="12419372" y="2407363"/>
            <a:ext cx="4409865" cy="663725"/>
          </a:xfrm>
          <a:prstGeom prst="rect">
            <a:avLst/>
          </a:prstGeom>
        </p:spPr>
        <p:txBody>
          <a:bodyPr anchor="t" rtlCol="false" tIns="0" lIns="0" bIns="0" rIns="0">
            <a:spAutoFit/>
          </a:bodyPr>
          <a:lstStyle/>
          <a:p>
            <a:pPr>
              <a:lnSpc>
                <a:spcPts val="4904"/>
              </a:lnSpc>
            </a:pPr>
            <a:r>
              <a:rPr lang="en-US" sz="5056">
                <a:solidFill>
                  <a:srgbClr val="000000"/>
                </a:solidFill>
                <a:latin typeface="DM Sans Bold"/>
              </a:rPr>
              <a:t>Jumlah Label</a:t>
            </a:r>
          </a:p>
        </p:txBody>
      </p:sp>
      <p:sp>
        <p:nvSpPr>
          <p:cNvPr name="TextBox 12" id="12"/>
          <p:cNvSpPr txBox="true"/>
          <p:nvPr/>
        </p:nvSpPr>
        <p:spPr>
          <a:xfrm rot="0">
            <a:off x="1247831" y="7068518"/>
            <a:ext cx="3756117" cy="1323975"/>
          </a:xfrm>
          <a:prstGeom prst="rect">
            <a:avLst/>
          </a:prstGeom>
        </p:spPr>
        <p:txBody>
          <a:bodyPr anchor="t" rtlCol="false" tIns="0" lIns="0" bIns="0" rIns="0">
            <a:spAutoFit/>
          </a:bodyPr>
          <a:lstStyle/>
          <a:p>
            <a:pPr marL="0" indent="0" lvl="0">
              <a:lnSpc>
                <a:spcPts val="2699"/>
              </a:lnSpc>
              <a:spcBef>
                <a:spcPct val="0"/>
              </a:spcBef>
            </a:pPr>
            <a:r>
              <a:rPr lang="en-US" sz="1999" spc="119">
                <a:solidFill>
                  <a:srgbClr val="000000"/>
                </a:solidFill>
                <a:latin typeface="DM Sans"/>
              </a:rPr>
              <a:t>Disini terdapat total 2149 data, dengan jumlah fitur untuk tiap gambar 200 x 200 </a:t>
            </a:r>
          </a:p>
        </p:txBody>
      </p:sp>
      <p:sp>
        <p:nvSpPr>
          <p:cNvPr name="TextBox 13" id="13"/>
          <p:cNvSpPr txBox="true"/>
          <p:nvPr/>
        </p:nvSpPr>
        <p:spPr>
          <a:xfrm rot="0">
            <a:off x="1173328" y="2539721"/>
            <a:ext cx="4409865" cy="663725"/>
          </a:xfrm>
          <a:prstGeom prst="rect">
            <a:avLst/>
          </a:prstGeom>
        </p:spPr>
        <p:txBody>
          <a:bodyPr anchor="t" rtlCol="false" tIns="0" lIns="0" bIns="0" rIns="0">
            <a:spAutoFit/>
          </a:bodyPr>
          <a:lstStyle/>
          <a:p>
            <a:pPr>
              <a:lnSpc>
                <a:spcPts val="4904"/>
              </a:lnSpc>
            </a:pPr>
            <a:r>
              <a:rPr lang="en-US" sz="5056">
                <a:solidFill>
                  <a:srgbClr val="000000"/>
                </a:solidFill>
                <a:latin typeface="DM Sans Bold"/>
              </a:rPr>
              <a:t>Jumlah Fitur</a:t>
            </a:r>
          </a:p>
        </p:txBody>
      </p:sp>
      <p:sp>
        <p:nvSpPr>
          <p:cNvPr name="TextBox 14" id="14"/>
          <p:cNvSpPr txBox="true"/>
          <p:nvPr/>
        </p:nvSpPr>
        <p:spPr>
          <a:xfrm rot="0">
            <a:off x="12527494" y="3493882"/>
            <a:ext cx="4033207" cy="199072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rPr>
              <a:t>Pada Dataset ini terdapat dua label, yaitu Kirmizi Pistachio dan Siirt Pistachio, dimana Kiirmizi Pistachio di-encoding menjadi 0 dan Siirt Pistachio menjadi 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903313" y="610124"/>
            <a:ext cx="9931266" cy="1313942"/>
          </a:xfrm>
          <a:prstGeom prst="rect">
            <a:avLst/>
          </a:prstGeom>
        </p:spPr>
        <p:txBody>
          <a:bodyPr anchor="t" rtlCol="false" tIns="0" lIns="0" bIns="0" rIns="0">
            <a:spAutoFit/>
          </a:bodyPr>
          <a:lstStyle/>
          <a:p>
            <a:pPr algn="ctr">
              <a:lnSpc>
                <a:spcPts val="5043"/>
              </a:lnSpc>
            </a:pPr>
            <a:r>
              <a:rPr lang="en-US" sz="5199">
                <a:solidFill>
                  <a:srgbClr val="000000"/>
                </a:solidFill>
                <a:latin typeface="DM Sans Bold"/>
              </a:rPr>
              <a:t>Jenis Jaringan Saraf Tiruan yang Digunakan</a:t>
            </a:r>
          </a:p>
        </p:txBody>
      </p:sp>
      <p:sp>
        <p:nvSpPr>
          <p:cNvPr name="TextBox 6" id="6"/>
          <p:cNvSpPr txBox="true"/>
          <p:nvPr/>
        </p:nvSpPr>
        <p:spPr>
          <a:xfrm rot="0">
            <a:off x="7903313" y="2008989"/>
            <a:ext cx="9931266" cy="7658100"/>
          </a:xfrm>
          <a:prstGeom prst="rect">
            <a:avLst/>
          </a:prstGeom>
        </p:spPr>
        <p:txBody>
          <a:bodyPr anchor="t" rtlCol="false" tIns="0" lIns="0" bIns="0" rIns="0">
            <a:spAutoFit/>
          </a:bodyPr>
          <a:lstStyle/>
          <a:p>
            <a:pPr algn="just">
              <a:lnSpc>
                <a:spcPts val="2699"/>
              </a:lnSpc>
            </a:pPr>
          </a:p>
          <a:p>
            <a:pPr algn="just">
              <a:lnSpc>
                <a:spcPts val="2699"/>
              </a:lnSpc>
            </a:pPr>
            <a:r>
              <a:rPr lang="en-US" sz="1999" spc="119">
                <a:solidFill>
                  <a:srgbClr val="000000"/>
                </a:solidFill>
                <a:latin typeface="DM Sans"/>
              </a:rPr>
              <a:t>Model jaringan saraf tiruan yang digunakan dalam klasifikasi ini adalah Convolutional Neural Network atau CNN. CNN dirancang khusus untuk menangani data berstruktur grid, seperti citra. CNN terdiri dari beberapa lapisan konvolusional yang mampu mengekstrak fitur-fitur penting dari citra secara hierarkis.</a:t>
            </a:r>
          </a:p>
          <a:p>
            <a:pPr algn="just">
              <a:lnSpc>
                <a:spcPts val="2699"/>
              </a:lnSpc>
            </a:pPr>
          </a:p>
          <a:p>
            <a:pPr algn="just">
              <a:lnSpc>
                <a:spcPts val="2699"/>
              </a:lnSpc>
            </a:pPr>
            <a:r>
              <a:rPr lang="en-US" sz="1999" spc="119">
                <a:solidFill>
                  <a:srgbClr val="000000"/>
                </a:solidFill>
                <a:latin typeface="DM Sans"/>
              </a:rPr>
              <a:t>Pertama-tama, model ini memiliki beberapa lapisan konvolusional, dimulai dengan Conv2D yang menggunakan filter 3x3 untuk mengekstrak pola-pola dari citra input dengan aktivasi ReLU (Rectified Linear Unit) yang mengenalkan unsur non-linearitas. MaxPooling2D kemudian digunakan untuk mereduksi dimensi citra dan mengekstrak fitur-fitur utama. Proses ini diulang beberapa kali dengan penambahan Dropout untuk mencegah overfitting, yaitu melewatkan sebagian neuron pada saat pelatihan untuk meningkatkan generalisasi model.</a:t>
            </a:r>
          </a:p>
          <a:p>
            <a:pPr algn="just">
              <a:lnSpc>
                <a:spcPts val="2699"/>
              </a:lnSpc>
            </a:pPr>
          </a:p>
          <a:p>
            <a:pPr algn="just" marL="0" indent="0" lvl="0">
              <a:lnSpc>
                <a:spcPts val="2699"/>
              </a:lnSpc>
              <a:spcBef>
                <a:spcPct val="0"/>
              </a:spcBef>
            </a:pPr>
            <a:r>
              <a:rPr lang="en-US" sz="1999" spc="119">
                <a:solidFill>
                  <a:srgbClr val="000000"/>
                </a:solidFill>
                <a:latin typeface="DM Sans"/>
              </a:rPr>
              <a:t>Selanjutnya, hasil fitur dari konvolusi diekstraksi dan diratakan (flatten) menjadi vektor satu dimensi. Model ini kemudian memiliki beberapa lapisan Dense (fully connected) yang bertanggung jawab untuk melakukan klasifikasi. Dense layer ini memiliki fungsi aktivasi ReLU dan Dropout untuk penanganan overfitting. Kemudian, output layer menggunakan satu neuron dengan fungsi aktivasi sigmoid, yang mana cocok untuk tugas klasifikasi biner.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4246442" y="1720410"/>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Jenis Optimisasi</a:t>
            </a:r>
          </a:p>
        </p:txBody>
      </p:sp>
      <p:sp>
        <p:nvSpPr>
          <p:cNvPr name="TextBox 4" id="4"/>
          <p:cNvSpPr txBox="true"/>
          <p:nvPr/>
        </p:nvSpPr>
        <p:spPr>
          <a:xfrm rot="0">
            <a:off x="4449624" y="3087973"/>
            <a:ext cx="9844046" cy="5657850"/>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rPr>
              <a:t>Dalam model tersebut, jenis optimisasi yang digunakan adalah Adam, yang merupakan singkatan dari Adaptive Moment Estimation. Adam adalah metode optimisasi yang efisien dan seringkali digunakan dalam pelatihan model jaringan saraf tiruan. Adam menggabungkan konsep Momentum dan RMSprop.</a:t>
            </a:r>
          </a:p>
          <a:p>
            <a:pPr algn="just">
              <a:lnSpc>
                <a:spcPts val="2699"/>
              </a:lnSpc>
            </a:pPr>
          </a:p>
          <a:p>
            <a:pPr algn="just" marL="0" indent="0" lvl="0">
              <a:lnSpc>
                <a:spcPts val="2699"/>
              </a:lnSpc>
              <a:spcBef>
                <a:spcPct val="0"/>
              </a:spcBef>
            </a:pPr>
            <a:r>
              <a:rPr lang="en-US" sz="1999" spc="119">
                <a:solidFill>
                  <a:srgbClr val="000000"/>
                </a:solidFill>
                <a:latin typeface="DM Sans"/>
              </a:rPr>
              <a:t>Algoritma Adam menghitung dan memanfaatkan momen pertama (mean) dan momen kedua (mean kuadrat) dari gradien parameter selama iterasi pelatihan. Dengan menggunakan informasi ini, Adam kemudian menghasilkan pembaruan parameter untuk meningkatkan efisiensi konvergensi model. Kelebihan utama dari Adam adalah kemampuannya dalam menyesuaikan laju pembelajaran secara adaptif berdasarkan momen kedua, memungkinkan algoritma untuk secara efektif dan cepat beradaptasi terhadap perubahan dalam gradien. Keistimewaan ini membuat Adam menjadi pilihan yang baik untuk berbagai masalah pelatihan model, dan seringkali menghasilkan konvergensi yang lebih cepat</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1273328" y="1975646"/>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19907" y="2639048"/>
            <a:ext cx="7181225" cy="5008904"/>
          </a:xfrm>
          <a:custGeom>
            <a:avLst/>
            <a:gdLst/>
            <a:ahLst/>
            <a:cxnLst/>
            <a:rect r="r" b="b" t="t" l="l"/>
            <a:pathLst>
              <a:path h="5008904" w="7181225">
                <a:moveTo>
                  <a:pt x="0" y="0"/>
                </a:moveTo>
                <a:lnTo>
                  <a:pt x="7181224" y="0"/>
                </a:lnTo>
                <a:lnTo>
                  <a:pt x="7181224"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81486" y="791270"/>
            <a:ext cx="9383478" cy="1615694"/>
          </a:xfrm>
          <a:prstGeom prst="rect">
            <a:avLst/>
          </a:prstGeom>
        </p:spPr>
        <p:txBody>
          <a:bodyPr anchor="t" rtlCol="false" tIns="0" lIns="0" bIns="0" rIns="0">
            <a:spAutoFit/>
          </a:bodyPr>
          <a:lstStyle/>
          <a:p>
            <a:pPr>
              <a:lnSpc>
                <a:spcPts val="6207"/>
              </a:lnSpc>
            </a:pPr>
            <a:r>
              <a:rPr lang="en-US" sz="6399">
                <a:solidFill>
                  <a:srgbClr val="000000"/>
                </a:solidFill>
                <a:latin typeface="DM Sans Bold"/>
              </a:rPr>
              <a:t>Jenis Fungsi Aktivasi yang digunakan</a:t>
            </a:r>
          </a:p>
        </p:txBody>
      </p:sp>
      <p:sp>
        <p:nvSpPr>
          <p:cNvPr name="TextBox 6" id="6"/>
          <p:cNvSpPr txBox="true"/>
          <p:nvPr/>
        </p:nvSpPr>
        <p:spPr>
          <a:xfrm rot="0">
            <a:off x="781486" y="2918127"/>
            <a:ext cx="9383478" cy="6991350"/>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rPr>
              <a:t>Fungsi aktivasi yang digunakan di lapisan konvolusional adalah ReLU (Rectified Linear Unit), ditunjukkan oleh parameter 'relu'. ReLU adalah pilihan umum karena sifat non-linearitasnya yang sederhana namun efektif. Fungsi ini mengonversi semua nilai negatif menjadi nol dan mempertahankan nilai positif, membantu model untuk mempelajari pola-pola yang kompleks dalam data.</a:t>
            </a:r>
          </a:p>
          <a:p>
            <a:pPr algn="just">
              <a:lnSpc>
                <a:spcPts val="2699"/>
              </a:lnSpc>
            </a:pPr>
          </a:p>
          <a:p>
            <a:pPr algn="just">
              <a:lnSpc>
                <a:spcPts val="2699"/>
              </a:lnSpc>
            </a:pPr>
            <a:r>
              <a:rPr lang="en-US" sz="1999" spc="119">
                <a:solidFill>
                  <a:srgbClr val="000000"/>
                </a:solidFill>
                <a:latin typeface="DM Sans"/>
              </a:rPr>
              <a:t>Lapisan Dense pada akhir model menggunakan fungsi aktivasi sigmoid, yang merupakan fungsi aktivasi umum untuk tugas klasifikasi biner. Fungsi sigmoid menghasilkan keluaran antara 0 dan 1, yang dapat diinterpretasikan sebagai probabilitas kelas positif. Ini sangat sesuai untuk tugas seperti klasifikasi jenis pistachio, di mana model diarahkan untuk menghasilkan prediksi biner (positif atau negatif) terkait jenis pistachio.</a:t>
            </a:r>
          </a:p>
          <a:p>
            <a:pPr algn="just">
              <a:lnSpc>
                <a:spcPts val="2699"/>
              </a:lnSpc>
            </a:pPr>
          </a:p>
          <a:p>
            <a:pPr algn="just" marL="0" indent="0" lvl="0">
              <a:lnSpc>
                <a:spcPts val="2699"/>
              </a:lnSpc>
              <a:spcBef>
                <a:spcPct val="0"/>
              </a:spcBef>
            </a:pPr>
            <a:r>
              <a:rPr lang="en-US" sz="1999" spc="119">
                <a:solidFill>
                  <a:srgbClr val="000000"/>
                </a:solidFill>
                <a:latin typeface="DM Sans"/>
              </a:rPr>
              <a:t>Dengan kombinasi fungsi aktivasi ReLU dan sigmoid, model ini dirancang untuk memanfaatkan keuntungan dari ReLU dalam mengekstrak fitur-fitur yang kompleks dan kemampuan sigmoid dalam menghasilkan prediksi probabilitas biner. Kombinasi ini dapat meningkatkan kemampuan model untuk mengklasifikasikan gambar jenis pistachio dengan akurasi yang baik.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5239404" y="2280910"/>
            <a:ext cx="7809191" cy="5725179"/>
          </a:xfrm>
          <a:custGeom>
            <a:avLst/>
            <a:gdLst/>
            <a:ahLst/>
            <a:cxnLst/>
            <a:rect r="r" b="b" t="t" l="l"/>
            <a:pathLst>
              <a:path h="5725179" w="7809191">
                <a:moveTo>
                  <a:pt x="0" y="0"/>
                </a:moveTo>
                <a:lnTo>
                  <a:pt x="7809192" y="0"/>
                </a:lnTo>
                <a:lnTo>
                  <a:pt x="7809192" y="5725180"/>
                </a:lnTo>
                <a:lnTo>
                  <a:pt x="0" y="5725180"/>
                </a:lnTo>
                <a:lnTo>
                  <a:pt x="0" y="0"/>
                </a:lnTo>
                <a:close/>
              </a:path>
            </a:pathLst>
          </a:custGeom>
          <a:blipFill>
            <a:blip r:embed="rId29"/>
            <a:stretch>
              <a:fillRect l="0" t="0" r="0" b="0"/>
            </a:stretch>
          </a:blipFill>
        </p:spPr>
      </p:sp>
      <p:sp>
        <p:nvSpPr>
          <p:cNvPr name="TextBox 17" id="17"/>
          <p:cNvSpPr txBox="true"/>
          <p:nvPr/>
        </p:nvSpPr>
        <p:spPr>
          <a:xfrm rot="0">
            <a:off x="4136549" y="950356"/>
            <a:ext cx="10014901" cy="834644"/>
          </a:xfrm>
          <a:prstGeom prst="rect">
            <a:avLst/>
          </a:prstGeom>
        </p:spPr>
        <p:txBody>
          <a:bodyPr anchor="t" rtlCol="false" tIns="0" lIns="0" bIns="0" rIns="0">
            <a:spAutoFit/>
          </a:bodyPr>
          <a:lstStyle/>
          <a:p>
            <a:pPr algn="ctr">
              <a:lnSpc>
                <a:spcPts val="6208"/>
              </a:lnSpc>
            </a:pPr>
            <a:r>
              <a:rPr lang="en-US" sz="6400">
                <a:solidFill>
                  <a:srgbClr val="000000"/>
                </a:solidFill>
                <a:latin typeface="DM Sans Bold"/>
              </a:rPr>
              <a:t>Jumlah Hidden Layer</a:t>
            </a:r>
          </a:p>
        </p:txBody>
      </p:sp>
      <p:sp>
        <p:nvSpPr>
          <p:cNvPr name="TextBox 18" id="18"/>
          <p:cNvSpPr txBox="true"/>
          <p:nvPr/>
        </p:nvSpPr>
        <p:spPr>
          <a:xfrm rot="0">
            <a:off x="2709519" y="8241871"/>
            <a:ext cx="12868962" cy="990600"/>
          </a:xfrm>
          <a:prstGeom prst="rect">
            <a:avLst/>
          </a:prstGeom>
        </p:spPr>
        <p:txBody>
          <a:bodyPr anchor="t" rtlCol="false" tIns="0" lIns="0" bIns="0" rIns="0">
            <a:spAutoFit/>
          </a:bodyPr>
          <a:lstStyle/>
          <a:p>
            <a:pPr algn="ctr" marL="0" indent="0" lvl="0">
              <a:lnSpc>
                <a:spcPts val="2699"/>
              </a:lnSpc>
              <a:spcBef>
                <a:spcPct val="0"/>
              </a:spcBef>
            </a:pPr>
            <a:r>
              <a:rPr lang="en-US" sz="1999" spc="119">
                <a:solidFill>
                  <a:srgbClr val="000000"/>
                </a:solidFill>
                <a:latin typeface="DM Sans"/>
              </a:rPr>
              <a:t>Disini terdapat 8 hidden layer, pada code diatas yang termasuk hidden layer adalah layer Conv2D (selain yang pertama dan terakhir) dan juga layer Dense, untuk MaxPooling2D, Dropout, dan Flatten bukan termasuk hidden layer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3327596" y="738979"/>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2424862" y="2862571"/>
            <a:ext cx="13438277" cy="6817228"/>
          </a:xfrm>
          <a:custGeom>
            <a:avLst/>
            <a:gdLst/>
            <a:ahLst/>
            <a:cxnLst/>
            <a:rect r="r" b="b" t="t" l="l"/>
            <a:pathLst>
              <a:path h="6817228" w="13438277">
                <a:moveTo>
                  <a:pt x="0" y="0"/>
                </a:moveTo>
                <a:lnTo>
                  <a:pt x="13438276" y="0"/>
                </a:lnTo>
                <a:lnTo>
                  <a:pt x="13438276" y="6817228"/>
                </a:lnTo>
                <a:lnTo>
                  <a:pt x="0" y="6817228"/>
                </a:lnTo>
                <a:lnTo>
                  <a:pt x="0" y="0"/>
                </a:lnTo>
                <a:close/>
              </a:path>
            </a:pathLst>
          </a:custGeom>
          <a:blipFill>
            <a:blip r:embed="rId5"/>
            <a:stretch>
              <a:fillRect l="0" t="0" r="0" b="0"/>
            </a:stretch>
          </a:blipFill>
        </p:spPr>
      </p:sp>
      <p:sp>
        <p:nvSpPr>
          <p:cNvPr name="TextBox 5" id="5"/>
          <p:cNvSpPr txBox="true"/>
          <p:nvPr/>
        </p:nvSpPr>
        <p:spPr>
          <a:xfrm rot="0">
            <a:off x="3018286" y="1884694"/>
            <a:ext cx="11822646" cy="675767"/>
          </a:xfrm>
          <a:prstGeom prst="rect">
            <a:avLst/>
          </a:prstGeom>
        </p:spPr>
        <p:txBody>
          <a:bodyPr anchor="t" rtlCol="false" tIns="0" lIns="0" bIns="0" rIns="0">
            <a:spAutoFit/>
          </a:bodyPr>
          <a:lstStyle/>
          <a:p>
            <a:pPr>
              <a:lnSpc>
                <a:spcPts val="5043"/>
              </a:lnSpc>
            </a:pPr>
            <a:r>
              <a:rPr lang="en-US" sz="5199">
                <a:solidFill>
                  <a:srgbClr val="000000"/>
                </a:solidFill>
                <a:latin typeface="DM Sans Bold"/>
              </a:rPr>
              <a:t>Jumlah Total Hidden Node per Layer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2029300" y="4202078"/>
            <a:ext cx="14229400" cy="2626966"/>
          </a:xfrm>
          <a:custGeom>
            <a:avLst/>
            <a:gdLst/>
            <a:ahLst/>
            <a:cxnLst/>
            <a:rect r="r" b="b" t="t" l="l"/>
            <a:pathLst>
              <a:path h="2626966" w="14229400">
                <a:moveTo>
                  <a:pt x="0" y="0"/>
                </a:moveTo>
                <a:lnTo>
                  <a:pt x="14229400" y="0"/>
                </a:lnTo>
                <a:lnTo>
                  <a:pt x="14229400" y="2626967"/>
                </a:lnTo>
                <a:lnTo>
                  <a:pt x="0" y="2626967"/>
                </a:lnTo>
                <a:lnTo>
                  <a:pt x="0" y="0"/>
                </a:lnTo>
                <a:close/>
              </a:path>
            </a:pathLst>
          </a:custGeom>
          <a:blipFill>
            <a:blip r:embed="rId29"/>
            <a:stretch>
              <a:fillRect l="0" t="0" r="0" b="0"/>
            </a:stretch>
          </a:blipFill>
        </p:spPr>
      </p:sp>
      <p:sp>
        <p:nvSpPr>
          <p:cNvPr name="TextBox 17" id="17"/>
          <p:cNvSpPr txBox="true"/>
          <p:nvPr/>
        </p:nvSpPr>
        <p:spPr>
          <a:xfrm rot="0">
            <a:off x="4051122" y="233488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Jumlah Total Bobot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DAF1Pa2YSPA</dc:identifier>
  <dcterms:modified xsi:type="dcterms:W3CDTF">2011-08-01T06:04:30Z</dcterms:modified>
  <cp:revision>1</cp:revision>
  <dc:title>Tugas 2 Kecerdasar Artifisial 2108107010042</dc:title>
</cp:coreProperties>
</file>