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58" r:id="rId9"/>
    <p:sldId id="25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FFDB-6E77-4F0D-A860-BD5B1CF10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06DEAE-73BE-4D9E-8778-59667511B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AB5A2-A45C-4DED-8BFE-48D4B800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06F63F-470C-4FA4-A14B-68EB4D86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E6D5CC-C8C7-459A-96A9-A88AAF7E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1765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EAF00-ED99-4404-B6CD-CEEC5A00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1C00BF-52AC-4D70-B211-4C7B88506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E6A0AD-0AB7-49DF-BF1C-DC394575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759CFA-A14E-4F5C-853F-9EDDE169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27A7B-4460-4CF7-9000-A042FC5F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584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F57494-FABF-455B-9DB7-9133FCE61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BBC599-2138-4860-B267-D38FF3B4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DD7270-6BE4-43B5-A863-3FCED415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902E6A-DFBF-4156-A376-11C0A972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8FD9B-B0FC-451E-BF7B-3173248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14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0AFA2-13A9-4FCA-9BBF-22C8F426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846AC-6F7A-4ABE-94D9-7C4F7781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0C828-E695-4C80-BEC0-FD797814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747D6-8400-46A9-909A-A3AA66F4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96DD1-F0F0-4FA1-85A5-287AC38A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33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631-A8A8-4498-8B21-49BB4C7D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AC3717-C774-4E42-99AA-3C6A05575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6548A7-EE2D-42AB-A2E6-5915060A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15EAC-C1C3-47E3-8D03-5B5CBC89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8507E-8D41-48D4-BCCC-CFBAE9D2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627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6481D-151D-44DA-A953-EBBB602B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5F79D-DC17-4A34-93B6-9D736961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1D7CA9-3842-40F2-8F21-C1A96083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8F384C-A324-4D1C-AB78-E04FF972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9F720B-D8A2-4080-B546-02F5DB4F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B5F690-79E8-4FC0-959A-64289365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861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EBEF4-7699-43A6-9BBA-605FD3D2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6EEB32-F051-465B-9111-AAD8FC411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5DC378-DA4F-4542-8C9A-5E4D6E91A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498BAF-D9F5-465A-8ADD-A4003C67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3792B4-1FC0-46BE-BA18-0478B08A9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A7ECCF-5448-49AA-803D-8B3EB74D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4590EB-16CF-4871-ADF9-950D2C11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C73743-FCFC-4C46-BEB3-ADC82F69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465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5D993-6CEB-46A8-8436-72FE89B3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879D59-D94C-4949-ADAD-ECF7BE60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1AC172-A03F-4BF6-BDA2-65344058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996351-1997-4E91-8763-4C07A68B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3829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DB30C2-84F1-4BB8-A035-AA0125C3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DC1D4B-FCF2-40C3-9C2F-CF6BA3B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249B57-C6E7-4BA4-821F-1F600E9F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23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B7745-CAED-445B-841D-DE304CFE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A34B68-3A60-4C1C-98E3-AE3DEBF4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591FD1-3F16-4A26-8082-4848639B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862FF-00EA-4D89-AE9A-D1A8B49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3E7DE-588E-4087-8726-4FA5BF32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3BF12-24F7-40F3-B96F-40FBB3BA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41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4D0C3-C423-4580-8C79-DC6FE1DF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21D4B4-E754-4611-9B65-51AA5D181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BA2991-C3EA-4EEF-B2F8-943567DE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A3F11-BAA0-4476-8AD6-1242202E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B86B9C-B305-456D-A962-15929B85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9B09EE-B6B1-4649-A31E-153EBE0A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142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87934F-95BC-42D4-AB49-8F340124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B8D68C-ACCE-4ADE-86AF-3EB26DB47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F7F064-FE32-40B0-8BB1-145ACD59E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C909A-425D-41A0-B335-B3B9A0DA4C31}" type="datetimeFigureOut">
              <a:rPr lang="de-CH" smtClean="0"/>
              <a:t>08.11.2020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F0EB0-BDE8-40AE-B349-3808D53F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F224F6-7420-4763-A0C5-F8C1F99AB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33452-3794-4049-97AF-BE79CA02486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307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microsoft.com/office/2007/relationships/media" Target="../media/media2.mp4"/><Relationship Id="rId7" Type="http://schemas.openxmlformats.org/officeDocument/2006/relationships/image" Target="../media/image1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827709-CEA2-47B4-ABB1-4EF8EB1C6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395" y="993913"/>
            <a:ext cx="4360386" cy="3776869"/>
          </a:xfrm>
        </p:spPr>
        <p:txBody>
          <a:bodyPr>
            <a:normAutofit/>
          </a:bodyPr>
          <a:lstStyle/>
          <a:p>
            <a:pPr algn="l"/>
            <a:r>
              <a:rPr lang="de-CH" sz="8000"/>
              <a:t>Snake – Deep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189D81-BF2C-4A46-BB9E-22B6DFF24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395" y="4866197"/>
            <a:ext cx="4360386" cy="1218795"/>
          </a:xfrm>
        </p:spPr>
        <p:txBody>
          <a:bodyPr anchor="t">
            <a:normAutofit/>
          </a:bodyPr>
          <a:lstStyle/>
          <a:p>
            <a:pPr algn="l"/>
            <a:endParaRPr lang="de-CH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chlange">
            <a:extLst>
              <a:ext uri="{FF2B5EF4-FFF2-40B4-BE49-F238E27FC236}">
                <a16:creationId xmlns:a16="http://schemas.microsoft.com/office/drawing/2014/main" id="{7A99F1A6-D0B0-416C-9ED2-2ED735F6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3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D723AC-1A2F-4899-905B-2E7DC98C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Project idea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8E91B-4A4B-414F-8B22-B2EA54A6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0" y="1431042"/>
            <a:ext cx="3927826" cy="39959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Trying to automate the snake game </a:t>
            </a:r>
            <a:r>
              <a:rPr lang="en-US"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without</a:t>
            </a:r>
            <a:r>
              <a:rPr lang="en-US"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reinforcement learning</a:t>
            </a:r>
          </a:p>
          <a:p>
            <a:pPr marL="0" indent="0">
              <a:buNone/>
            </a:pPr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Credits (Tutorial): https://tolotra.com/2018/02/23/tutorial-train-a-tensorflow-model-to-control-the-snake-game/</a:t>
            </a:r>
            <a:endParaRPr lang="en-US" sz="1800" kern="12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95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FD9D7E7-DF77-490E-BCAC-DB04B3804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0D5A14-C8C1-4F94-9328-33C81F6C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395" y="993913"/>
            <a:ext cx="4360386" cy="3776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89AF302-1573-4DC3-9F33-A0090D863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2682" y="470193"/>
            <a:ext cx="2446744" cy="2452562"/>
          </a:xfrm>
          <a:custGeom>
            <a:avLst/>
            <a:gdLst>
              <a:gd name="connsiteX0" fmla="*/ 0 w 2446744"/>
              <a:gd name="connsiteY0" fmla="*/ 0 h 2452562"/>
              <a:gd name="connsiteX1" fmla="*/ 230730 w 2446744"/>
              <a:gd name="connsiteY1" fmla="*/ 35214 h 2452562"/>
              <a:gd name="connsiteX2" fmla="*/ 2410483 w 2446744"/>
              <a:gd name="connsiteY2" fmla="*/ 2214968 h 2452562"/>
              <a:gd name="connsiteX3" fmla="*/ 2446744 w 2446744"/>
              <a:gd name="connsiteY3" fmla="*/ 2452562 h 2452562"/>
              <a:gd name="connsiteX4" fmla="*/ 1847625 w 2446744"/>
              <a:gd name="connsiteY4" fmla="*/ 2452562 h 2452562"/>
              <a:gd name="connsiteX5" fmla="*/ 1829601 w 2446744"/>
              <a:gd name="connsiteY5" fmla="*/ 2334463 h 2452562"/>
              <a:gd name="connsiteX6" fmla="*/ 111235 w 2446744"/>
              <a:gd name="connsiteY6" fmla="*/ 616095 h 2452562"/>
              <a:gd name="connsiteX7" fmla="*/ 0 w 2446744"/>
              <a:gd name="connsiteY7" fmla="*/ 599119 h 245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46744" h="2452562">
                <a:moveTo>
                  <a:pt x="0" y="0"/>
                </a:moveTo>
                <a:lnTo>
                  <a:pt x="230730" y="35214"/>
                </a:lnTo>
                <a:cubicBezTo>
                  <a:pt x="1324840" y="259101"/>
                  <a:pt x="2186596" y="1120858"/>
                  <a:pt x="2410483" y="2214968"/>
                </a:cubicBezTo>
                <a:lnTo>
                  <a:pt x="2446744" y="2452562"/>
                </a:lnTo>
                <a:lnTo>
                  <a:pt x="1847625" y="2452562"/>
                </a:lnTo>
                <a:lnTo>
                  <a:pt x="1829601" y="2334463"/>
                </a:lnTo>
                <a:cubicBezTo>
                  <a:pt x="1653104" y="1471942"/>
                  <a:pt x="973755" y="792593"/>
                  <a:pt x="111235" y="616095"/>
                </a:cubicBezTo>
                <a:lnTo>
                  <a:pt x="0" y="599119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C082ED4-395D-4CAE-BC6E-E8E3D7AE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4875" y="3163625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6" descr="Bar chart">
            <a:extLst>
              <a:ext uri="{FF2B5EF4-FFF2-40B4-BE49-F238E27FC236}">
                <a16:creationId xmlns:a16="http://schemas.microsoft.com/office/drawing/2014/main" id="{4CB2F621-7B8F-4C05-8072-A4C50A709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2065" y="2259203"/>
            <a:ext cx="3550028" cy="35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8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CC16F-7CD5-4244-A13E-0A231248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7ABA880-DC4C-447C-982E-438F51D5F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4206615" cy="4351338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EA3BB5-61B1-4837-9439-93A0AA147778}"/>
              </a:ext>
            </a:extLst>
          </p:cNvPr>
          <p:cNvSpPr txBox="1"/>
          <p:nvPr/>
        </p:nvSpPr>
        <p:spPr>
          <a:xfrm>
            <a:off x="116528" y="1825625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/>
              <a:t>4 = wall</a:t>
            </a:r>
          </a:p>
          <a:p>
            <a:r>
              <a:rPr lang="de-CH" sz="1200" dirty="0"/>
              <a:t>1 = </a:t>
            </a:r>
            <a:r>
              <a:rPr lang="de-CH" sz="1200" dirty="0" err="1"/>
              <a:t>food</a:t>
            </a:r>
            <a:endParaRPr lang="de-CH" sz="1200" dirty="0"/>
          </a:p>
          <a:p>
            <a:r>
              <a:rPr lang="de-CH" sz="1200" dirty="0"/>
              <a:t>3 = </a:t>
            </a:r>
            <a:r>
              <a:rPr lang="de-CH" sz="1200" dirty="0" err="1"/>
              <a:t>body</a:t>
            </a:r>
            <a:endParaRPr lang="de-CH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7FA1B90-CCF3-4166-A2C5-10314EE8DC72}"/>
              </a:ext>
            </a:extLst>
          </p:cNvPr>
          <p:cNvSpPr txBox="1"/>
          <p:nvPr/>
        </p:nvSpPr>
        <p:spPr>
          <a:xfrm>
            <a:off x="5197938" y="4993150"/>
            <a:ext cx="5775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Actions</a:t>
            </a:r>
            <a:r>
              <a:rPr lang="de-CH" dirty="0"/>
              <a:t>:</a:t>
            </a:r>
          </a:p>
          <a:p>
            <a:r>
              <a:rPr lang="de-CH" dirty="0"/>
              <a:t>0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, 1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, 2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straight</a:t>
            </a:r>
            <a:endParaRPr lang="de-CH" dirty="0"/>
          </a:p>
          <a:p>
            <a:r>
              <a:rPr lang="de-CH" b="1" dirty="0" err="1"/>
              <a:t>One</a:t>
            </a:r>
            <a:r>
              <a:rPr lang="de-CH" b="1" dirty="0"/>
              <a:t> </a:t>
            </a:r>
            <a:r>
              <a:rPr lang="de-CH" b="1" dirty="0" err="1"/>
              <a:t>hot</a:t>
            </a:r>
            <a:r>
              <a:rPr lang="de-CH" b="1" dirty="0"/>
              <a:t> </a:t>
            </a:r>
            <a:r>
              <a:rPr lang="de-CH" b="1" dirty="0" err="1"/>
              <a:t>encoding</a:t>
            </a:r>
            <a:r>
              <a:rPr lang="de-CH" dirty="0"/>
              <a:t>:</a:t>
            </a:r>
          </a:p>
          <a:p>
            <a:r>
              <a:rPr lang="de-CH" dirty="0"/>
              <a:t>[1,0,0]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left</a:t>
            </a:r>
            <a:r>
              <a:rPr lang="de-CH" dirty="0"/>
              <a:t>, [0,1,0]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, [0,0,1] = </a:t>
            </a:r>
            <a:r>
              <a:rPr lang="de-CH" dirty="0" err="1"/>
              <a:t>go</a:t>
            </a:r>
            <a:r>
              <a:rPr lang="de-CH" dirty="0"/>
              <a:t> </a:t>
            </a:r>
            <a:r>
              <a:rPr lang="de-CH" dirty="0" err="1"/>
              <a:t>straight</a:t>
            </a:r>
            <a:endParaRPr lang="de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D03DAA3-2C84-4582-8975-7D34AAF0DA77}"/>
                  </a:ext>
                </a:extLst>
              </p:cNvPr>
              <p:cNvSpPr txBox="1"/>
              <p:nvPr/>
            </p:nvSpPr>
            <p:spPr>
              <a:xfrm>
                <a:off x="5197938" y="2083817"/>
                <a:ext cx="3252537" cy="343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𝑠𝑐𝑟𝑒𝑒𝑛𝑡𝑖𝑙𝑒𝑠𝑋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𝑠𝑐𝑟𝑒𝑒𝑛𝑡𝑖𝑙𝑒𝑠𝑌</m:t>
                              </m:r>
                            </m:e>
                            <m:sup>
                              <m: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BD03DAA3-2C84-4582-8975-7D34AAF0D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38" y="2083817"/>
                <a:ext cx="3252537" cy="343107"/>
              </a:xfrm>
              <a:prstGeom prst="rect">
                <a:avLst/>
              </a:prstGeom>
              <a:blipFill>
                <a:blip r:embed="rId3"/>
                <a:stretch>
                  <a:fillRect r="-2251" b="-7143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992ADA5-14E7-4113-B667-41F2B4261590}"/>
                  </a:ext>
                </a:extLst>
              </p:cNvPr>
              <p:cNvSpPr txBox="1"/>
              <p:nvPr/>
            </p:nvSpPr>
            <p:spPr>
              <a:xfrm>
                <a:off x="5197938" y="3795613"/>
                <a:ext cx="2108719" cy="551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1−2 ∗</m:t>
                          </m:r>
                          <m:r>
                            <a:rPr lang="de-CH" i="1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CH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⁡_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den>
                      </m:f>
                    </m:oMath>
                  </m:oMathPara>
                </a14:m>
                <a:endParaRPr lang="de-CH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992ADA5-14E7-4113-B667-41F2B4261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938" y="3795613"/>
                <a:ext cx="2108719" cy="551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feld 20">
            <a:extLst>
              <a:ext uri="{FF2B5EF4-FFF2-40B4-BE49-F238E27FC236}">
                <a16:creationId xmlns:a16="http://schemas.microsoft.com/office/drawing/2014/main" id="{B8254D69-ADEA-4C1B-AE3C-4E56FF2A6B2B}"/>
              </a:ext>
            </a:extLst>
          </p:cNvPr>
          <p:cNvSpPr txBox="1"/>
          <p:nvPr/>
        </p:nvSpPr>
        <p:spPr>
          <a:xfrm>
            <a:off x="5139332" y="1757639"/>
            <a:ext cx="319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1. </a:t>
            </a:r>
            <a:r>
              <a:rPr lang="de-CH" b="1" dirty="0" err="1"/>
              <a:t>Step</a:t>
            </a:r>
            <a:r>
              <a:rPr lang="de-CH" b="1" dirty="0"/>
              <a:t>: </a:t>
            </a:r>
            <a:r>
              <a:rPr lang="de-CH" b="1" dirty="0" err="1"/>
              <a:t>Calculate</a:t>
            </a:r>
            <a:r>
              <a:rPr lang="de-CH" b="1" dirty="0"/>
              <a:t> </a:t>
            </a:r>
            <a:r>
              <a:rPr lang="de-CH" b="1" dirty="0" err="1"/>
              <a:t>max_distance</a:t>
            </a:r>
            <a:endParaRPr lang="de-CH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0D1A80-1482-4B32-AA1B-5EA5906DA1C6}"/>
              </a:ext>
            </a:extLst>
          </p:cNvPr>
          <p:cNvSpPr txBox="1"/>
          <p:nvPr/>
        </p:nvSpPr>
        <p:spPr>
          <a:xfrm>
            <a:off x="5139332" y="2568436"/>
            <a:ext cx="547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2. </a:t>
            </a:r>
            <a:r>
              <a:rPr lang="de-CH" b="1" dirty="0" err="1"/>
              <a:t>Step</a:t>
            </a:r>
            <a:r>
              <a:rPr lang="de-CH" b="1" dirty="0"/>
              <a:t>: </a:t>
            </a:r>
            <a:r>
              <a:rPr lang="de-CH" b="1" dirty="0" err="1"/>
              <a:t>Calculate</a:t>
            </a:r>
            <a:r>
              <a:rPr lang="de-CH" b="1" dirty="0"/>
              <a:t> </a:t>
            </a:r>
            <a:r>
              <a:rPr lang="de-CH" b="1" dirty="0" err="1"/>
              <a:t>distance</a:t>
            </a:r>
            <a:r>
              <a:rPr lang="de-CH" b="1" dirty="0"/>
              <a:t> </a:t>
            </a:r>
            <a:r>
              <a:rPr lang="de-CH" b="1" dirty="0" err="1"/>
              <a:t>for</a:t>
            </a:r>
            <a:r>
              <a:rPr lang="de-CH" b="1" dirty="0"/>
              <a:t> </a:t>
            </a:r>
            <a:r>
              <a:rPr lang="de-CH" b="1" dirty="0" err="1"/>
              <a:t>each</a:t>
            </a:r>
            <a:r>
              <a:rPr lang="de-CH" b="1" dirty="0"/>
              <a:t> </a:t>
            </a:r>
            <a:r>
              <a:rPr lang="de-CH" b="1" dirty="0" err="1"/>
              <a:t>object</a:t>
            </a:r>
            <a:r>
              <a:rPr lang="de-CH" b="1" dirty="0"/>
              <a:t> and </a:t>
            </a:r>
            <a:r>
              <a:rPr lang="de-CH" b="1" dirty="0" err="1"/>
              <a:t>direction</a:t>
            </a:r>
            <a:endParaRPr lang="de-CH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6DD4430-1292-4C4C-9F59-BEB64DD97738}"/>
              </a:ext>
            </a:extLst>
          </p:cNvPr>
          <p:cNvSpPr txBox="1"/>
          <p:nvPr/>
        </p:nvSpPr>
        <p:spPr>
          <a:xfrm>
            <a:off x="5139332" y="2976842"/>
            <a:ext cx="717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3. </a:t>
            </a:r>
            <a:r>
              <a:rPr lang="de-CH" b="1" dirty="0" err="1"/>
              <a:t>Step</a:t>
            </a:r>
            <a:r>
              <a:rPr lang="de-CH" b="1" dirty="0"/>
              <a:t>: </a:t>
            </a:r>
            <a:r>
              <a:rPr lang="de-CH" b="1" dirty="0" err="1"/>
              <a:t>If</a:t>
            </a:r>
            <a:r>
              <a:rPr lang="de-CH" b="1" dirty="0"/>
              <a:t> </a:t>
            </a:r>
            <a:r>
              <a:rPr lang="de-CH" b="1" dirty="0" err="1"/>
              <a:t>object</a:t>
            </a:r>
            <a:r>
              <a:rPr lang="de-CH" b="1" dirty="0"/>
              <a:t> </a:t>
            </a:r>
            <a:r>
              <a:rPr lang="de-CH" b="1" dirty="0" err="1"/>
              <a:t>doesn’t</a:t>
            </a:r>
            <a:r>
              <a:rPr lang="de-CH" b="1" dirty="0"/>
              <a:t> </a:t>
            </a:r>
            <a:r>
              <a:rPr lang="de-CH" b="1" dirty="0" err="1"/>
              <a:t>cross</a:t>
            </a:r>
            <a:r>
              <a:rPr lang="de-CH" b="1" dirty="0"/>
              <a:t> </a:t>
            </a:r>
            <a:r>
              <a:rPr lang="de-CH" b="1" dirty="0" err="1"/>
              <a:t>direction</a:t>
            </a:r>
            <a:r>
              <a:rPr lang="de-CH" b="1" dirty="0"/>
              <a:t>, </a:t>
            </a:r>
            <a:r>
              <a:rPr lang="de-CH" b="1" dirty="0" err="1"/>
              <a:t>assume</a:t>
            </a:r>
            <a:r>
              <a:rPr lang="de-CH" b="1" dirty="0"/>
              <a:t> </a:t>
            </a:r>
            <a:r>
              <a:rPr lang="de-CH" b="1" dirty="0" err="1"/>
              <a:t>distance</a:t>
            </a:r>
            <a:r>
              <a:rPr lang="de-CH" b="1" dirty="0"/>
              <a:t> = </a:t>
            </a:r>
            <a:r>
              <a:rPr lang="de-CH" b="1" dirty="0" err="1"/>
              <a:t>max_distance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E41D45B-3D07-472E-A4AA-16D52D332CE5}"/>
              </a:ext>
            </a:extLst>
          </p:cNvPr>
          <p:cNvSpPr txBox="1"/>
          <p:nvPr/>
        </p:nvSpPr>
        <p:spPr>
          <a:xfrm>
            <a:off x="5139332" y="3385248"/>
            <a:ext cx="649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4. </a:t>
            </a:r>
            <a:r>
              <a:rPr lang="de-CH" b="1" dirty="0" err="1"/>
              <a:t>Step</a:t>
            </a:r>
            <a:r>
              <a:rPr lang="de-CH" b="1" dirty="0"/>
              <a:t>: </a:t>
            </a:r>
            <a:r>
              <a:rPr lang="de-CH" b="1" dirty="0" err="1"/>
              <a:t>Normalize</a:t>
            </a:r>
            <a:r>
              <a:rPr lang="de-CH" b="1" dirty="0"/>
              <a:t> </a:t>
            </a:r>
            <a:r>
              <a:rPr lang="de-CH" b="1" dirty="0" err="1"/>
              <a:t>data</a:t>
            </a:r>
            <a:r>
              <a:rPr lang="de-CH" b="1" dirty="0"/>
              <a:t> (1 = </a:t>
            </a:r>
            <a:r>
              <a:rPr lang="de-CH" b="1" dirty="0" err="1"/>
              <a:t>lowest</a:t>
            </a:r>
            <a:r>
              <a:rPr lang="de-CH" b="1" dirty="0"/>
              <a:t> </a:t>
            </a:r>
            <a:r>
              <a:rPr lang="de-CH" b="1" dirty="0" err="1"/>
              <a:t>distance</a:t>
            </a:r>
            <a:r>
              <a:rPr lang="de-CH" b="1" dirty="0"/>
              <a:t>, -1 = </a:t>
            </a:r>
            <a:r>
              <a:rPr lang="de-CH" b="1" dirty="0" err="1"/>
              <a:t>highest</a:t>
            </a:r>
            <a:r>
              <a:rPr lang="de-CH" b="1" dirty="0"/>
              <a:t> </a:t>
            </a:r>
            <a:r>
              <a:rPr lang="de-CH" b="1" dirty="0" err="1"/>
              <a:t>distance</a:t>
            </a:r>
            <a:r>
              <a:rPr lang="de-CH" b="1" dirty="0"/>
              <a:t>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F95D46-76AE-4B83-BB9E-542683BD7ED3}"/>
              </a:ext>
            </a:extLst>
          </p:cNvPr>
          <p:cNvSpPr txBox="1"/>
          <p:nvPr/>
        </p:nvSpPr>
        <p:spPr>
          <a:xfrm>
            <a:off x="5197938" y="4582785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5. </a:t>
            </a:r>
            <a:r>
              <a:rPr lang="de-CH" b="1" dirty="0" err="1"/>
              <a:t>Step</a:t>
            </a:r>
            <a:r>
              <a:rPr lang="de-CH" b="1" dirty="0"/>
              <a:t>: Save </a:t>
            </a:r>
            <a:r>
              <a:rPr lang="de-CH" b="1" dirty="0" err="1"/>
              <a:t>observations</a:t>
            </a:r>
            <a:r>
              <a:rPr lang="de-CH" b="1" dirty="0"/>
              <a:t> </a:t>
            </a:r>
            <a:r>
              <a:rPr lang="de-CH" b="1" dirty="0" err="1"/>
              <a:t>with</a:t>
            </a:r>
            <a:r>
              <a:rPr lang="de-CH" b="1" dirty="0"/>
              <a:t> </a:t>
            </a:r>
            <a:r>
              <a:rPr lang="de-CH" b="1" dirty="0" err="1"/>
              <a:t>action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425395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6A731-D298-4492-A044-69583385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Data example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DC60A95-20B8-4B21-8439-5E61978BB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2"/>
          <a:stretch/>
        </p:blipFill>
        <p:spPr>
          <a:xfrm>
            <a:off x="973667" y="2785206"/>
            <a:ext cx="10285148" cy="2432175"/>
          </a:xfrm>
        </p:spPr>
      </p:pic>
    </p:spTree>
    <p:extLst>
      <p:ext uri="{BB962C8B-B14F-4D97-AF65-F5344CB8AC3E}">
        <p14:creationId xmlns:p14="http://schemas.microsoft.com/office/powerpoint/2010/main" val="133523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D0E8E8-C530-4B2D-A01A-CCD47590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247BD-0C57-4B6E-B3E0-1504FCB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1091821"/>
            <a:ext cx="3801581" cy="4674358"/>
          </a:xfrm>
        </p:spPr>
        <p:txBody>
          <a:bodyPr anchor="ctr">
            <a:normAutofit/>
          </a:bodyPr>
          <a:lstStyle/>
          <a:p>
            <a:r>
              <a:rPr lang="de-CH" sz="6600">
                <a:solidFill>
                  <a:schemeClr val="tx1">
                    <a:lumMod val="85000"/>
                    <a:lumOff val="15000"/>
                  </a:schemeClr>
                </a:solidFill>
              </a:rPr>
              <a:t>Data collection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472F09-8E00-4E02-9034-0A382CF66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5915" y="727306"/>
            <a:ext cx="4639824" cy="4639824"/>
          </a:xfrm>
          <a:custGeom>
            <a:avLst/>
            <a:gdLst>
              <a:gd name="connsiteX0" fmla="*/ 2319912 w 4639824"/>
              <a:gd name="connsiteY0" fmla="*/ 0 h 4639824"/>
              <a:gd name="connsiteX1" fmla="*/ 4639824 w 4639824"/>
              <a:gd name="connsiteY1" fmla="*/ 2319912 h 4639824"/>
              <a:gd name="connsiteX2" fmla="*/ 2319912 w 4639824"/>
              <a:gd name="connsiteY2" fmla="*/ 4639824 h 4639824"/>
              <a:gd name="connsiteX3" fmla="*/ 0 w 4639824"/>
              <a:gd name="connsiteY3" fmla="*/ 2319912 h 4639824"/>
              <a:gd name="connsiteX4" fmla="*/ 2319912 w 4639824"/>
              <a:gd name="connsiteY4" fmla="*/ 0 h 463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9824" h="4639824">
                <a:moveTo>
                  <a:pt x="2319912" y="0"/>
                </a:moveTo>
                <a:cubicBezTo>
                  <a:pt x="3601164" y="0"/>
                  <a:pt x="4639824" y="1038660"/>
                  <a:pt x="4639824" y="2319912"/>
                </a:cubicBezTo>
                <a:cubicBezTo>
                  <a:pt x="4639824" y="3601164"/>
                  <a:pt x="3601164" y="4639824"/>
                  <a:pt x="2319912" y="4639824"/>
                </a:cubicBezTo>
                <a:cubicBezTo>
                  <a:pt x="1038660" y="4639824"/>
                  <a:pt x="0" y="3601164"/>
                  <a:pt x="0" y="2319912"/>
                </a:cubicBezTo>
                <a:cubicBezTo>
                  <a:pt x="0" y="1038660"/>
                  <a:pt x="1038660" y="0"/>
                  <a:pt x="2319912" y="0"/>
                </a:cubicBezTo>
                <a:close/>
              </a:path>
            </a:pathLst>
          </a:custGeom>
          <a:solidFill>
            <a:srgbClr val="4D4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077B8-7326-4434-87ED-77DF3CF3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7227" y="1253852"/>
            <a:ext cx="457200" cy="457200"/>
          </a:xfrm>
          <a:prstGeom prst="ellipse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9CDED1-AC9C-4A80-B334-1309DEAD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480791" y="0"/>
            <a:ext cx="2229415" cy="1711051"/>
          </a:xfrm>
          <a:custGeom>
            <a:avLst/>
            <a:gdLst>
              <a:gd name="connsiteX0" fmla="*/ 1731031 w 2229415"/>
              <a:gd name="connsiteY0" fmla="*/ 1711051 h 1711051"/>
              <a:gd name="connsiteX1" fmla="*/ 2229415 w 2229415"/>
              <a:gd name="connsiteY1" fmla="*/ 1711051 h 1711051"/>
              <a:gd name="connsiteX2" fmla="*/ 2220570 w 2229415"/>
              <a:gd name="connsiteY2" fmla="*/ 1665525 h 1711051"/>
              <a:gd name="connsiteX3" fmla="*/ 118985 w 2229415"/>
              <a:gd name="connsiteY3" fmla="*/ 3008 h 1711051"/>
              <a:gd name="connsiteX4" fmla="*/ 0 w 2229415"/>
              <a:gd name="connsiteY4" fmla="*/ 0 h 1711051"/>
              <a:gd name="connsiteX5" fmla="*/ 0 w 2229415"/>
              <a:gd name="connsiteY5" fmla="*/ 474250 h 1711051"/>
              <a:gd name="connsiteX6" fmla="*/ 187921 w 2229415"/>
              <a:gd name="connsiteY6" fmla="*/ 483739 h 1711051"/>
              <a:gd name="connsiteX7" fmla="*/ 1656728 w 2229415"/>
              <a:gd name="connsiteY7" fmla="*/ 1515386 h 171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9415" h="1711051">
                <a:moveTo>
                  <a:pt x="1731031" y="1711051"/>
                </a:moveTo>
                <a:lnTo>
                  <a:pt x="2229415" y="1711051"/>
                </a:lnTo>
                <a:lnTo>
                  <a:pt x="2220570" y="1665525"/>
                </a:lnTo>
                <a:cubicBezTo>
                  <a:pt x="1951414" y="739745"/>
                  <a:pt x="1119014" y="53700"/>
                  <a:pt x="118985" y="3008"/>
                </a:cubicBezTo>
                <a:lnTo>
                  <a:pt x="0" y="0"/>
                </a:lnTo>
                <a:lnTo>
                  <a:pt x="0" y="474250"/>
                </a:lnTo>
                <a:lnTo>
                  <a:pt x="187921" y="483739"/>
                </a:lnTo>
                <a:cubicBezTo>
                  <a:pt x="836687" y="549625"/>
                  <a:pt x="1385706" y="952924"/>
                  <a:pt x="1656728" y="15153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961BDC-5B67-481B-B628-6C15F4724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88704" y="3819513"/>
            <a:ext cx="731520" cy="731520"/>
          </a:xfrm>
          <a:prstGeom prst="ellipse">
            <a:avLst/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CC263E-5CD3-42BB-99F8-3C062C4B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0573" y="4944229"/>
            <a:ext cx="1645920" cy="164592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B65B9-1CCC-4C74-97D2-E7A0E9333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793" y="1760562"/>
            <a:ext cx="3582537" cy="3336876"/>
          </a:xfrm>
        </p:spPr>
        <p:txBody>
          <a:bodyPr anchor="ctr">
            <a:normAutofit/>
          </a:bodyPr>
          <a:lstStyle/>
          <a:p>
            <a:r>
              <a:rPr lang="de-CH" sz="1800" dirty="0">
                <a:solidFill>
                  <a:srgbClr val="FFFFFF"/>
                </a:solidFill>
              </a:rPr>
              <a:t>Generating </a:t>
            </a:r>
            <a:r>
              <a:rPr lang="de-CH" sz="1800" dirty="0" err="1">
                <a:solidFill>
                  <a:srgbClr val="FFFFFF"/>
                </a:solidFill>
              </a:rPr>
              <a:t>observations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by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taking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random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actions</a:t>
            </a:r>
            <a:endParaRPr lang="de-CH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de-CH" sz="1800" dirty="0">
                <a:solidFill>
                  <a:srgbClr val="FFFFFF"/>
                </a:solidFill>
              </a:rPr>
              <a:t>-&gt; </a:t>
            </a:r>
            <a:r>
              <a:rPr lang="de-CH" sz="1800" dirty="0" err="1">
                <a:solidFill>
                  <a:srgbClr val="FFFFFF"/>
                </a:solidFill>
              </a:rPr>
              <a:t>action</a:t>
            </a:r>
            <a:r>
              <a:rPr lang="de-CH" sz="1800" dirty="0">
                <a:solidFill>
                  <a:srgbClr val="FFFFFF"/>
                </a:solidFill>
              </a:rPr>
              <a:t> = </a:t>
            </a:r>
            <a:r>
              <a:rPr lang="de-CH" sz="1800" dirty="0" err="1">
                <a:solidFill>
                  <a:srgbClr val="FFFFFF"/>
                </a:solidFill>
              </a:rPr>
              <a:t>random.randrange</a:t>
            </a:r>
            <a:r>
              <a:rPr lang="de-CH" sz="1800" dirty="0">
                <a:solidFill>
                  <a:srgbClr val="FFFFFF"/>
                </a:solidFill>
              </a:rPr>
              <a:t>(0,3)</a:t>
            </a:r>
          </a:p>
          <a:p>
            <a:r>
              <a:rPr lang="de-CH" sz="1800" dirty="0" err="1">
                <a:solidFill>
                  <a:srgbClr val="FFFFFF"/>
                </a:solidFill>
              </a:rPr>
              <a:t>Gerating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observations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by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playing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snake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by</a:t>
            </a:r>
            <a:r>
              <a:rPr lang="de-CH" sz="1800" dirty="0">
                <a:solidFill>
                  <a:srgbClr val="FFFFFF"/>
                </a:solidFill>
              </a:rPr>
              <a:t> </a:t>
            </a:r>
            <a:r>
              <a:rPr lang="de-CH" sz="1800" dirty="0" err="1">
                <a:solidFill>
                  <a:srgbClr val="FFFFFF"/>
                </a:solidFill>
              </a:rPr>
              <a:t>myself</a:t>
            </a:r>
            <a:endParaRPr lang="de-CH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2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978C72D-64B3-4669-8D02-656D4E49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500" y="1841500"/>
            <a:ext cx="4406900" cy="444500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957A39-376D-4ADA-B23D-4F986EF1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00" y="1841500"/>
            <a:ext cx="4508500" cy="4445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BE7F3AB-22CD-4C64-901B-C26198D2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Balancing classifications – Only needed when creating data based on user actions</a:t>
            </a:r>
          </a:p>
        </p:txBody>
      </p:sp>
    </p:spTree>
    <p:extLst>
      <p:ext uri="{BB962C8B-B14F-4D97-AF65-F5344CB8AC3E}">
        <p14:creationId xmlns:p14="http://schemas.microsoft.com/office/powerpoint/2010/main" val="568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E612C7-B066-4023-9D0A-7C54D1E33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0D45FD-0554-416E-A3F0-0201466B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538026"/>
            <a:ext cx="4412974" cy="240395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Neural</a:t>
            </a:r>
            <a:r>
              <a:rPr lang="de-CH" sz="4800">
                <a:solidFill>
                  <a:schemeClr val="tx1">
                    <a:lumMod val="85000"/>
                    <a:lumOff val="15000"/>
                  </a:schemeClr>
                </a:solidFill>
              </a:rPr>
              <a:t> Network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7CD33-1E6A-445D-9948-743E736D2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3040" y="3083622"/>
            <a:ext cx="4412974" cy="293151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 = Sequential()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network.add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(Flatten(</a:t>
            </a: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input_shape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=(24, 1)))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network.add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(Dense(64, activation=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relu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))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network.add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(Dropout(0.2))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network.add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(Dense(32, activation=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relu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))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network.add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(Dense(3, activation=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softmax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))</a:t>
            </a:r>
            <a:b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</a:b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network.compile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(optimizer=Adam(</a:t>
            </a: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lr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=LR), loss=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categorical_crossentropy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, metrics=[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'accuracy'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etBrains Mono"/>
              </a:rPr>
              <a:t>])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E0FBC4-76C2-4FA1-A14B-AF5A773FF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80694" y="3174440"/>
            <a:ext cx="530750" cy="530750"/>
          </a:xfrm>
          <a:prstGeom prst="ellipse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163196F1-4D00-4E99-98D5-79F8CA3DB7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4387" y="1039195"/>
            <a:ext cx="3845331" cy="384533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5C5D707-0833-44B6-B2CE-41942042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99638" y="3928897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D70CD-9ED7-487C-8AB2-CEE37D6E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4642583"/>
            <a:ext cx="10210800" cy="1099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Video Example</a:t>
            </a:r>
          </a:p>
        </p:txBody>
      </p:sp>
      <p:sp>
        <p:nvSpPr>
          <p:cNvPr id="65" name="Rectangle 43">
            <a:extLst>
              <a:ext uri="{FF2B5EF4-FFF2-40B4-BE49-F238E27FC236}">
                <a16:creationId xmlns:a16="http://schemas.microsoft.com/office/drawing/2014/main" id="{FF638861-22F4-42BD-AB54-580F4FFF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405745"/>
          </a:xfrm>
          <a:prstGeom prst="rect">
            <a:avLst/>
          </a:prstGeom>
          <a:solidFill>
            <a:srgbClr val="4159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6CACE173-0A3A-4306-B76C-60A0714C3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3" y="320843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nake_dl">
            <a:hlinkClick r:id="" action="ppaction://media"/>
            <a:extLst>
              <a:ext uri="{FF2B5EF4-FFF2-40B4-BE49-F238E27FC236}">
                <a16:creationId xmlns:a16="http://schemas.microsoft.com/office/drawing/2014/main" id="{FAA51D57-E715-4CF4-A996-DAFEB03973F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5300" t="22694" r="31791" b="9922"/>
          <a:stretch/>
        </p:blipFill>
        <p:spPr>
          <a:xfrm>
            <a:off x="557285" y="556807"/>
            <a:ext cx="3186162" cy="3236130"/>
          </a:xfrm>
          <a:prstGeom prst="rect">
            <a:avLst/>
          </a:prstGeom>
        </p:spPr>
      </p:pic>
      <p:sp>
        <p:nvSpPr>
          <p:cNvPr id="48" name="Rounded Rectangle 26">
            <a:extLst>
              <a:ext uri="{FF2B5EF4-FFF2-40B4-BE49-F238E27FC236}">
                <a16:creationId xmlns:a16="http://schemas.microsoft.com/office/drawing/2014/main" id="{BE5996B0-F3AC-4A78-A5EF-139FD349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7198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4408E6E3-BBF9-45E0-9309-3BFF14A10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77510" y="556807"/>
            <a:ext cx="3236976" cy="3236976"/>
          </a:xfrm>
          <a:prstGeom prst="rect">
            <a:avLst/>
          </a:prstGeom>
        </p:spPr>
      </p:pic>
      <p:sp>
        <p:nvSpPr>
          <p:cNvPr id="50" name="Rounded Rectangle 26">
            <a:extLst>
              <a:ext uri="{FF2B5EF4-FFF2-40B4-BE49-F238E27FC236}">
                <a16:creationId xmlns:a16="http://schemas.microsoft.com/office/drawing/2014/main" id="{347C85EF-9B88-46AF-B40D-70F2DDDE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2834" y="320842"/>
            <a:ext cx="3657600" cy="370806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nake_dl_randomdata">
            <a:hlinkClick r:id="" action="ppaction://media"/>
            <a:extLst>
              <a:ext uri="{FF2B5EF4-FFF2-40B4-BE49-F238E27FC236}">
                <a16:creationId xmlns:a16="http://schemas.microsoft.com/office/drawing/2014/main" id="{E0240D52-B421-474D-92B4-DE347A37117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 rotWithShape="1">
          <a:blip r:embed="rId9"/>
          <a:srcRect l="28333" t="39932" r="19697"/>
          <a:stretch/>
        </p:blipFill>
        <p:spPr>
          <a:xfrm>
            <a:off x="8418574" y="647293"/>
            <a:ext cx="3246120" cy="304844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0CDC559-004B-4332-90E9-6A4AF78CBBD1}"/>
              </a:ext>
            </a:extLst>
          </p:cNvPr>
          <p:cNvSpPr txBox="1"/>
          <p:nvPr/>
        </p:nvSpPr>
        <p:spPr>
          <a:xfrm>
            <a:off x="4477510" y="3714631"/>
            <a:ext cx="3236976" cy="323697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CH" sz="1300">
                <a:solidFill>
                  <a:srgbClr val="FFFFFF"/>
                </a:solidFill>
              </a:rPr>
              <a:t>Learning based on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63830C-9CBB-4A61-800D-EFBCC0289191}"/>
              </a:ext>
            </a:extLst>
          </p:cNvPr>
          <p:cNvSpPr txBox="1"/>
          <p:nvPr/>
        </p:nvSpPr>
        <p:spPr>
          <a:xfrm>
            <a:off x="557285" y="3705288"/>
            <a:ext cx="3186162" cy="32361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CH" sz="1300">
                <a:solidFill>
                  <a:srgbClr val="FFFFFF"/>
                </a:solidFill>
              </a:rPr>
              <a:t>user actions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87484B-9A15-4EEB-8486-284BDD5C796A}"/>
              </a:ext>
            </a:extLst>
          </p:cNvPr>
          <p:cNvSpPr txBox="1"/>
          <p:nvPr/>
        </p:nvSpPr>
        <p:spPr>
          <a:xfrm>
            <a:off x="8418574" y="3724058"/>
            <a:ext cx="3246120" cy="30484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de-CH" sz="1300">
                <a:solidFill>
                  <a:srgbClr val="FFFFFF"/>
                </a:solidFill>
              </a:rPr>
              <a:t>random actions</a:t>
            </a:r>
          </a:p>
        </p:txBody>
      </p:sp>
    </p:spTree>
    <p:extLst>
      <p:ext uri="{BB962C8B-B14F-4D97-AF65-F5344CB8AC3E}">
        <p14:creationId xmlns:p14="http://schemas.microsoft.com/office/powerpoint/2010/main" val="4500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10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836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C4ED17-19DD-4DB3-AA6D-372B260A2CBD}">
  <we:reference id="22ff87a5-132f-4d52-9e97-94d888e4dd91" version="3.1.0.0" store="EXCatalog" storeType="EXCatalog"/>
  <we:alternateReferences>
    <we:reference id="WA104380050" version="3.1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33</Paragraphs>
  <Slides>9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JetBrains Mono</vt:lpstr>
      <vt:lpstr>Office</vt:lpstr>
      <vt:lpstr>Snake – Deep Learning</vt:lpstr>
      <vt:lpstr>Project idea</vt:lpstr>
      <vt:lpstr>Data</vt:lpstr>
      <vt:lpstr>Data</vt:lpstr>
      <vt:lpstr>Data example</vt:lpstr>
      <vt:lpstr>Data collection</vt:lpstr>
      <vt:lpstr>Balancing classifications – Only needed when creating data based on user actions</vt:lpstr>
      <vt:lpstr>Neural Network</vt:lpstr>
      <vt:lpstr>Video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– Deep Learning</dc:title>
  <dc:creator>Fatjon Etemi</dc:creator>
  <cp:lastModifiedBy>Fatjon Etemi</cp:lastModifiedBy>
  <cp:revision>6</cp:revision>
  <dcterms:created xsi:type="dcterms:W3CDTF">2020-11-08T16:40:19Z</dcterms:created>
  <dcterms:modified xsi:type="dcterms:W3CDTF">2020-11-08T17:15:41Z</dcterms:modified>
</cp:coreProperties>
</file>