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Lato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38F82E-3399-4BE5-BE9D-71ED5E167F60}">
  <a:tblStyle styleId="{0D38F82E-3399-4BE5-BE9D-71ED5E167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Light-bold.fntdata"/><Relationship Id="rId41" Type="http://schemas.openxmlformats.org/officeDocument/2006/relationships/font" Target="fonts/LatoLight-regular.fntdata"/><Relationship Id="rId22" Type="http://schemas.openxmlformats.org/officeDocument/2006/relationships/slide" Target="slides/slide16.xml"/><Relationship Id="rId44" Type="http://schemas.openxmlformats.org/officeDocument/2006/relationships/font" Target="fonts/Lato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93dc591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93dc591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93dc591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93dc591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93dc591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93dc591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93dc591f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93dc591f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93dc591f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93dc591f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93dc591f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93dc591f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93dc591f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93dc591f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93dc591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93dc591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93dc591f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93dc591f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93dc591f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93dc591f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3dc591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3dc591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93dc591f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93dc591f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93dc591f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93dc591f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a26da2c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a26da2c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03b9f9c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c03b9f9c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3dc591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3dc591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3dc591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3dc591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3dc591f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93dc591f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3dc591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93dc591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93dc591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93dc591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3dc591f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3dc591f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1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2.gif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0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12.gif"/><Relationship Id="rId6" Type="http://schemas.openxmlformats.org/officeDocument/2006/relationships/image" Target="../media/image13.gif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21100" y="3532325"/>
            <a:ext cx="39018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Gym Web App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750" y="285475"/>
            <a:ext cx="52482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921025" y="31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Trainer: tasks</a:t>
            </a:r>
            <a:endParaRPr sz="2900"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5710350" y="1100675"/>
            <a:ext cx="1467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100"/>
              <a:t>Trainer</a:t>
            </a:r>
            <a:endParaRPr b="1" sz="3100"/>
          </a:p>
        </p:txBody>
      </p:sp>
      <p:cxnSp>
        <p:nvCxnSpPr>
          <p:cNvPr id="250" name="Google Shape;250;p22"/>
          <p:cNvCxnSpPr/>
          <p:nvPr/>
        </p:nvCxnSpPr>
        <p:spPr>
          <a:xfrm flipH="1">
            <a:off x="5139288" y="1681625"/>
            <a:ext cx="880200" cy="8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3727638" y="4014800"/>
            <a:ext cx="1688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Manage attendances</a:t>
            </a:r>
            <a:endParaRPr/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7822025" y="4014800"/>
            <a:ext cx="12741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Teach courses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613" y="2422625"/>
            <a:ext cx="1600774" cy="160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988" y="2444288"/>
            <a:ext cx="1644000" cy="16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2"/>
          <p:cNvCxnSpPr/>
          <p:nvPr/>
        </p:nvCxnSpPr>
        <p:spPr>
          <a:xfrm>
            <a:off x="6836313" y="1681625"/>
            <a:ext cx="829500" cy="8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204725" y="1540175"/>
            <a:ext cx="32727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trainer has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Teach </a:t>
            </a:r>
            <a:r>
              <a:rPr lang="en-GB"/>
              <a:t>his/her courses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Remove attendances</a:t>
            </a:r>
            <a:r>
              <a:rPr lang="en-GB"/>
              <a:t> from users who booked their attendance for a lecture but they are not present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Add attendances</a:t>
            </a:r>
            <a:r>
              <a:rPr lang="en-GB"/>
              <a:t> for users that did not book their attendance for a lecture if there are enough slots available in the given room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Organize </a:t>
            </a:r>
            <a:r>
              <a:rPr lang="en-GB"/>
              <a:t>his/her lectures with the secretaries (e.g. if sick, communicate to postpone/delete a lecture)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7288" y="2532726"/>
            <a:ext cx="1467124" cy="1467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2"/>
          <p:cNvCxnSpPr/>
          <p:nvPr/>
        </p:nvCxnSpPr>
        <p:spPr>
          <a:xfrm>
            <a:off x="6440250" y="1681625"/>
            <a:ext cx="7200" cy="82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5412438" y="4023550"/>
            <a:ext cx="21768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Organize with </a:t>
            </a:r>
            <a:br>
              <a:rPr lang="en-GB"/>
            </a:br>
            <a:r>
              <a:rPr lang="en-GB"/>
              <a:t>secretaries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921025" y="31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Trainer: home</a:t>
            </a:r>
            <a:endParaRPr sz="2900"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204725" y="1540175"/>
            <a:ext cx="32727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logged-in, a</a:t>
            </a:r>
            <a:r>
              <a:rPr lang="en-GB"/>
              <a:t> trainer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his/her personal info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View the status of the courses he/she teaches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to the attendances-management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7995" r="20422" t="0"/>
          <a:stretch/>
        </p:blipFill>
        <p:spPr>
          <a:xfrm>
            <a:off x="4350475" y="874800"/>
            <a:ext cx="4509076" cy="4123751"/>
          </a:xfrm>
          <a:prstGeom prst="rect">
            <a:avLst/>
          </a:prstGeom>
          <a:noFill/>
          <a:ln>
            <a:noFill/>
          </a:ln>
          <a:effectLst>
            <a:outerShdw blurRad="742950" rotWithShape="0" algn="bl" dir="5760000" dist="22860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921025" y="31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Trainer: manage attendances</a:t>
            </a:r>
            <a:endParaRPr sz="2900"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204725" y="1540175"/>
            <a:ext cx="32727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attendances is possible when a lecture of a courses taught by the trainer has already started.</a:t>
            </a:r>
            <a:br>
              <a:rPr lang="en-GB"/>
            </a:br>
            <a:r>
              <a:rPr lang="en-GB"/>
              <a:t>At this point the trainer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Remove attendances</a:t>
            </a:r>
            <a:r>
              <a:rPr lang="en-GB"/>
              <a:t> of users not present at the lecture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Add attendances</a:t>
            </a:r>
            <a:r>
              <a:rPr lang="en-GB"/>
              <a:t> of users subscribed to the course but who have not booked their presence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is done in order to detect and manage presences to prevent COVID issues.</a:t>
            </a:r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3">
            <a:alphaModFix/>
          </a:blip>
          <a:srcRect b="0" l="7527" r="18310" t="0"/>
          <a:stretch/>
        </p:blipFill>
        <p:spPr>
          <a:xfrm>
            <a:off x="4191850" y="836275"/>
            <a:ext cx="4656323" cy="4117976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3840000" dist="180975">
              <a:srgbClr val="000000">
                <a:alpha val="13000"/>
              </a:srgbClr>
            </a:outerShdw>
          </a:effectLst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8000" y="3200400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812" y="4269600"/>
            <a:ext cx="393374" cy="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Secretary: managing lectures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4931025" y="1496600"/>
            <a:ext cx="35754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an event of the calendar il clicked a modal will appear.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Inside the modal a user with role secretary can perform the following actions: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Notify substitution of the trainer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Change the schedule for the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Delete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88" y="1496588"/>
            <a:ext cx="3624770" cy="33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787" y="4263824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225" y="2546988"/>
            <a:ext cx="2918500" cy="1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Secretary: notification of changes in the schedule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5070300" y="1674575"/>
            <a:ext cx="32661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schedule of a class is changed all the users that </a:t>
            </a:r>
            <a:r>
              <a:rPr lang="en-GB"/>
              <a:t>enrolled</a:t>
            </a:r>
            <a:r>
              <a:rPr lang="en-GB"/>
              <a:t> for it will be notified by </a:t>
            </a:r>
            <a:r>
              <a:rPr lang="en-GB"/>
              <a:t>email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change of the schedule is implemented with an AJAX.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After the re schedule of the class the calendar will update itself with another AJAX call.</a:t>
            </a:r>
            <a:endParaRPr/>
          </a:p>
        </p:txBody>
      </p:sp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00" y="1674563"/>
            <a:ext cx="3624750" cy="257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ecretary: notification of trainer’s substitution</a:t>
            </a:r>
            <a:endParaRPr/>
          </a:p>
        </p:txBody>
      </p:sp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4747850" y="1464600"/>
            <a:ext cx="35886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implementation of the substitution procedure is done similarly to the one seen before.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the text area labelled by extra info some additional details can be given about the motivation of the substitution.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If some details are provided, these are going to be included in the email message sent to all the enrolled users</a:t>
            </a:r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75" y="1464600"/>
            <a:ext cx="3624750" cy="355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ACCOUNT</a:t>
            </a:r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5192425" y="1567550"/>
            <a:ext cx="37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Trainee users can sign up to GWA on their own, following the </a:t>
            </a:r>
            <a:r>
              <a:rPr i="1" lang="en-GB"/>
              <a:t>Register </a:t>
            </a:r>
            <a:r>
              <a:rPr lang="en-GB"/>
              <a:t>link in the homepage.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 the contrary, trainer and secretary users must be created by an authenticated and authorized secretary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Personal and contact information is needed to create an account. An avatar image can be uploaded, but that’s not mandatory.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random password is generated for the new account, and the new user is going to receive an email containing a link to set his/her password.</a:t>
            </a:r>
            <a:endParaRPr/>
          </a:p>
        </p:txBody>
      </p:sp>
      <p:pic>
        <p:nvPicPr>
          <p:cNvPr id="305" name="Google Shape;3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500" y="393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5" y="1567550"/>
            <a:ext cx="5033252" cy="281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 MEDICAL CERTIFICATES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73000" y="1567550"/>
            <a:ext cx="7397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First, a secretary user checks the validity of a medical certificate for a user, then scans it, and finally uploads it to GWA. The file provided must be in pdf format and its size must be below 5 MB. </a:t>
            </a:r>
            <a:endParaRPr/>
          </a:p>
        </p:txBody>
      </p:sp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000" y="393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74" y="2611975"/>
            <a:ext cx="7544724" cy="21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978400" y="604350"/>
            <a:ext cx="49551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 SUBSCRIPTIONS</a:t>
            </a:r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3">
            <a:alphaModFix/>
          </a:blip>
          <a:srcRect b="0" l="12556" r="0" t="0"/>
          <a:stretch/>
        </p:blipFill>
        <p:spPr>
          <a:xfrm>
            <a:off x="4252325" y="2632175"/>
            <a:ext cx="4891674" cy="25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0" y="1258050"/>
            <a:ext cx="5091600" cy="3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>
              <a:latin typeface="Arial"/>
              <a:ea typeface="Arial"/>
              <a:cs typeface="Arial"/>
              <a:sym typeface="Arial"/>
            </a:endParaRPr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Subscriptions are managed through the user Secretary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We have 5 types of Subscriptions </a:t>
            </a:r>
            <a:r>
              <a:rPr lang="en-GB" sz="1143"/>
              <a:t>possible</a:t>
            </a:r>
            <a:r>
              <a:rPr lang="en-GB" sz="1143"/>
              <a:t>, for a given Course Edition : Free/ 7 Days Trial, </a:t>
            </a:r>
            <a:r>
              <a:rPr lang="en-GB" sz="1143"/>
              <a:t>Monthly</a:t>
            </a:r>
            <a:r>
              <a:rPr lang="en-GB" sz="1143"/>
              <a:t>, </a:t>
            </a:r>
            <a:r>
              <a:rPr lang="en-GB" sz="1143"/>
              <a:t>Quarterly</a:t>
            </a:r>
            <a:r>
              <a:rPr lang="en-GB" sz="1143"/>
              <a:t>, Half-Yearly and Yearly.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A Trainee User can only try a Course once, whatever the edition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Payments are managed on secretait</a:t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To specify a new Subscription a Secretary User needs to :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Choose the email for a certain User</a:t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Choose The Correct courseEdition for a User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43"/>
              <a:t>Some important controls were done on the server side :  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Checking if a Trainee </a:t>
            </a:r>
            <a:r>
              <a:rPr lang="en-GB" sz="1143"/>
              <a:t>User has</a:t>
            </a:r>
            <a:r>
              <a:rPr lang="en-GB" sz="1143"/>
              <a:t> still a subscription valid etc..</a:t>
            </a:r>
            <a:endParaRPr sz="525"/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550" y="4740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0" y="0"/>
            <a:ext cx="41349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COURSES</a:t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0" y="1435750"/>
            <a:ext cx="48612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rPr lang="en-GB" sz="1100"/>
              <a:t>A Secretary User can create a course which means :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Creating a new edition for a given Course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Decide the type of Subscriptions </a:t>
            </a:r>
            <a:r>
              <a:rPr lang="en-GB" sz="1100"/>
              <a:t>available</a:t>
            </a:r>
            <a:r>
              <a:rPr lang="en-GB" sz="1100"/>
              <a:t> 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rPr lang="en-GB" sz="1100"/>
              <a:t>   with respective costs (free subscription always available)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Adding the lectures for such course by establishing :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In which days of the week the new course is going to   be held</a:t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When is the first time the course is going to be held</a:t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How many weeks it‘s going to last</a:t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Who is the teacher of such course among the teachers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rPr lang="en-GB" sz="1100"/>
              <a:t>Notice that, some important controls were done on the server side in order to :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Avoid Overlapping lectures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Avoid  that the same Teacher could be in two rooms at the same time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560"/>
              <a:buNone/>
            </a:pPr>
            <a:r>
              <a:t/>
            </a:r>
            <a:endParaRPr sz="461"/>
          </a:p>
        </p:txBody>
      </p:sp>
      <p:pic>
        <p:nvPicPr>
          <p:cNvPr id="329" name="Google Shape;329;p31"/>
          <p:cNvPicPr preferRelativeResize="0"/>
          <p:nvPr/>
        </p:nvPicPr>
        <p:blipFill rotWithShape="1">
          <a:blip r:embed="rId3">
            <a:alphaModFix/>
          </a:blip>
          <a:srcRect b="0" l="8784" r="0" t="0"/>
          <a:stretch/>
        </p:blipFill>
        <p:spPr>
          <a:xfrm>
            <a:off x="4202175" y="-9"/>
            <a:ext cx="4861202" cy="239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763" y="3454988"/>
            <a:ext cx="897325" cy="8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Objective: develop a Web Application used to manage a gym</a:t>
            </a:r>
            <a:endParaRPr sz="215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Advantages of such a system for the business: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Digitalize and centralize information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Automatization of tasks that could lead to various errors and problems if “handmade”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Better way of keeping track of presences rather than doing it on… Excel Sheets 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825" y="3291775"/>
            <a:ext cx="300349" cy="3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MAIL SYSTEM</a:t>
            </a:r>
            <a:endParaRPr sz="2150"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1297500" y="1541375"/>
            <a:ext cx="489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 order to communicate with our customer we use an email system.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We sent email for: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Registration process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Reset password process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Medical certificate updated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Successful</a:t>
            </a:r>
            <a:r>
              <a:rPr lang="en-GB" sz="1100"/>
              <a:t> subscription to course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Changes in Lectures</a:t>
            </a:r>
            <a:endParaRPr sz="1100"/>
          </a:p>
        </p:txBody>
      </p:sp>
      <p:pic>
        <p:nvPicPr>
          <p:cNvPr id="337" name="Google Shape;3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325" y="2521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6825"/>
            <a:ext cx="4269476" cy="21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6327175" y="4706250"/>
            <a:ext cx="251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 body of an email sent by our gym</a:t>
            </a:r>
            <a:endParaRPr i="1" sz="11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MAIL SYSTEM 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1297500" y="1576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MailTypes.java → Contains static methods that format the plain text of the mail, based on and the input given. Servlets can send mails invoking one of the “MailTypes” static methods.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MailManager.java → Contains a method that , given a subject, a plain text and the destination mail styles the email and then sent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Email are formatted using HTML language, the text is concatenated with StringBuilder class </a:t>
            </a:r>
            <a:endParaRPr/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100" y="393750"/>
            <a:ext cx="764850" cy="7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25" y="3366570"/>
            <a:ext cx="4819001" cy="11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1179100" y="209440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And now we will show our demo !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87026" y="220425"/>
            <a:ext cx="70389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Functionalities and Privileges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6027551" y="2560423"/>
            <a:ext cx="2469649" cy="2002636"/>
            <a:chOff x="6038025" y="2598919"/>
            <a:chExt cx="2469649" cy="1947900"/>
          </a:xfrm>
        </p:grpSpPr>
        <p:cxnSp>
          <p:nvCxnSpPr>
            <p:cNvPr id="149" name="Google Shape;149;p15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15"/>
            <p:cNvSpPr txBox="1"/>
            <p:nvPr/>
          </p:nvSpPr>
          <p:spPr>
            <a:xfrm>
              <a:off x="6640474" y="2598919"/>
              <a:ext cx="1867200" cy="19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Secretary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Create high privileged accounts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medical certificates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subscriptions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Create courses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>
            <a:off x="1343600" y="1766248"/>
            <a:ext cx="2276976" cy="1423404"/>
            <a:chOff x="1354074" y="1844105"/>
            <a:chExt cx="2276976" cy="1384500"/>
          </a:xfrm>
        </p:grpSpPr>
        <p:sp>
          <p:nvSpPr>
            <p:cNvPr id="154" name="Google Shape;154;p15"/>
            <p:cNvSpPr txBox="1"/>
            <p:nvPr/>
          </p:nvSpPr>
          <p:spPr>
            <a:xfrm>
              <a:off x="1354074" y="1844105"/>
              <a:ext cx="1658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Trainer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lessons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attendances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15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4897626" y="839740"/>
            <a:ext cx="3919673" cy="1423404"/>
            <a:chOff x="4908100" y="889955"/>
            <a:chExt cx="3919673" cy="1384500"/>
          </a:xfrm>
        </p:grpSpPr>
        <p:cxnSp>
          <p:nvCxnSpPr>
            <p:cNvPr id="159" name="Google Shape;159;p15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5"/>
            <p:cNvSpPr txBox="1"/>
            <p:nvPr/>
          </p:nvSpPr>
          <p:spPr>
            <a:xfrm>
              <a:off x="6640473" y="889955"/>
              <a:ext cx="21873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Trainee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Subscribe to a course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Book a lesson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personal area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2804120" y="1053790"/>
            <a:ext cx="3514811" cy="3343384"/>
            <a:chOff x="2991269" y="1153325"/>
            <a:chExt cx="3514811" cy="3252003"/>
          </a:xfrm>
        </p:grpSpPr>
        <p:sp>
          <p:nvSpPr>
            <p:cNvPr id="164" name="Google Shape;164;p1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5" name="Google Shape;165;p1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6" name="Google Shape;166;p1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67" name="Google Shape;167;p1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8" name="Google Shape;168;p1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9" name="Google Shape;169;p1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70" name="Google Shape;170;p1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71" name="Google Shape;171;p1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Filters</a:t>
            </a:r>
            <a:endParaRPr sz="2150"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542000" y="1458775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Public pages: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Home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The Gym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Courses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Calendar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Prices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Staff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Contact Us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Login …</a:t>
            </a:r>
            <a:endParaRPr sz="1400"/>
          </a:p>
        </p:txBody>
      </p:sp>
      <p:sp>
        <p:nvSpPr>
          <p:cNvPr id="178" name="Google Shape;178;p16"/>
          <p:cNvSpPr txBox="1"/>
          <p:nvPr/>
        </p:nvSpPr>
        <p:spPr>
          <a:xfrm>
            <a:off x="542000" y="4037475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Don’t need any filtering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425" y="224050"/>
            <a:ext cx="4849776" cy="45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571450" y="1509000"/>
            <a:ext cx="304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To access:</a:t>
            </a:r>
            <a:endParaRPr sz="1400">
              <a:solidFill>
                <a:srgbClr val="FFFFFF"/>
              </a:solidFill>
            </a:endParaRPr>
          </a:p>
          <a:p>
            <a:pPr indent="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Secretary Area</a:t>
            </a:r>
            <a:endParaRPr sz="1400">
              <a:solidFill>
                <a:srgbClr val="FFFFFF"/>
              </a:solidFill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Trainer Area</a:t>
            </a:r>
            <a:endParaRPr sz="1400">
              <a:solidFill>
                <a:srgbClr val="FFFFFF"/>
              </a:solidFill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Trainee Area</a:t>
            </a:r>
            <a:endParaRPr sz="1400"/>
          </a:p>
        </p:txBody>
      </p:sp>
      <p:sp>
        <p:nvSpPr>
          <p:cNvPr id="185" name="Google Shape;185;p17"/>
          <p:cNvSpPr txBox="1"/>
          <p:nvPr/>
        </p:nvSpPr>
        <p:spPr>
          <a:xfrm>
            <a:off x="571450" y="2854875"/>
            <a:ext cx="2898900" cy="108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need to know if the user is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arenR"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AUTHENTICATED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arenR"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AUTHORIZED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74" y="291857"/>
            <a:ext cx="5610126" cy="4668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Filters</a:t>
            </a:r>
            <a:endParaRPr sz="2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549775" y="1400900"/>
            <a:ext cx="24255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FILTER CHAINING </a:t>
            </a:r>
            <a:endParaRPr sz="1400"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Filters</a:t>
            </a:r>
            <a:endParaRPr sz="2150"/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50" y="1955950"/>
            <a:ext cx="7134300" cy="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935450" y="3317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RestrictedAreaFilter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3931513" y="2905625"/>
            <a:ext cx="14223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SecretaryFilter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TrainerFilter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TraineeFilter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6843300" y="2905625"/>
            <a:ext cx="14931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SecretaryArea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TrainerArea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TraineeArea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 flipH="1" rot="10800000">
            <a:off x="2872700" y="3201050"/>
            <a:ext cx="774600" cy="3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8"/>
          <p:cNvCxnSpPr/>
          <p:nvPr/>
        </p:nvCxnSpPr>
        <p:spPr>
          <a:xfrm flipH="1" rot="10800000">
            <a:off x="2880350" y="3521450"/>
            <a:ext cx="800700" cy="1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8"/>
          <p:cNvCxnSpPr/>
          <p:nvPr/>
        </p:nvCxnSpPr>
        <p:spPr>
          <a:xfrm>
            <a:off x="2880350" y="3533275"/>
            <a:ext cx="766800" cy="30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8"/>
          <p:cNvCxnSpPr/>
          <p:nvPr/>
        </p:nvCxnSpPr>
        <p:spPr>
          <a:xfrm>
            <a:off x="5604275" y="3121075"/>
            <a:ext cx="10620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/>
          <p:nvPr/>
        </p:nvCxnSpPr>
        <p:spPr>
          <a:xfrm>
            <a:off x="5604288" y="3506663"/>
            <a:ext cx="10620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/>
          <p:nvPr/>
        </p:nvCxnSpPr>
        <p:spPr>
          <a:xfrm>
            <a:off x="5604288" y="3892275"/>
            <a:ext cx="10620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Trainee functionalities</a:t>
            </a:r>
            <a:endParaRPr sz="2150"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4392100" y="1255925"/>
            <a:ext cx="8223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FFFF00"/>
                </a:solidFill>
              </a:rPr>
              <a:t>Trainee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925" y="1591800"/>
            <a:ext cx="1558650" cy="15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76" y="3878851"/>
            <a:ext cx="1039050" cy="10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125" y="3932075"/>
            <a:ext cx="990825" cy="9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 flipH="1" rot="10800000">
            <a:off x="2953975" y="2011225"/>
            <a:ext cx="3666600" cy="1686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0750" y="1794144"/>
            <a:ext cx="1558650" cy="73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/>
          <p:nvPr/>
        </p:nvSpPr>
        <p:spPr>
          <a:xfrm>
            <a:off x="3028225" y="2805375"/>
            <a:ext cx="244800" cy="2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9175" y="1636327"/>
            <a:ext cx="822400" cy="105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85550" y="2723900"/>
            <a:ext cx="27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Buy a subscription in secretariat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56525" y="42230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Reserve a lecture time slot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709550" y="4223000"/>
            <a:ext cx="22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Delete a lecture time slot</a:t>
            </a:r>
            <a:endParaRPr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043400" y="2565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Enjoy his training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4635850" y="3388250"/>
            <a:ext cx="244800" cy="2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2" name="Google Shape;222;p19"/>
          <p:cNvSpPr/>
          <p:nvPr/>
        </p:nvSpPr>
        <p:spPr>
          <a:xfrm>
            <a:off x="6070150" y="2805375"/>
            <a:ext cx="244800" cy="2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Trainee home page</a:t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25" y="1514150"/>
            <a:ext cx="4396475" cy="2650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425" y="1514150"/>
            <a:ext cx="4361381" cy="2650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20"/>
          <p:cNvSpPr txBox="1"/>
          <p:nvPr/>
        </p:nvSpPr>
        <p:spPr>
          <a:xfrm>
            <a:off x="608538" y="4371025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Reserve a lecture time slot</a:t>
            </a:r>
            <a:endParaRPr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5177200" y="4428250"/>
            <a:ext cx="22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Delete a lecture time slot</a:t>
            </a:r>
            <a:endParaRPr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700" y="3795224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925" y="3795224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7912" y="2119277"/>
            <a:ext cx="2471700" cy="129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6264" y="2123375"/>
            <a:ext cx="2471700" cy="129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6477" y="4230425"/>
            <a:ext cx="872573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4250" y="4230434"/>
            <a:ext cx="872575" cy="86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Trainee back-end</a:t>
            </a:r>
            <a:endParaRPr/>
          </a:p>
        </p:txBody>
      </p:sp>
      <p:graphicFrame>
        <p:nvGraphicFramePr>
          <p:cNvPr id="243" name="Google Shape;243;p21"/>
          <p:cNvGraphicFramePr/>
          <p:nvPr/>
        </p:nvGraphicFramePr>
        <p:xfrm>
          <a:off x="340875" y="148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{0D38F82E-3399-4BE5-BE9D-71ED5E167F60}</a:tableStyleId>
              </a:tblPr>
              <a:tblGrid>
                <a:gridCol w="4366400"/>
                <a:gridCol w="970125"/>
                <a:gridCol w="3014850"/>
              </a:tblGrid>
              <a:tr h="3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Rest API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METHOD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/trainee/rest/available/from-date/{date}/to-date/{date}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GetLectureTimeSlotsAvailableForUserByWeekDatabase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/trainee/rest/reservation/from-date/{date}/to-date/{date}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GetListReservationByEmailAndDateDatabase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/trainee/rest/reservation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InsertReservationDatabase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/trainee/rest/reservation/room/{room}/date/{date}/starttime/{time}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DELETE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DeleteReservationDatabase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