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EDEDF-15D2-4782-B9C8-D01E608E4A6C}"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55845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EDEDF-15D2-4782-B9C8-D01E608E4A6C}"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76589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EDEDF-15D2-4782-B9C8-D01E608E4A6C}"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02081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EDEDF-15D2-4782-B9C8-D01E608E4A6C}"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78853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EDEDF-15D2-4782-B9C8-D01E608E4A6C}"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38472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1EDEDF-15D2-4782-B9C8-D01E608E4A6C}"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51207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EDEDF-15D2-4782-B9C8-D01E608E4A6C}" type="datetimeFigureOut">
              <a:rPr lang="en-US" smtClean="0"/>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67574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1EDEDF-15D2-4782-B9C8-D01E608E4A6C}" type="datetimeFigureOut">
              <a:rPr lang="en-US" smtClean="0"/>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238962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EDEDF-15D2-4782-B9C8-D01E608E4A6C}" type="datetimeFigureOut">
              <a:rPr lang="en-US" smtClean="0"/>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413053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EDEDF-15D2-4782-B9C8-D01E608E4A6C}"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197033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EDEDF-15D2-4782-B9C8-D01E608E4A6C}"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5C5C2-7DAE-4E2D-A79E-6EC25B22D225}" type="slidenum">
              <a:rPr lang="en-US" smtClean="0"/>
              <a:t>‹#›</a:t>
            </a:fld>
            <a:endParaRPr lang="en-US"/>
          </a:p>
        </p:txBody>
      </p:sp>
    </p:spTree>
    <p:extLst>
      <p:ext uri="{BB962C8B-B14F-4D97-AF65-F5344CB8AC3E}">
        <p14:creationId xmlns:p14="http://schemas.microsoft.com/office/powerpoint/2010/main" val="37648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EDEDF-15D2-4782-B9C8-D01E608E4A6C}" type="datetimeFigureOut">
              <a:rPr lang="en-US" smtClean="0"/>
              <a:t>12/9/2015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5C5C2-7DAE-4E2D-A79E-6EC25B22D225}" type="slidenum">
              <a:rPr lang="en-US" smtClean="0"/>
              <a:t>‹#›</a:t>
            </a:fld>
            <a:endParaRPr lang="en-US"/>
          </a:p>
        </p:txBody>
      </p:sp>
    </p:spTree>
    <p:extLst>
      <p:ext uri="{BB962C8B-B14F-4D97-AF65-F5344CB8AC3E}">
        <p14:creationId xmlns:p14="http://schemas.microsoft.com/office/powerpoint/2010/main" val="130697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smtClean="0"/>
              <a:t>Part II:</a:t>
            </a:r>
            <a:br>
              <a:rPr lang="en-US" sz="4400" dirty="0" smtClean="0"/>
            </a:br>
            <a:r>
              <a:rPr lang="en-US" sz="4400" dirty="0" smtClean="0"/>
              <a:t>Downlink Interference Analysis in Heterogeneous Cellular Networks using Stochastic Geometry</a:t>
            </a:r>
            <a:endParaRPr lang="en-US" sz="4400" dirty="0"/>
          </a:p>
        </p:txBody>
      </p:sp>
      <p:sp>
        <p:nvSpPr>
          <p:cNvPr id="3" name="Subtitle 2"/>
          <p:cNvSpPr>
            <a:spLocks noGrp="1"/>
          </p:cNvSpPr>
          <p:nvPr>
            <p:ph type="subTitle" idx="1"/>
          </p:nvPr>
        </p:nvSpPr>
        <p:spPr>
          <a:xfrm>
            <a:off x="1524000" y="3602038"/>
            <a:ext cx="9144000" cy="1655762"/>
          </a:xfrm>
        </p:spPr>
        <p:txBody>
          <a:bodyPr/>
          <a:lstStyle/>
          <a:p>
            <a:endParaRPr lang="en-US" dirty="0" smtClean="0"/>
          </a:p>
          <a:p>
            <a:r>
              <a:rPr lang="en-US" dirty="0" smtClean="0"/>
              <a:t>Yuan Liang</a:t>
            </a:r>
            <a:endParaRPr lang="en-US" dirty="0"/>
          </a:p>
        </p:txBody>
      </p:sp>
    </p:spTree>
    <p:extLst>
      <p:ext uri="{BB962C8B-B14F-4D97-AF65-F5344CB8AC3E}">
        <p14:creationId xmlns:p14="http://schemas.microsoft.com/office/powerpoint/2010/main" val="4246222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Toy </a:t>
            </a:r>
            <a:r>
              <a:rPr lang="en-US" dirty="0"/>
              <a:t>E</a:t>
            </a:r>
            <a:r>
              <a:rPr lang="en-US" dirty="0" smtClean="0"/>
              <a:t>xample</a:t>
            </a:r>
            <a:endParaRPr lang="en-US" dirty="0"/>
          </a:p>
        </p:txBody>
      </p:sp>
      <p:sp>
        <p:nvSpPr>
          <p:cNvPr id="3" name="Content Placeholder 2"/>
          <p:cNvSpPr>
            <a:spLocks noGrp="1"/>
          </p:cNvSpPr>
          <p:nvPr>
            <p:ph idx="1"/>
          </p:nvPr>
        </p:nvSpPr>
        <p:spPr/>
        <p:txBody>
          <a:bodyPr/>
          <a:lstStyle/>
          <a:p>
            <a:r>
              <a:rPr lang="en-US" dirty="0" smtClean="0"/>
              <a:t>The CCDF of SIR of an arbitrary user is</a:t>
            </a:r>
          </a:p>
          <a:p>
            <a:endParaRPr lang="en-US" dirty="0" smtClean="0"/>
          </a:p>
          <a:p>
            <a:endParaRPr lang="en-US" dirty="0"/>
          </a:p>
          <a:p>
            <a:endParaRPr lang="en-US" dirty="0" smtClean="0"/>
          </a:p>
          <a:p>
            <a:r>
              <a:rPr lang="en-US" dirty="0" smtClean="0"/>
              <a:t>The spatial average of channel capacity is</a:t>
            </a:r>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691769787"/>
              </p:ext>
            </p:extLst>
          </p:nvPr>
        </p:nvGraphicFramePr>
        <p:xfrm>
          <a:off x="2665122" y="2367757"/>
          <a:ext cx="6861756" cy="1404143"/>
        </p:xfrm>
        <a:graphic>
          <a:graphicData uri="http://schemas.openxmlformats.org/presentationml/2006/ole">
            <mc:AlternateContent xmlns:mc="http://schemas.openxmlformats.org/markup-compatibility/2006">
              <mc:Choice xmlns:v="urn:schemas-microsoft-com:vml" Requires="v">
                <p:oleObj spid="_x0000_s3083" name="Equation" r:id="rId3" imgW="3288960" imgH="672840" progId="Equation.3">
                  <p:embed/>
                </p:oleObj>
              </mc:Choice>
              <mc:Fallback>
                <p:oleObj name="Equation" r:id="rId3" imgW="3288960" imgH="672840" progId="Equation.3">
                  <p:embed/>
                  <p:pic>
                    <p:nvPicPr>
                      <p:cNvPr id="0" name=""/>
                      <p:cNvPicPr/>
                      <p:nvPr/>
                    </p:nvPicPr>
                    <p:blipFill>
                      <a:blip r:embed="rId4"/>
                      <a:stretch>
                        <a:fillRect/>
                      </a:stretch>
                    </p:blipFill>
                    <p:spPr>
                      <a:xfrm>
                        <a:off x="2665122" y="2367757"/>
                        <a:ext cx="6861756" cy="140414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85478488"/>
              </p:ext>
            </p:extLst>
          </p:nvPr>
        </p:nvGraphicFramePr>
        <p:xfrm>
          <a:off x="3771900" y="4504532"/>
          <a:ext cx="4690680" cy="1077119"/>
        </p:xfrm>
        <a:graphic>
          <a:graphicData uri="http://schemas.openxmlformats.org/presentationml/2006/ole">
            <mc:AlternateContent xmlns:mc="http://schemas.openxmlformats.org/markup-compatibility/2006">
              <mc:Choice xmlns:v="urn:schemas-microsoft-com:vml" Requires="v">
                <p:oleObj spid="_x0000_s3084" name="Equation" r:id="rId5" imgW="1714320" imgH="393480" progId="Equation.3">
                  <p:embed/>
                </p:oleObj>
              </mc:Choice>
              <mc:Fallback>
                <p:oleObj name="Equation" r:id="rId5" imgW="1714320" imgH="393480" progId="Equation.3">
                  <p:embed/>
                  <p:pic>
                    <p:nvPicPr>
                      <p:cNvPr id="0" name=""/>
                      <p:cNvPicPr/>
                      <p:nvPr/>
                    </p:nvPicPr>
                    <p:blipFill>
                      <a:blip r:embed="rId6"/>
                      <a:stretch>
                        <a:fillRect/>
                      </a:stretch>
                    </p:blipFill>
                    <p:spPr>
                      <a:xfrm>
                        <a:off x="3771900" y="4504532"/>
                        <a:ext cx="4690680" cy="1077119"/>
                      </a:xfrm>
                      <a:prstGeom prst="rect">
                        <a:avLst/>
                      </a:prstGeom>
                    </p:spPr>
                  </p:pic>
                </p:oleObj>
              </mc:Fallback>
            </mc:AlternateContent>
          </a:graphicData>
        </a:graphic>
      </p:graphicFrame>
    </p:spTree>
    <p:extLst>
      <p:ext uri="{BB962C8B-B14F-4D97-AF65-F5344CB8AC3E}">
        <p14:creationId xmlns:p14="http://schemas.microsoft.com/office/powerpoint/2010/main" val="2111501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750" y="1690688"/>
            <a:ext cx="5339250" cy="4006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450" y="1690688"/>
            <a:ext cx="5339250" cy="4006800"/>
          </a:xfrm>
          <a:prstGeom prst="rect">
            <a:avLst/>
          </a:prstGeom>
        </p:spPr>
      </p:pic>
      <p:sp>
        <p:nvSpPr>
          <p:cNvPr id="7" name="TextBox 6"/>
          <p:cNvSpPr txBox="1"/>
          <p:nvPr/>
        </p:nvSpPr>
        <p:spPr>
          <a:xfrm>
            <a:off x="1316736" y="5815584"/>
            <a:ext cx="4401312" cy="369332"/>
          </a:xfrm>
          <a:prstGeom prst="rect">
            <a:avLst/>
          </a:prstGeom>
          <a:noFill/>
        </p:spPr>
        <p:txBody>
          <a:bodyPr wrap="square" rtlCol="0">
            <a:spAutoFit/>
          </a:bodyPr>
          <a:lstStyle/>
          <a:p>
            <a:pPr algn="ctr"/>
            <a:r>
              <a:rPr lang="en-US" dirty="0" smtClean="0"/>
              <a:t>Outage probability for different SIR threshold</a:t>
            </a:r>
            <a:endParaRPr lang="en-US" dirty="0"/>
          </a:p>
        </p:txBody>
      </p:sp>
      <p:sp>
        <p:nvSpPr>
          <p:cNvPr id="8" name="TextBox 7"/>
          <p:cNvSpPr txBox="1"/>
          <p:nvPr/>
        </p:nvSpPr>
        <p:spPr>
          <a:xfrm>
            <a:off x="6646419" y="5815584"/>
            <a:ext cx="4401312" cy="369332"/>
          </a:xfrm>
          <a:prstGeom prst="rect">
            <a:avLst/>
          </a:prstGeom>
          <a:noFill/>
        </p:spPr>
        <p:txBody>
          <a:bodyPr wrap="square" rtlCol="0">
            <a:spAutoFit/>
          </a:bodyPr>
          <a:lstStyle/>
          <a:p>
            <a:pPr algn="ctr"/>
            <a:r>
              <a:rPr lang="en-US" dirty="0" smtClean="0"/>
              <a:t>Spatial average of channel capacity</a:t>
            </a:r>
            <a:endParaRPr lang="en-US" dirty="0"/>
          </a:p>
        </p:txBody>
      </p:sp>
    </p:spTree>
    <p:extLst>
      <p:ext uri="{BB962C8B-B14F-4D97-AF65-F5344CB8AC3E}">
        <p14:creationId xmlns:p14="http://schemas.microsoft.com/office/powerpoint/2010/main" val="3200829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traditional homogeneous network expansion technique, such as cell splitting, is inept at handling the growth in wireless communication since the deployment of macro base station (MBS) necessitates a huge capital expenditure (CAPEX). Under such circumstance, industries start to resort to other solutions, and the concept of small cells is proposed.</a:t>
            </a:r>
          </a:p>
          <a:p>
            <a:r>
              <a:rPr lang="en-US" dirty="0" smtClean="0"/>
              <a:t>The term ``small cell'' refers to the low-power and low-cost radio access points operating in both licensed and unlicensed spectra, including femtocells, </a:t>
            </a:r>
            <a:r>
              <a:rPr lang="en-US" dirty="0" err="1" smtClean="0"/>
              <a:t>picocells</a:t>
            </a:r>
            <a:r>
              <a:rPr lang="en-US" dirty="0" smtClean="0"/>
              <a:t>, microcells and </a:t>
            </a:r>
            <a:r>
              <a:rPr lang="en-US" dirty="0" err="1" smtClean="0"/>
              <a:t>metrocells</a:t>
            </a:r>
            <a:r>
              <a:rPr lang="en-US" dirty="0" smtClean="0"/>
              <a:t>.</a:t>
            </a:r>
            <a:endParaRPr lang="en-US" dirty="0"/>
          </a:p>
        </p:txBody>
      </p:sp>
    </p:spTree>
    <p:extLst>
      <p:ext uri="{BB962C8B-B14F-4D97-AF65-F5344CB8AC3E}">
        <p14:creationId xmlns:p14="http://schemas.microsoft.com/office/powerpoint/2010/main" val="3222491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accommodate more users using limited wireless spectrum resources, universal frequency reuse is often employed in heterogeneous networks. That is, the available spectrum will be aggressively reused by all of the network tiers.</a:t>
            </a:r>
          </a:p>
          <a:p>
            <a:r>
              <a:rPr lang="en-US" dirty="0" smtClean="0"/>
              <a:t>Conventionally, the distribution of base stations (BSs) in homogeneous networks is assumed to follow a hexagonal grid model. However, such assumption in heterogeneous networks is not suitable because (</a:t>
            </a:r>
            <a:r>
              <a:rPr lang="en-US" dirty="0" err="1" smtClean="0"/>
              <a:t>i</a:t>
            </a:r>
            <a:r>
              <a:rPr lang="en-US" dirty="0" smtClean="0"/>
              <a:t>) the interference analysis may require massive Monte Carlo simulation which is intractable and (ii) due to the variation in demand among areas, the distribution of BSs in heterogeneous networks will have random patterns. Thus, new models for heterogeneous cellular networks are needed.</a:t>
            </a:r>
            <a:endParaRPr lang="en-US" dirty="0"/>
          </a:p>
        </p:txBody>
      </p:sp>
    </p:spTree>
    <p:extLst>
      <p:ext uri="{BB962C8B-B14F-4D97-AF65-F5344CB8AC3E}">
        <p14:creationId xmlns:p14="http://schemas.microsoft.com/office/powerpoint/2010/main" val="160799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Recently, a new modeling approach basing on stochastic geometry is adopted in heterogeneous networks which can lead to tractable analytical results while keeping the randomness of network geometry. Stochastic geometry is a very powerful mathematical and statistical tool for the modeling, analysis and design of wireless networks with random topologies and has been applied in ad hoc networks for several decades</a:t>
            </a:r>
            <a:endParaRPr lang="en-US" dirty="0"/>
          </a:p>
        </p:txBody>
      </p:sp>
    </p:spTree>
    <p:extLst>
      <p:ext uri="{BB962C8B-B14F-4D97-AF65-F5344CB8AC3E}">
        <p14:creationId xmlns:p14="http://schemas.microsoft.com/office/powerpoint/2010/main" val="2261008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a:t>
            </a:r>
            <a:endParaRPr lang="en-US" dirty="0"/>
          </a:p>
        </p:txBody>
      </p:sp>
      <p:sp>
        <p:nvSpPr>
          <p:cNvPr id="3" name="Content Placeholder 2"/>
          <p:cNvSpPr>
            <a:spLocks noGrp="1"/>
          </p:cNvSpPr>
          <p:nvPr>
            <p:ph idx="1"/>
          </p:nvPr>
        </p:nvSpPr>
        <p:spPr/>
        <p:txBody>
          <a:bodyPr/>
          <a:lstStyle/>
          <a:p>
            <a:r>
              <a:rPr lang="en-US" dirty="0" smtClean="0"/>
              <a:t>Consider a Euclidean space. A spatial Point Process (PP) is a random, finite or countably-infinite collection of points in the space.</a:t>
            </a:r>
          </a:p>
          <a:p>
            <a:r>
              <a:rPr lang="en-US" dirty="0" smtClean="0"/>
              <a:t>A Poisson Point Process (PPP) is a PP where the numbers of points of any disjoint subsets are independent Poisson random variables.</a:t>
            </a:r>
          </a:p>
          <a:p>
            <a:r>
              <a:rPr lang="en-US" dirty="0" smtClean="0"/>
              <a:t>Important properties:</a:t>
            </a:r>
          </a:p>
          <a:p>
            <a:pPr marL="685800" indent="-457200">
              <a:buFont typeface="Wingdings" panose="05000000000000000000" pitchFamily="2" charset="2"/>
              <a:buChar char="§"/>
            </a:pPr>
            <a:r>
              <a:rPr lang="en-US" sz="2400" dirty="0" smtClean="0"/>
              <a:t>Superposition and thinning</a:t>
            </a:r>
          </a:p>
          <a:p>
            <a:pPr marL="685800" indent="-457200">
              <a:buFont typeface="Wingdings" panose="05000000000000000000" pitchFamily="2" charset="2"/>
              <a:buChar char="§"/>
            </a:pPr>
            <a:r>
              <a:rPr lang="en-US" sz="2400" dirty="0" smtClean="0"/>
              <a:t>Palm theory</a:t>
            </a:r>
          </a:p>
          <a:p>
            <a:pPr marL="685800" indent="-457200">
              <a:buFont typeface="Wingdings" panose="05000000000000000000" pitchFamily="2" charset="2"/>
              <a:buChar char="§"/>
            </a:pPr>
            <a:r>
              <a:rPr lang="en-US" sz="2400" dirty="0" smtClean="0"/>
              <a:t>Stationaries </a:t>
            </a:r>
            <a:endParaRPr lang="en-US" sz="2400" dirty="0"/>
          </a:p>
        </p:txBody>
      </p:sp>
    </p:spTree>
    <p:extLst>
      <p:ext uri="{BB962C8B-B14F-4D97-AF65-F5344CB8AC3E}">
        <p14:creationId xmlns:p14="http://schemas.microsoft.com/office/powerpoint/2010/main" val="3629369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 the authors compared the performance of a PPP and a square grid model to the performance of an actual deployed cellular network and showed that PPP can provide a lower bound on the coverage probability and the mean transmission rate obtained by measurements. Such comparison revealed the accuracy of PPP model and shed lights on the modeling and analysis of cellular wireless networks using stochastic geometry.</a:t>
            </a:r>
          </a:p>
          <a:p>
            <a:r>
              <a:rPr lang="en-US" dirty="0" smtClean="0"/>
              <a:t>The conclusions of  are: (a) the PPP model provides a relatively tight bound for the performance of actual network (b) simple expressions of coverage probability and mean transmission rate can be derived by using PPP model (c) when the noise is negligible in transmission, the SINR statistics are independent of the intensity of BSs.</a:t>
            </a:r>
            <a:endParaRPr lang="en-US" dirty="0"/>
          </a:p>
        </p:txBody>
      </p:sp>
    </p:spTree>
    <p:extLst>
      <p:ext uri="{BB962C8B-B14F-4D97-AF65-F5344CB8AC3E}">
        <p14:creationId xmlns:p14="http://schemas.microsoft.com/office/powerpoint/2010/main" val="396016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Toy </a:t>
            </a:r>
            <a:r>
              <a:rPr lang="en-US" dirty="0"/>
              <a:t>E</a:t>
            </a:r>
            <a:r>
              <a:rPr lang="en-US" dirty="0" smtClean="0"/>
              <a:t>xample</a:t>
            </a:r>
            <a:endParaRPr lang="en-US" dirty="0"/>
          </a:p>
        </p:txBody>
      </p:sp>
      <p:sp>
        <p:nvSpPr>
          <p:cNvPr id="3" name="Content Placeholder 2"/>
          <p:cNvSpPr>
            <a:spLocks noGrp="1"/>
          </p:cNvSpPr>
          <p:nvPr>
            <p:ph idx="1"/>
          </p:nvPr>
        </p:nvSpPr>
        <p:spPr/>
        <p:txBody>
          <a:bodyPr/>
          <a:lstStyle/>
          <a:p>
            <a:r>
              <a:rPr lang="en-US" dirty="0" smtClean="0"/>
              <a:t>Consider a two-tier cellular network consisting of macro tier (tier 1) and </a:t>
            </a:r>
            <a:r>
              <a:rPr lang="en-US" dirty="0" err="1" smtClean="0"/>
              <a:t>femto</a:t>
            </a:r>
            <a:r>
              <a:rPr lang="en-US" dirty="0" smtClean="0"/>
              <a:t> tier (tier 2). The distribution of MBSs and FAPs are independent homogeneous PPPs. Universal frequency reuse and F-ALOHA are employed, i.e., for each available frequency band or channel, each MBS and FAP will randomly access it with certain probabilities. </a:t>
            </a:r>
            <a:endParaRPr lang="en-US" dirty="0"/>
          </a:p>
        </p:txBody>
      </p:sp>
    </p:spTree>
    <p:extLst>
      <p:ext uri="{BB962C8B-B14F-4D97-AF65-F5344CB8AC3E}">
        <p14:creationId xmlns:p14="http://schemas.microsoft.com/office/powerpoint/2010/main" val="3830834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Toy </a:t>
            </a:r>
            <a:r>
              <a:rPr lang="en-US" dirty="0"/>
              <a:t>E</a:t>
            </a:r>
            <a:r>
              <a:rPr lang="en-US" dirty="0" smtClean="0"/>
              <a:t>xample</a:t>
            </a:r>
            <a:endParaRPr lang="en-US" dirty="0"/>
          </a:p>
        </p:txBody>
      </p:sp>
      <p:sp>
        <p:nvSpPr>
          <p:cNvPr id="3" name="Content Placeholder 2"/>
          <p:cNvSpPr>
            <a:spLocks noGrp="1"/>
          </p:cNvSpPr>
          <p:nvPr>
            <p:ph idx="1"/>
          </p:nvPr>
        </p:nvSpPr>
        <p:spPr/>
        <p:txBody>
          <a:bodyPr/>
          <a:lstStyle/>
          <a:p>
            <a:r>
              <a:rPr lang="en-US" dirty="0" smtClean="0"/>
              <a:t>Coverage probability: A arbitrary user will be served by BS/AP of tier </a:t>
            </a:r>
            <a:r>
              <a:rPr lang="en-US" dirty="0" err="1" smtClean="0"/>
              <a:t>i</a:t>
            </a:r>
            <a:r>
              <a:rPr lang="en-US" dirty="0" smtClean="0"/>
              <a:t> at distance r with probability:</a:t>
            </a:r>
          </a:p>
          <a:p>
            <a:endParaRPr lang="en-US" dirty="0" smtClean="0"/>
          </a:p>
          <a:p>
            <a:endParaRPr lang="en-US" dirty="0"/>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65609833"/>
              </p:ext>
            </p:extLst>
          </p:nvPr>
        </p:nvGraphicFramePr>
        <p:xfrm>
          <a:off x="4305793" y="2851295"/>
          <a:ext cx="3580413" cy="1149999"/>
        </p:xfrm>
        <a:graphic>
          <a:graphicData uri="http://schemas.openxmlformats.org/presentationml/2006/ole">
            <mc:AlternateContent xmlns:mc="http://schemas.openxmlformats.org/markup-compatibility/2006">
              <mc:Choice xmlns:v="urn:schemas-microsoft-com:vml" Requires="v">
                <p:oleObj spid="_x0000_s1030" name="Equation" r:id="rId3" imgW="1155600" imgH="469800" progId="Equation.3">
                  <p:embed/>
                </p:oleObj>
              </mc:Choice>
              <mc:Fallback>
                <p:oleObj name="Equation" r:id="rId3" imgW="1155600" imgH="469800" progId="Equation.3">
                  <p:embed/>
                  <p:pic>
                    <p:nvPicPr>
                      <p:cNvPr id="0" name=""/>
                      <p:cNvPicPr/>
                      <p:nvPr/>
                    </p:nvPicPr>
                    <p:blipFill>
                      <a:blip r:embed="rId4"/>
                      <a:stretch>
                        <a:fillRect/>
                      </a:stretch>
                    </p:blipFill>
                    <p:spPr>
                      <a:xfrm>
                        <a:off x="4305793" y="2851295"/>
                        <a:ext cx="3580413" cy="1149999"/>
                      </a:xfrm>
                      <a:prstGeom prst="rect">
                        <a:avLst/>
                      </a:prstGeom>
                    </p:spPr>
                  </p:pic>
                </p:oleObj>
              </mc:Fallback>
            </mc:AlternateContent>
          </a:graphicData>
        </a:graphic>
      </p:graphicFrame>
    </p:spTree>
    <p:extLst>
      <p:ext uri="{BB962C8B-B14F-4D97-AF65-F5344CB8AC3E}">
        <p14:creationId xmlns:p14="http://schemas.microsoft.com/office/powerpoint/2010/main" val="1753730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Toy </a:t>
            </a:r>
            <a:r>
              <a:rPr lang="en-US" dirty="0"/>
              <a:t>E</a:t>
            </a:r>
            <a:r>
              <a:rPr lang="en-US" dirty="0" smtClean="0"/>
              <a:t>xample</a:t>
            </a:r>
            <a:endParaRPr lang="en-US" dirty="0"/>
          </a:p>
        </p:txBody>
      </p:sp>
      <p:sp>
        <p:nvSpPr>
          <p:cNvPr id="3" name="Content Placeholder 2"/>
          <p:cNvSpPr>
            <a:spLocks noGrp="1"/>
          </p:cNvSpPr>
          <p:nvPr>
            <p:ph idx="1"/>
          </p:nvPr>
        </p:nvSpPr>
        <p:spPr/>
        <p:txBody>
          <a:bodyPr/>
          <a:lstStyle/>
          <a:p>
            <a:r>
              <a:rPr lang="en-US" dirty="0" smtClean="0"/>
              <a:t>The signal-to-interference ratio (SIR) can be expressed by (suppose a user of tier 1 at distance </a:t>
            </a:r>
            <a:r>
              <a:rPr lang="en-US" i="1" dirty="0" smtClean="0"/>
              <a:t>r</a:t>
            </a:r>
            <a:r>
              <a:rPr lang="en-US" dirty="0" smtClean="0"/>
              <a:t> from the MBS)</a:t>
            </a:r>
          </a:p>
          <a:p>
            <a:endParaRPr lang="en-US" dirty="0"/>
          </a:p>
          <a:p>
            <a:endParaRPr lang="en-US" dirty="0" smtClean="0"/>
          </a:p>
          <a:p>
            <a:r>
              <a:rPr lang="en-US" dirty="0" smtClean="0"/>
              <a:t>The complementary cumulative distribution function (CCDF) of SIR conditioned on </a:t>
            </a:r>
            <a:r>
              <a:rPr lang="en-US" i="1" dirty="0" smtClean="0"/>
              <a:t>r </a:t>
            </a:r>
            <a:r>
              <a:rPr lang="en-US" dirty="0" smtClean="0"/>
              <a:t>is</a:t>
            </a:r>
            <a:endParaRPr lang="en-US" i="1" dirty="0">
              <a:latin typeface="Blackadder ITC" panose="04020505051007020D02" pitchFamily="82" charset="0"/>
            </a:endParaRPr>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35180653"/>
              </p:ext>
            </p:extLst>
          </p:nvPr>
        </p:nvGraphicFramePr>
        <p:xfrm>
          <a:off x="3784599" y="2627313"/>
          <a:ext cx="4635501" cy="1109108"/>
        </p:xfrm>
        <a:graphic>
          <a:graphicData uri="http://schemas.openxmlformats.org/presentationml/2006/ole">
            <mc:AlternateContent xmlns:mc="http://schemas.openxmlformats.org/markup-compatibility/2006">
              <mc:Choice xmlns:v="urn:schemas-microsoft-com:vml" Requires="v">
                <p:oleObj spid="_x0000_s2059" name="Equation" r:id="rId3" imgW="2070000" imgH="495000" progId="Equation.3">
                  <p:embed/>
                </p:oleObj>
              </mc:Choice>
              <mc:Fallback>
                <p:oleObj name="Equation" r:id="rId3" imgW="2070000" imgH="495000" progId="Equation.3">
                  <p:embed/>
                  <p:pic>
                    <p:nvPicPr>
                      <p:cNvPr id="0" name=""/>
                      <p:cNvPicPr/>
                      <p:nvPr/>
                    </p:nvPicPr>
                    <p:blipFill>
                      <a:blip r:embed="rId4"/>
                      <a:stretch>
                        <a:fillRect/>
                      </a:stretch>
                    </p:blipFill>
                    <p:spPr>
                      <a:xfrm>
                        <a:off x="3784599" y="2627313"/>
                        <a:ext cx="4635501" cy="110910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39693754"/>
              </p:ext>
            </p:extLst>
          </p:nvPr>
        </p:nvGraphicFramePr>
        <p:xfrm>
          <a:off x="3784599" y="4538109"/>
          <a:ext cx="4791244" cy="1100691"/>
        </p:xfrm>
        <a:graphic>
          <a:graphicData uri="http://schemas.openxmlformats.org/presentationml/2006/ole">
            <mc:AlternateContent xmlns:mc="http://schemas.openxmlformats.org/markup-compatibility/2006">
              <mc:Choice xmlns:v="urn:schemas-microsoft-com:vml" Requires="v">
                <p:oleObj spid="_x0000_s2060" name="Equation" r:id="rId5" imgW="1879560" imgH="431640" progId="Equation.3">
                  <p:embed/>
                </p:oleObj>
              </mc:Choice>
              <mc:Fallback>
                <p:oleObj name="Equation" r:id="rId5" imgW="1879560" imgH="431640" progId="Equation.3">
                  <p:embed/>
                  <p:pic>
                    <p:nvPicPr>
                      <p:cNvPr id="0" name=""/>
                      <p:cNvPicPr/>
                      <p:nvPr/>
                    </p:nvPicPr>
                    <p:blipFill>
                      <a:blip r:embed="rId6"/>
                      <a:stretch>
                        <a:fillRect/>
                      </a:stretch>
                    </p:blipFill>
                    <p:spPr>
                      <a:xfrm>
                        <a:off x="3784599" y="4538109"/>
                        <a:ext cx="4791244" cy="1100691"/>
                      </a:xfrm>
                      <a:prstGeom prst="rect">
                        <a:avLst/>
                      </a:prstGeom>
                    </p:spPr>
                  </p:pic>
                </p:oleObj>
              </mc:Fallback>
            </mc:AlternateContent>
          </a:graphicData>
        </a:graphic>
      </p:graphicFrame>
    </p:spTree>
    <p:extLst>
      <p:ext uri="{BB962C8B-B14F-4D97-AF65-F5344CB8AC3E}">
        <p14:creationId xmlns:p14="http://schemas.microsoft.com/office/powerpoint/2010/main" val="284024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643</Words>
  <Application>Microsoft Office PowerPoint</Application>
  <PresentationFormat>Widescreen</PresentationFormat>
  <Paragraphs>41</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Blackadder ITC</vt:lpstr>
      <vt:lpstr>Calibri</vt:lpstr>
      <vt:lpstr>Calibri Light</vt:lpstr>
      <vt:lpstr>Wingdings</vt:lpstr>
      <vt:lpstr>Office Theme</vt:lpstr>
      <vt:lpstr>Equation</vt:lpstr>
      <vt:lpstr>Part II: Downlink Interference Analysis in Heterogeneous Cellular Networks using Stochastic Geometry</vt:lpstr>
      <vt:lpstr>Introduction</vt:lpstr>
      <vt:lpstr>Introduction</vt:lpstr>
      <vt:lpstr>Introduction</vt:lpstr>
      <vt:lpstr>Preliminaries</vt:lpstr>
      <vt:lpstr>Related Works</vt:lpstr>
      <vt:lpstr>A Toy Example</vt:lpstr>
      <vt:lpstr>A Toy Example</vt:lpstr>
      <vt:lpstr>A Toy Example</vt:lpstr>
      <vt:lpstr>A Toy Example</vt:lpstr>
      <vt:lpstr>Numerical Results</vt:lpstr>
    </vt:vector>
  </TitlesOfParts>
  <Company>Michigan State University College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ECE869 Project:  Downlink Interference Analysis in Heterogeneous Cellular Networks using Stochastic Geometry</dc:title>
  <dc:creator>Yuan Liang</dc:creator>
  <cp:lastModifiedBy>Yuan Liang</cp:lastModifiedBy>
  <cp:revision>19</cp:revision>
  <dcterms:created xsi:type="dcterms:W3CDTF">2015-12-09T02:35:16Z</dcterms:created>
  <dcterms:modified xsi:type="dcterms:W3CDTF">2015-12-09T14:55:55Z</dcterms:modified>
</cp:coreProperties>
</file>