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8" r:id="rId5"/>
    <p:sldId id="283" r:id="rId6"/>
    <p:sldId id="278" r:id="rId7"/>
    <p:sldId id="264" r:id="rId8"/>
    <p:sldId id="286" r:id="rId9"/>
    <p:sldId id="287" r:id="rId10"/>
    <p:sldId id="288" r:id="rId11"/>
    <p:sldId id="265" r:id="rId12"/>
    <p:sldId id="289" r:id="rId13"/>
    <p:sldId id="290" r:id="rId14"/>
    <p:sldId id="291" r:id="rId15"/>
    <p:sldId id="279" r:id="rId16"/>
    <p:sldId id="29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830"/>
  </p:normalViewPr>
  <p:slideViewPr>
    <p:cSldViewPr snapToGrid="0" showGuides="1">
      <p:cViewPr varScale="1">
        <p:scale>
          <a:sx n="99" d="100"/>
          <a:sy n="99" d="100"/>
        </p:scale>
        <p:origin x="72" y="588"/>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12/23/2023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13</a:t>
            </a:fld>
            <a:endParaRPr lang="en-US" dirty="0"/>
          </a:p>
        </p:txBody>
      </p:sp>
    </p:spTree>
    <p:extLst>
      <p:ext uri="{BB962C8B-B14F-4D97-AF65-F5344CB8AC3E}">
        <p14:creationId xmlns:p14="http://schemas.microsoft.com/office/powerpoint/2010/main" val="366347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14</a:t>
            </a:fld>
            <a:endParaRPr lang="en-US" dirty="0"/>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5</a:t>
            </a:fld>
            <a:endParaRPr lang="en-US" dirty="0"/>
          </a:p>
        </p:txBody>
      </p:sp>
    </p:spTree>
    <p:extLst>
      <p:ext uri="{BB962C8B-B14F-4D97-AF65-F5344CB8AC3E}">
        <p14:creationId xmlns:p14="http://schemas.microsoft.com/office/powerpoint/2010/main" val="251555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410198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8</a:t>
            </a:fld>
            <a:endParaRPr lang="en-US" dirty="0"/>
          </a:p>
        </p:txBody>
      </p:sp>
    </p:spTree>
    <p:extLst>
      <p:ext uri="{BB962C8B-B14F-4D97-AF65-F5344CB8AC3E}">
        <p14:creationId xmlns:p14="http://schemas.microsoft.com/office/powerpoint/2010/main" val="65859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207083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10</a:t>
            </a:fld>
            <a:endParaRPr lang="en-US" dirty="0"/>
          </a:p>
        </p:txBody>
      </p:sp>
    </p:spTree>
    <p:extLst>
      <p:ext uri="{BB962C8B-B14F-4D97-AF65-F5344CB8AC3E}">
        <p14:creationId xmlns:p14="http://schemas.microsoft.com/office/powerpoint/2010/main" val="3889220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11</a:t>
            </a:fld>
            <a:endParaRPr lang="en-US" dirty="0"/>
          </a:p>
        </p:txBody>
      </p:sp>
    </p:spTree>
    <p:extLst>
      <p:ext uri="{BB962C8B-B14F-4D97-AF65-F5344CB8AC3E}">
        <p14:creationId xmlns:p14="http://schemas.microsoft.com/office/powerpoint/2010/main" val="1206366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12</a:t>
            </a:fld>
            <a:endParaRPr lang="en-US" dirty="0"/>
          </a:p>
        </p:txBody>
      </p:sp>
    </p:spTree>
    <p:extLst>
      <p:ext uri="{BB962C8B-B14F-4D97-AF65-F5344CB8AC3E}">
        <p14:creationId xmlns:p14="http://schemas.microsoft.com/office/powerpoint/2010/main" val="15686905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724912" y="2359152"/>
            <a:ext cx="8565940" cy="1883664"/>
          </a:xfrm>
        </p:spPr>
        <p:txBody>
          <a:bodyPr/>
          <a:lstStyle/>
          <a:p>
            <a:r>
              <a:rPr lang="en-US" b="1" dirty="0"/>
              <a:t>Arabic Sentiment Analysis</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p:txBody>
          <a:bodyPr>
            <a:normAutofit fontScale="92500" lnSpcReduction="10000"/>
          </a:bodyPr>
          <a:lstStyle/>
          <a:p>
            <a:r>
              <a:rPr lang="en-US" dirty="0"/>
              <a:t>Team 9</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p:txBody>
          <a:bodyPr/>
          <a:lstStyle/>
          <a:p>
            <a:r>
              <a:rPr lang="en-US" dirty="0"/>
              <a:t>Transformer model</a:t>
            </a:r>
          </a:p>
        </p:txBody>
      </p:sp>
      <p:sp>
        <p:nvSpPr>
          <p:cNvPr id="10" name="Text Placeholder 9">
            <a:extLst>
              <a:ext uri="{FF2B5EF4-FFF2-40B4-BE49-F238E27FC236}">
                <a16:creationId xmlns:a16="http://schemas.microsoft.com/office/drawing/2014/main" id="{4C914057-CF12-017E-B2D8-B25B6E322913}"/>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a:lstStyle/>
          <a:p>
            <a:r>
              <a:rPr lang="en-US" dirty="0"/>
              <a:t>3</a:t>
            </a:r>
          </a:p>
        </p:txBody>
      </p:sp>
      <p:sp>
        <p:nvSpPr>
          <p:cNvPr id="6" name="Content Placeholder 5">
            <a:extLst>
              <a:ext uri="{FF2B5EF4-FFF2-40B4-BE49-F238E27FC236}">
                <a16:creationId xmlns:a16="http://schemas.microsoft.com/office/drawing/2014/main" id="{3917293D-F074-2905-86A8-F08DA5010D32}"/>
              </a:ext>
            </a:extLst>
          </p:cNvPr>
          <p:cNvSpPr>
            <a:spLocks noGrp="1"/>
          </p:cNvSpPr>
          <p:nvPr>
            <p:ph idx="1"/>
          </p:nvPr>
        </p:nvSpPr>
        <p:spPr>
          <a:xfrm>
            <a:off x="731520" y="1828801"/>
            <a:ext cx="10716768" cy="4723074"/>
          </a:xfrm>
        </p:spPr>
        <p:txBody>
          <a:bodyPr>
            <a:normAutofit fontScale="85000" lnSpcReduction="10000"/>
          </a:bodyPr>
          <a:lstStyle/>
          <a:p>
            <a:r>
              <a:rPr lang="en-US" dirty="0"/>
              <a:t>The model architecture, established by function, encompasses crucial parameters like maximum sequence length, vocabulary size, attention heads, feed-forward dimension, and dropout rate. Comprising embedding layers, multiple transformer blocks, and global average pooling, the model leverages self-attention mechanisms for nuanced sequential data analysis. The transformer blocks employ multi-head attention and feed-forward networks, contributing to effective feature extraction. The model's potential for contextual understanding aligns with the intricacies of sentiment analysis. Rigorous parameter tuning and evaluation on relevant datasets are essential for optimizing the model's performance in practical applications.</a:t>
            </a:r>
          </a:p>
          <a:p>
            <a:endParaRPr lang="en-US" dirty="0"/>
          </a:p>
        </p:txBody>
      </p:sp>
    </p:spTree>
    <p:extLst>
      <p:ext uri="{BB962C8B-B14F-4D97-AF65-F5344CB8AC3E}">
        <p14:creationId xmlns:p14="http://schemas.microsoft.com/office/powerpoint/2010/main" val="39777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p:txBody>
          <a:bodyPr/>
          <a:lstStyle/>
          <a:p>
            <a:r>
              <a:rPr lang="en-US" dirty="0"/>
              <a:t>Transformer model</a:t>
            </a:r>
          </a:p>
        </p:txBody>
      </p:sp>
      <p:sp>
        <p:nvSpPr>
          <p:cNvPr id="10" name="Text Placeholder 9">
            <a:extLst>
              <a:ext uri="{FF2B5EF4-FFF2-40B4-BE49-F238E27FC236}">
                <a16:creationId xmlns:a16="http://schemas.microsoft.com/office/drawing/2014/main" id="{4C914057-CF12-017E-B2D8-B25B6E322913}"/>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a:lstStyle/>
          <a:p>
            <a:r>
              <a:rPr lang="en-US" dirty="0"/>
              <a:t>3</a:t>
            </a:r>
          </a:p>
        </p:txBody>
      </p:sp>
      <p:pic>
        <p:nvPicPr>
          <p:cNvPr id="7" name="Content Placeholder 6" descr="A screenshot of a computer">
            <a:extLst>
              <a:ext uri="{FF2B5EF4-FFF2-40B4-BE49-F238E27FC236}">
                <a16:creationId xmlns:a16="http://schemas.microsoft.com/office/drawing/2014/main" id="{63AD07AC-06FA-73E1-DD30-3738C4EB2904}"/>
              </a:ext>
            </a:extLst>
          </p:cNvPr>
          <p:cNvPicPr>
            <a:picLocks noGrp="1" noChangeAspect="1"/>
          </p:cNvPicPr>
          <p:nvPr>
            <p:ph idx="1"/>
          </p:nvPr>
        </p:nvPicPr>
        <p:blipFill>
          <a:blip r:embed="rId3"/>
          <a:stretch>
            <a:fillRect/>
          </a:stretch>
        </p:blipFill>
        <p:spPr>
          <a:xfrm>
            <a:off x="1455884" y="2891446"/>
            <a:ext cx="9269119" cy="2657846"/>
          </a:xfrm>
        </p:spPr>
      </p:pic>
    </p:spTree>
    <p:extLst>
      <p:ext uri="{BB962C8B-B14F-4D97-AF65-F5344CB8AC3E}">
        <p14:creationId xmlns:p14="http://schemas.microsoft.com/office/powerpoint/2010/main" val="297059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Summary</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a:xfrm>
            <a:off x="1017037" y="1763486"/>
            <a:ext cx="7476246" cy="3862873"/>
          </a:xfrm>
        </p:spPr>
        <p:txBody>
          <a:bodyPr>
            <a:normAutofit fontScale="92500" lnSpcReduction="10000"/>
          </a:bodyPr>
          <a:lstStyle/>
          <a:p>
            <a:pPr fontAlgn="base"/>
            <a:r>
              <a:rPr lang="en-US" dirty="0"/>
              <a:t>The code encompasses a comprehensive pipeline for sentiment analysis on Arabic company reviews. It begins by preprocessing the data through a series of operations, including text cleaning, normalization, and stemming. The subsequent steps involve tokenization and padding for input into both LSTM and transformer-based sentiment analysis models. The LSTM model consists of embedding and LSTM layers, while the transformer model leverages self-attention mechanisms within multiple blocks. The transformer model, with its capacity for capturing complex relationships in sequential data, is meticulously trained and evaluated. The code reflects a systematic and versatile approach to sentiment analysis, combining traditional and advanced modeling techniques for robust insights into Arabic company reviews.</a:t>
            </a:r>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r>
              <a:rPr lang="en-US" dirty="0"/>
              <a:t>4</a:t>
            </a:r>
          </a:p>
        </p:txBody>
      </p:sp>
    </p:spTree>
    <p:extLst>
      <p:ext uri="{BB962C8B-B14F-4D97-AF65-F5344CB8AC3E}">
        <p14:creationId xmlns:p14="http://schemas.microsoft.com/office/powerpoint/2010/main" val="89310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a:xfrm>
            <a:off x="2697480" y="731520"/>
            <a:ext cx="8762246" cy="777240"/>
          </a:xfrm>
        </p:spPr>
        <p:txBody>
          <a:bodyPr anchor="ctr">
            <a:normAutofit/>
          </a:bodyPr>
          <a:lstStyle/>
          <a:p>
            <a:r>
              <a:rPr lang="en-US" dirty="0"/>
              <a:t>Accuracy of two models </a:t>
            </a:r>
          </a:p>
        </p:txBody>
      </p:sp>
      <p:pic>
        <p:nvPicPr>
          <p:cNvPr id="6" name="Content Placeholder 5" descr="A white background with black and white clouds&#10;&#10;Description automatically generated">
            <a:extLst>
              <a:ext uri="{FF2B5EF4-FFF2-40B4-BE49-F238E27FC236}">
                <a16:creationId xmlns:a16="http://schemas.microsoft.com/office/drawing/2014/main" id="{7C2DA58F-79A0-30B2-16F6-C500B04B4BAD}"/>
              </a:ext>
            </a:extLst>
          </p:cNvPr>
          <p:cNvPicPr>
            <a:picLocks noGrp="1" noChangeAspect="1"/>
          </p:cNvPicPr>
          <p:nvPr>
            <p:ph idx="1"/>
          </p:nvPr>
        </p:nvPicPr>
        <p:blipFill>
          <a:blip r:embed="rId3"/>
          <a:stretch>
            <a:fillRect/>
          </a:stretch>
        </p:blipFill>
        <p:spPr>
          <a:xfrm>
            <a:off x="474045" y="3580942"/>
            <a:ext cx="9225264" cy="1268473"/>
          </a:xfrm>
          <a:noFill/>
        </p:spPr>
      </p:pic>
      <p:sp>
        <p:nvSpPr>
          <p:cNvPr id="29" name="Text Placeholder 3">
            <a:extLst>
              <a:ext uri="{FF2B5EF4-FFF2-40B4-BE49-F238E27FC236}">
                <a16:creationId xmlns:a16="http://schemas.microsoft.com/office/drawing/2014/main" id="{76E7B8CE-1A98-3102-E136-4D970FDD9E82}"/>
              </a:ext>
            </a:extLst>
          </p:cNvPr>
          <p:cNvSpPr>
            <a:spLocks noGrp="1"/>
          </p:cNvSpPr>
          <p:nvPr>
            <p:ph type="body" sz="quarter" idx="13"/>
          </p:nvPr>
        </p:nvSpPr>
        <p:spPr>
          <a:xfrm>
            <a:off x="1815806" y="793971"/>
            <a:ext cx="621792" cy="621792"/>
          </a:xfrm>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a:xfrm>
            <a:off x="1651903" y="809244"/>
            <a:ext cx="941832" cy="621792"/>
          </a:xfrm>
        </p:spPr>
        <p:txBody>
          <a:bodyPr anchor="ctr">
            <a:normAutofit/>
          </a:bodyPr>
          <a:lstStyle/>
          <a:p>
            <a:pPr>
              <a:spcAft>
                <a:spcPts val="600"/>
              </a:spcAft>
            </a:pPr>
            <a:r>
              <a:rPr lang="en-US" dirty="0"/>
              <a:t>4</a:t>
            </a:r>
          </a:p>
        </p:txBody>
      </p:sp>
    </p:spTree>
    <p:extLst>
      <p:ext uri="{BB962C8B-B14F-4D97-AF65-F5344CB8AC3E}">
        <p14:creationId xmlns:p14="http://schemas.microsoft.com/office/powerpoint/2010/main" val="6142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Members </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dirty="0"/>
              <a:t>Ahmed Mostafa Fahmy</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1</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dirty="0"/>
              <a:t>Mahmoud Ashraf Nabeh</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2</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Mona Magdy Hassan</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3</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Fatma Ahmed Mohamed </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4</a:t>
            </a:r>
          </a:p>
        </p:txBody>
      </p:sp>
    </p:spTree>
    <p:extLst>
      <p:ext uri="{BB962C8B-B14F-4D97-AF65-F5344CB8AC3E}">
        <p14:creationId xmlns:p14="http://schemas.microsoft.com/office/powerpoint/2010/main" val="45285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Introduction</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1600199" y="2121408"/>
            <a:ext cx="8378687" cy="2609618"/>
          </a:xfrm>
        </p:spPr>
        <p:txBody>
          <a:bodyPr/>
          <a:lstStyle/>
          <a:p>
            <a:pPr>
              <a:spcBef>
                <a:spcPts val="120"/>
              </a:spcBef>
            </a:pPr>
            <a:r>
              <a:rPr lang="en-US" dirty="0"/>
              <a:t>The " Arabic Sentiment Analysis (NLP) " project aims to improve sentiment analysis for Arabic company reviews using advanced Neural Networks (NN) and Natural Language Processing (NLP). By addressing linguistic complexities, the project seeks to enhance accuracy in evaluating sentiments, providing valuable insights for business communication and market analysis within the unique context of Arabic.</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r>
              <a:rPr lang="en-US" dirty="0"/>
              <a:t>1</a:t>
            </a:r>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4418141" y="2359947"/>
            <a:ext cx="7477009" cy="2432304"/>
          </a:xfrm>
        </p:spPr>
        <p:txBody>
          <a:bodyPr/>
          <a:lstStyle/>
          <a:p>
            <a:r>
              <a:rPr lang="en-US" dirty="0"/>
              <a:t>Data</a:t>
            </a:r>
            <a:br>
              <a:rPr lang="en-US" dirty="0"/>
            </a:br>
            <a:r>
              <a:rPr lang="en-US" dirty="0"/>
              <a:t>Preprocessing </a:t>
            </a:r>
          </a:p>
        </p:txBody>
      </p:sp>
    </p:spTree>
    <p:extLst>
      <p:ext uri="{BB962C8B-B14F-4D97-AF65-F5344CB8AC3E}">
        <p14:creationId xmlns:p14="http://schemas.microsoft.com/office/powerpoint/2010/main" val="416335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Preprocessing </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717755" y="1718285"/>
            <a:ext cx="9211970" cy="4554695"/>
          </a:xfrm>
        </p:spPr>
        <p:txBody>
          <a:bodyPr>
            <a:normAutofit/>
          </a:bodyPr>
          <a:lstStyle/>
          <a:p>
            <a:r>
              <a:rPr lang="en-US" sz="2000" dirty="0">
                <a:solidFill>
                  <a:srgbClr val="FF0000"/>
                </a:solidFill>
              </a:rPr>
              <a:t>In the preprocessing phase, the project begins by: </a:t>
            </a:r>
            <a:endParaRPr lang="en-US" dirty="0"/>
          </a:p>
          <a:p>
            <a:r>
              <a:rPr lang="en-US" dirty="0"/>
              <a:t>Textual data in the '</a:t>
            </a:r>
            <a:r>
              <a:rPr lang="en-US" dirty="0" err="1"/>
              <a:t>review_description</a:t>
            </a:r>
            <a:r>
              <a:rPr lang="en-US" dirty="0"/>
              <a:t>' column undergoes a series of transformations:</a:t>
            </a:r>
          </a:p>
          <a:p>
            <a:endParaRPr lang="en-US" dirty="0"/>
          </a:p>
          <a:p>
            <a:pPr marL="285750" indent="-285750">
              <a:buFont typeface="Arial" panose="020B0604020202020204" pitchFamily="34" charset="0"/>
              <a:buChar char="•"/>
            </a:pPr>
            <a:r>
              <a:rPr lang="en-US" dirty="0"/>
              <a:t>      Emoticon-to-emoji. </a:t>
            </a:r>
          </a:p>
          <a:p>
            <a:pPr marL="285750" indent="-285750">
              <a:buFont typeface="Arial" panose="020B0604020202020204" pitchFamily="34" charset="0"/>
              <a:buChar char="•"/>
            </a:pPr>
            <a:r>
              <a:rPr lang="en-US" dirty="0"/>
              <a:t>      Replacement and subsequent conversion to text.</a:t>
            </a:r>
          </a:p>
          <a:p>
            <a:pPr marL="285750" indent="-285750">
              <a:buFont typeface="Arial" panose="020B0604020202020204" pitchFamily="34" charset="0"/>
              <a:buChar char="•"/>
            </a:pPr>
            <a:r>
              <a:rPr lang="en-US" dirty="0"/>
              <a:t>      Arabic stop words are removed.</a:t>
            </a:r>
          </a:p>
          <a:p>
            <a:pPr marL="285750" indent="-285750">
              <a:buFont typeface="Arial" panose="020B0604020202020204" pitchFamily="34" charset="0"/>
              <a:buChar char="•"/>
            </a:pPr>
            <a:r>
              <a:rPr lang="en-US" dirty="0"/>
              <a:t>      Cleaning involves eliminating repeating characters.</a:t>
            </a:r>
          </a:p>
          <a:p>
            <a:pPr marL="285750" indent="-285750">
              <a:buFont typeface="Arial" panose="020B0604020202020204" pitchFamily="34" charset="0"/>
              <a:buChar char="•"/>
            </a:pPr>
            <a:r>
              <a:rPr lang="en-US" dirty="0"/>
              <a:t>      Normalizing Arabic text. </a:t>
            </a:r>
          </a:p>
          <a:p>
            <a:pPr marL="285750" indent="-285750">
              <a:buFont typeface="Arial" panose="020B0604020202020204" pitchFamily="34" charset="0"/>
              <a:buChar char="•"/>
            </a:pPr>
            <a:r>
              <a:rPr lang="en-US" dirty="0"/>
              <a:t>      Removing emojis, hashtags, and punctuations. </a:t>
            </a:r>
          </a:p>
          <a:p>
            <a:pPr marL="285750" indent="-285750">
              <a:buFont typeface="Arial" panose="020B0604020202020204" pitchFamily="34" charset="0"/>
              <a:buChar char="•"/>
            </a:pPr>
            <a:r>
              <a:rPr lang="en-US" dirty="0"/>
              <a:t>      Employs a Snowball stemmer for lemmatization. </a:t>
            </a:r>
          </a:p>
          <a:p>
            <a:pPr marL="285750" indent="-285750">
              <a:buFont typeface="Arial" panose="020B0604020202020204" pitchFamily="34" charset="0"/>
              <a:buChar char="•"/>
            </a:pPr>
            <a:endParaRPr lang="en-US" dirty="0"/>
          </a:p>
          <a:p>
            <a:r>
              <a:rPr lang="en-US" dirty="0"/>
              <a:t>This meticulous preprocessing pipeline ensures a refined and standardized textual dataset, setting the stage for accurate sentiment analysis on Arabic company reviews.</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r>
              <a:rPr lang="en-US" dirty="0"/>
              <a:t>2</a:t>
            </a:r>
          </a:p>
        </p:txBody>
      </p:sp>
    </p:spTree>
    <p:extLst>
      <p:ext uri="{BB962C8B-B14F-4D97-AF65-F5344CB8AC3E}">
        <p14:creationId xmlns:p14="http://schemas.microsoft.com/office/powerpoint/2010/main" val="134555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Preprocessing </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717755" y="1718285"/>
            <a:ext cx="9211970" cy="2076967"/>
          </a:xfrm>
        </p:spPr>
        <p:txBody>
          <a:bodyPr>
            <a:normAutofit/>
          </a:bodyPr>
          <a:lstStyle/>
          <a:p>
            <a:pPr marL="342900" indent="-342900">
              <a:buFont typeface="Arial" panose="020B0604020202020204" pitchFamily="34" charset="0"/>
              <a:buChar char="•"/>
            </a:pPr>
            <a:r>
              <a:rPr lang="en-US" sz="2000" dirty="0"/>
              <a:t>Tokenization:</a:t>
            </a:r>
          </a:p>
          <a:p>
            <a:r>
              <a:rPr lang="en-US" sz="2000" dirty="0"/>
              <a:t>This preprocessing step prepares the textual data for training a neural network model for sentiment analysis on Arabic company reviews.</a:t>
            </a:r>
          </a:p>
          <a:p>
            <a:pPr marL="909828" lvl="2" indent="-342900"/>
            <a:endParaRPr lang="en-US" sz="1800" dirty="0">
              <a:solidFill>
                <a:srgbClr val="FF0000"/>
              </a:solidFill>
            </a:endParaRPr>
          </a:p>
          <a:p>
            <a:endParaRPr lang="en-US" dirty="0"/>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r>
              <a:rPr lang="en-US" dirty="0"/>
              <a:t>2</a:t>
            </a:r>
          </a:p>
        </p:txBody>
      </p:sp>
    </p:spTree>
    <p:extLst>
      <p:ext uri="{BB962C8B-B14F-4D97-AF65-F5344CB8AC3E}">
        <p14:creationId xmlns:p14="http://schemas.microsoft.com/office/powerpoint/2010/main" val="165521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4418141" y="2359947"/>
            <a:ext cx="7477009" cy="2432304"/>
          </a:xfrm>
        </p:spPr>
        <p:txBody>
          <a:bodyPr/>
          <a:lstStyle/>
          <a:p>
            <a:r>
              <a:rPr lang="en-US" dirty="0"/>
              <a:t>NN </a:t>
            </a:r>
            <a:br>
              <a:rPr lang="en-US" dirty="0"/>
            </a:br>
            <a:r>
              <a:rPr lang="en-US" dirty="0"/>
              <a:t>Models </a:t>
            </a:r>
          </a:p>
        </p:txBody>
      </p:sp>
    </p:spTree>
    <p:extLst>
      <p:ext uri="{BB962C8B-B14F-4D97-AF65-F5344CB8AC3E}">
        <p14:creationId xmlns:p14="http://schemas.microsoft.com/office/powerpoint/2010/main" val="8742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p:txBody>
          <a:bodyPr/>
          <a:lstStyle/>
          <a:p>
            <a:r>
              <a:rPr lang="en-US" dirty="0"/>
              <a:t>LSTM model</a:t>
            </a:r>
          </a:p>
        </p:txBody>
      </p:sp>
      <p:sp>
        <p:nvSpPr>
          <p:cNvPr id="10" name="Text Placeholder 9">
            <a:extLst>
              <a:ext uri="{FF2B5EF4-FFF2-40B4-BE49-F238E27FC236}">
                <a16:creationId xmlns:a16="http://schemas.microsoft.com/office/drawing/2014/main" id="{4C914057-CF12-017E-B2D8-B25B6E322913}"/>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a:lstStyle/>
          <a:p>
            <a:r>
              <a:rPr lang="en-US" dirty="0"/>
              <a:t>3</a:t>
            </a:r>
          </a:p>
        </p:txBody>
      </p:sp>
      <p:sp>
        <p:nvSpPr>
          <p:cNvPr id="6" name="Content Placeholder 5">
            <a:extLst>
              <a:ext uri="{FF2B5EF4-FFF2-40B4-BE49-F238E27FC236}">
                <a16:creationId xmlns:a16="http://schemas.microsoft.com/office/drawing/2014/main" id="{3917293D-F074-2905-86A8-F08DA5010D32}"/>
              </a:ext>
            </a:extLst>
          </p:cNvPr>
          <p:cNvSpPr>
            <a:spLocks noGrp="1"/>
          </p:cNvSpPr>
          <p:nvPr>
            <p:ph idx="1"/>
          </p:nvPr>
        </p:nvSpPr>
        <p:spPr/>
        <p:txBody>
          <a:bodyPr>
            <a:normAutofit/>
          </a:bodyPr>
          <a:lstStyle/>
          <a:p>
            <a:r>
              <a:rPr lang="en-US" dirty="0"/>
              <a:t>The model includes an Embedding layer, LSTM layer, and a Dense layer for classification. With 2,395,907 trainable parameters, the model is compiled with the Adam optimizer and categorical </a:t>
            </a:r>
            <a:r>
              <a:rPr lang="en-US" dirty="0" err="1"/>
              <a:t>crossentropy</a:t>
            </a:r>
            <a:r>
              <a:rPr lang="en-US" dirty="0"/>
              <a:t> loss. Training for 5 epochs with a batch size of 16 achieves 91.39% accuracy on the training set and 81.59% on the validation set.</a:t>
            </a:r>
          </a:p>
        </p:txBody>
      </p:sp>
    </p:spTree>
    <p:extLst>
      <p:ext uri="{BB962C8B-B14F-4D97-AF65-F5344CB8AC3E}">
        <p14:creationId xmlns:p14="http://schemas.microsoft.com/office/powerpoint/2010/main" val="398932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p:txBody>
          <a:bodyPr/>
          <a:lstStyle/>
          <a:p>
            <a:r>
              <a:rPr lang="en-US" dirty="0"/>
              <a:t>LSTM model</a:t>
            </a:r>
          </a:p>
        </p:txBody>
      </p:sp>
      <p:sp>
        <p:nvSpPr>
          <p:cNvPr id="10" name="Text Placeholder 9">
            <a:extLst>
              <a:ext uri="{FF2B5EF4-FFF2-40B4-BE49-F238E27FC236}">
                <a16:creationId xmlns:a16="http://schemas.microsoft.com/office/drawing/2014/main" id="{4C914057-CF12-017E-B2D8-B25B6E322913}"/>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a:lstStyle/>
          <a:p>
            <a:r>
              <a:rPr lang="en-US" dirty="0"/>
              <a:t>3</a:t>
            </a:r>
          </a:p>
        </p:txBody>
      </p:sp>
      <p:pic>
        <p:nvPicPr>
          <p:cNvPr id="3" name="Content Placeholder 2" descr="A screenshot of a computer program&#10;&#10;Description automatically generated">
            <a:extLst>
              <a:ext uri="{FF2B5EF4-FFF2-40B4-BE49-F238E27FC236}">
                <a16:creationId xmlns:a16="http://schemas.microsoft.com/office/drawing/2014/main" id="{910556B4-D8C6-BB93-9A6B-492209E7011D}"/>
              </a:ext>
            </a:extLst>
          </p:cNvPr>
          <p:cNvPicPr>
            <a:picLocks noGrp="1" noChangeAspect="1"/>
          </p:cNvPicPr>
          <p:nvPr>
            <p:ph idx="1"/>
          </p:nvPr>
        </p:nvPicPr>
        <p:blipFill>
          <a:blip r:embed="rId3"/>
          <a:stretch>
            <a:fillRect/>
          </a:stretch>
        </p:blipFill>
        <p:spPr>
          <a:xfrm>
            <a:off x="1601606" y="2405063"/>
            <a:ext cx="8977676" cy="3630612"/>
          </a:xfrm>
        </p:spPr>
      </p:pic>
    </p:spTree>
    <p:extLst>
      <p:ext uri="{BB962C8B-B14F-4D97-AF65-F5344CB8AC3E}">
        <p14:creationId xmlns:p14="http://schemas.microsoft.com/office/powerpoint/2010/main" val="3820489547"/>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3.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94</TotalTime>
  <Words>536</Words>
  <Application>Microsoft Office PowerPoint</Application>
  <PresentationFormat>Widescreen</PresentationFormat>
  <Paragraphs>64</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Calibri</vt:lpstr>
      <vt:lpstr>Office Theme</vt:lpstr>
      <vt:lpstr>Arabic Sentiment Analysis</vt:lpstr>
      <vt:lpstr>Members </vt:lpstr>
      <vt:lpstr>Introduction</vt:lpstr>
      <vt:lpstr>Data Preprocessing </vt:lpstr>
      <vt:lpstr>Preprocessing </vt:lpstr>
      <vt:lpstr>Preprocessing </vt:lpstr>
      <vt:lpstr>NN  Models </vt:lpstr>
      <vt:lpstr>LSTM model</vt:lpstr>
      <vt:lpstr>LSTM model</vt:lpstr>
      <vt:lpstr>Transformer model</vt:lpstr>
      <vt:lpstr>Transformer model</vt:lpstr>
      <vt:lpstr>Summary</vt:lpstr>
      <vt:lpstr>Accuracy of two models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Sentiment Analysis</dc:title>
  <dc:creator>فاطمه احمد محمد عيد النوبى</dc:creator>
  <cp:lastModifiedBy>فاطمه احمد محمد عيد النوبى</cp:lastModifiedBy>
  <cp:revision>1</cp:revision>
  <dcterms:created xsi:type="dcterms:W3CDTF">2023-12-23T16:10:29Z</dcterms:created>
  <dcterms:modified xsi:type="dcterms:W3CDTF">2023-12-23T17:45:20Z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