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4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F956E5-73CF-4011-B704-ACEB8C571FD5}" v="45" dt="2021-10-21T21:47:17.0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C1BE4F-70D8-422E-8D31-536E85D56A29}" type="datetimeFigureOut">
              <a:rPr lang="fr-FR" smtClean="0"/>
              <a:t>23/10/2021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F4060B-24FD-46BA-90C3-E609FBF899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61466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0D9E5DEB-7D63-4129-9E92-44D0C95C846E}" type="datetimeFigureOut">
              <a:rPr lang="fr-FR" smtClean="0"/>
              <a:t>23/10/2021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727C1241-D3A1-48B1-8A44-6B26038921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2708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E5DEB-7D63-4129-9E92-44D0C95C846E}" type="datetimeFigureOut">
              <a:rPr lang="fr-FR" smtClean="0"/>
              <a:t>23/10/2021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C1241-D3A1-48B1-8A44-6B26038921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4433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E5DEB-7D63-4129-9E92-44D0C95C846E}" type="datetimeFigureOut">
              <a:rPr lang="fr-FR" smtClean="0"/>
              <a:t>23/10/2021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C1241-D3A1-48B1-8A44-6B26038921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59581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E5DEB-7D63-4129-9E92-44D0C95C846E}" type="datetimeFigureOut">
              <a:rPr lang="fr-FR" smtClean="0"/>
              <a:t>23/10/2021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C1241-D3A1-48B1-8A44-6B26038921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77864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E5DEB-7D63-4129-9E92-44D0C95C846E}" type="datetimeFigureOut">
              <a:rPr lang="fr-FR" smtClean="0"/>
              <a:t>23/10/2021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C1241-D3A1-48B1-8A44-6B26038921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70574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E5DEB-7D63-4129-9E92-44D0C95C846E}" type="datetimeFigureOut">
              <a:rPr lang="fr-FR" smtClean="0"/>
              <a:t>23/10/2021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C1241-D3A1-48B1-8A44-6B26038921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20048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E5DEB-7D63-4129-9E92-44D0C95C846E}" type="datetimeFigureOut">
              <a:rPr lang="fr-FR" smtClean="0"/>
              <a:t>23/10/2021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C1241-D3A1-48B1-8A44-6B26038921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37925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0D9E5DEB-7D63-4129-9E92-44D0C95C846E}" type="datetimeFigureOut">
              <a:rPr lang="fr-FR" smtClean="0"/>
              <a:t>23/10/2021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C1241-D3A1-48B1-8A44-6B26038921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81800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0D9E5DEB-7D63-4129-9E92-44D0C95C846E}" type="datetimeFigureOut">
              <a:rPr lang="fr-FR" smtClean="0"/>
              <a:t>23/10/2021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C1241-D3A1-48B1-8A44-6B26038921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4835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E5DEB-7D63-4129-9E92-44D0C95C846E}" type="datetimeFigureOut">
              <a:rPr lang="fr-FR" smtClean="0"/>
              <a:t>23/10/2021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C1241-D3A1-48B1-8A44-6B26038921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1778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E5DEB-7D63-4129-9E92-44D0C95C846E}" type="datetimeFigureOut">
              <a:rPr lang="fr-FR" smtClean="0"/>
              <a:t>23/10/2021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C1241-D3A1-48B1-8A44-6B26038921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8664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E5DEB-7D63-4129-9E92-44D0C95C846E}" type="datetimeFigureOut">
              <a:rPr lang="fr-FR" smtClean="0"/>
              <a:t>23/10/2021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C1241-D3A1-48B1-8A44-6B26038921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6447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E5DEB-7D63-4129-9E92-44D0C95C846E}" type="datetimeFigureOut">
              <a:rPr lang="fr-FR" smtClean="0"/>
              <a:t>23/10/2021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C1241-D3A1-48B1-8A44-6B26038921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4513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E5DEB-7D63-4129-9E92-44D0C95C846E}" type="datetimeFigureOut">
              <a:rPr lang="fr-FR" smtClean="0"/>
              <a:t>23/10/2021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C1241-D3A1-48B1-8A44-6B26038921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8507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E5DEB-7D63-4129-9E92-44D0C95C846E}" type="datetimeFigureOut">
              <a:rPr lang="fr-FR" smtClean="0"/>
              <a:t>23/10/2021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C1241-D3A1-48B1-8A44-6B26038921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7121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E5DEB-7D63-4129-9E92-44D0C95C846E}" type="datetimeFigureOut">
              <a:rPr lang="fr-FR" smtClean="0"/>
              <a:t>23/10/2021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C1241-D3A1-48B1-8A44-6B26038921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0706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E5DEB-7D63-4129-9E92-44D0C95C846E}" type="datetimeFigureOut">
              <a:rPr lang="fr-FR" smtClean="0"/>
              <a:t>23/10/2021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C1241-D3A1-48B1-8A44-6B26038921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4142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0D9E5DEB-7D63-4129-9E92-44D0C95C846E}" type="datetimeFigureOut">
              <a:rPr lang="fr-FR" smtClean="0"/>
              <a:t>23/10/2021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fr-FR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727C1241-D3A1-48B1-8A44-6B26038921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7253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91A5E26-1F21-459D-8C03-ADB057B090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omputer script on a screen">
            <a:extLst>
              <a:ext uri="{FF2B5EF4-FFF2-40B4-BE49-F238E27FC236}">
                <a16:creationId xmlns:a16="http://schemas.microsoft.com/office/drawing/2014/main" id="{3E62826A-ADF4-44DA-A66B-DCDA0985319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5981" b="975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347E17A0-5D95-469D-B0AB-A2E3413099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>
            <a:normAutofit/>
          </a:bodyPr>
          <a:lstStyle/>
          <a:p>
            <a:r>
              <a:rPr lang="fr-FR" b="0" i="0">
                <a:solidFill>
                  <a:schemeClr val="tx1"/>
                </a:solidFill>
                <a:effectLst/>
                <a:latin typeface="Inter-Medium"/>
              </a:rPr>
              <a:t>Database Management Systems</a:t>
            </a:r>
            <a:br>
              <a:rPr lang="fr-FR" b="0" i="0">
                <a:solidFill>
                  <a:schemeClr val="tx1"/>
                </a:solidFill>
                <a:effectLst/>
                <a:latin typeface="Inter-Medium"/>
              </a:rPr>
            </a:b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85617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787FF2-68DA-4608-876D-DB88FDB50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300" y="1201723"/>
            <a:ext cx="2888120" cy="4454554"/>
          </a:xfrm>
        </p:spPr>
        <p:txBody>
          <a:bodyPr anchor="ctr">
            <a:normAutofit/>
          </a:bodyPr>
          <a:lstStyle/>
          <a:p>
            <a:r>
              <a:rPr lang="fr-FR" sz="3600" b="1" i="0" dirty="0">
                <a:solidFill>
                  <a:schemeClr val="accent1"/>
                </a:solidFill>
                <a:effectLst/>
                <a:latin typeface="Inter-Medium"/>
              </a:rPr>
              <a:t>Introduction</a:t>
            </a:r>
            <a:br>
              <a:rPr lang="fr-FR" sz="3600" b="0" i="0" dirty="0">
                <a:effectLst/>
                <a:latin typeface="Inter-Medium"/>
              </a:rPr>
            </a:br>
            <a:endParaRPr lang="fr-FR" sz="360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5E19E39-A6BC-490E-8BBA-2E9A51E9D7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29969" y="647750"/>
            <a:ext cx="5850936" cy="5571066"/>
          </a:xfrm>
        </p:spPr>
        <p:txBody>
          <a:bodyPr anchor="ctr">
            <a:normAutofit/>
          </a:bodyPr>
          <a:lstStyle/>
          <a:p>
            <a:r>
              <a:rPr lang="en-US" sz="1800" b="0" i="1" dirty="0">
                <a:effectLst/>
                <a:latin typeface="Inter-Regular"/>
              </a:rPr>
              <a:t>Databases</a:t>
            </a:r>
            <a:r>
              <a:rPr lang="en-US" sz="1800" b="0" i="0" dirty="0">
                <a:effectLst/>
                <a:latin typeface="Inter-Regular"/>
              </a:rPr>
              <a:t> are logically modelled clusters of information, or </a:t>
            </a:r>
            <a:r>
              <a:rPr lang="en-US" sz="1800" b="0" i="1" dirty="0">
                <a:effectLst/>
                <a:latin typeface="Inter-Regular"/>
              </a:rPr>
              <a:t>data</a:t>
            </a:r>
            <a:r>
              <a:rPr lang="en-US" sz="1800" b="0" i="0" dirty="0">
                <a:effectLst/>
                <a:latin typeface="Inter-Regular"/>
              </a:rPr>
              <a:t>. A </a:t>
            </a:r>
            <a:r>
              <a:rPr lang="en-US" sz="1800" b="0" i="1" dirty="0">
                <a:effectLst/>
                <a:latin typeface="Inter-Regular"/>
              </a:rPr>
              <a:t>database management system</a:t>
            </a:r>
            <a:r>
              <a:rPr lang="en-US" sz="1800" b="0" i="0" dirty="0">
                <a:effectLst/>
                <a:latin typeface="Inter-Regular"/>
              </a:rPr>
              <a:t> (DBMS), on the other hand, is a computer program that interacts with a database. A DBMS allows you to control access to a database, write data, run queries, and perform any other tasks related to database management.</a:t>
            </a:r>
            <a:endParaRPr lang="fr-FR" sz="1800" dirty="0"/>
          </a:p>
        </p:txBody>
      </p:sp>
    </p:spTree>
    <p:extLst>
      <p:ext uri="{BB962C8B-B14F-4D97-AF65-F5344CB8AC3E}">
        <p14:creationId xmlns:p14="http://schemas.microsoft.com/office/powerpoint/2010/main" val="27139696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7369E3FC-D9FE-4DE4-B197-4EDE76A949B0}"/>
              </a:ext>
            </a:extLst>
          </p:cNvPr>
          <p:cNvSpPr txBox="1"/>
          <p:nvPr/>
        </p:nvSpPr>
        <p:spPr>
          <a:xfrm>
            <a:off x="6787298" y="1630837"/>
            <a:ext cx="481709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i="0" dirty="0">
                <a:solidFill>
                  <a:srgbClr val="333333"/>
                </a:solidFill>
                <a:effectLst/>
                <a:latin typeface="Inter-Regular"/>
              </a:rPr>
              <a:t>This article compares and contrasts three of the most widely implemented open-source RDBMSs:</a:t>
            </a:r>
            <a:endParaRPr lang="fr-FR" sz="2000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EA3A71D1-4DAA-4FC6-84F2-19D573FB515B}"/>
              </a:ext>
            </a:extLst>
          </p:cNvPr>
          <p:cNvSpPr txBox="1"/>
          <p:nvPr/>
        </p:nvSpPr>
        <p:spPr>
          <a:xfrm>
            <a:off x="7893377" y="3139126"/>
            <a:ext cx="429862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b="0" i="0" dirty="0">
                <a:solidFill>
                  <a:schemeClr val="accent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MySQL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b="0" i="0" dirty="0">
                <a:solidFill>
                  <a:schemeClr val="accent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PostgreSQL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b="0" i="0" dirty="0">
                <a:solidFill>
                  <a:schemeClr val="accent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SQL SERVER</a:t>
            </a:r>
            <a:endParaRPr lang="fr-FR" sz="20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21323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F70C2B8F-6B1B-46D5-86E6-40F36C695F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id="{DB521824-592C-476A-AB0A-CA0C6D1F34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4698352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2749EFA-8EE4-4EB8-9424-8E593B9320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950898" y="638067"/>
            <a:ext cx="6053670" cy="5581866"/>
          </a:xfrm>
          <a:custGeom>
            <a:avLst/>
            <a:gdLst>
              <a:gd name="connsiteX0" fmla="*/ 6053670 w 6053670"/>
              <a:gd name="connsiteY0" fmla="*/ 1098 h 5581866"/>
              <a:gd name="connsiteX1" fmla="*/ 6053670 w 6053670"/>
              <a:gd name="connsiteY1" fmla="*/ 514028 h 5581866"/>
              <a:gd name="connsiteX2" fmla="*/ 6053670 w 6053670"/>
              <a:gd name="connsiteY2" fmla="*/ 1254558 h 5581866"/>
              <a:gd name="connsiteX3" fmla="*/ 6053670 w 6053670"/>
              <a:gd name="connsiteY3" fmla="*/ 5581866 h 5581866"/>
              <a:gd name="connsiteX4" fmla="*/ 0 w 6053670"/>
              <a:gd name="connsiteY4" fmla="*/ 5581866 h 5581866"/>
              <a:gd name="connsiteX5" fmla="*/ 0 w 6053670"/>
              <a:gd name="connsiteY5" fmla="*/ 1249853 h 5581866"/>
              <a:gd name="connsiteX6" fmla="*/ 0 w 6053670"/>
              <a:gd name="connsiteY6" fmla="*/ 514028 h 5581866"/>
              <a:gd name="connsiteX7" fmla="*/ 0 w 6053670"/>
              <a:gd name="connsiteY7" fmla="*/ 0 h 5581866"/>
              <a:gd name="connsiteX8" fmla="*/ 35717 w 6053670"/>
              <a:gd name="connsiteY8" fmla="*/ 5488 h 5581866"/>
              <a:gd name="connsiteX9" fmla="*/ 140445 w 6053670"/>
              <a:gd name="connsiteY9" fmla="*/ 21641 h 5581866"/>
              <a:gd name="connsiteX10" fmla="*/ 216722 w 6053670"/>
              <a:gd name="connsiteY10" fmla="*/ 32932 h 5581866"/>
              <a:gd name="connsiteX11" fmla="*/ 307527 w 6053670"/>
              <a:gd name="connsiteY11" fmla="*/ 44850 h 5581866"/>
              <a:gd name="connsiteX12" fmla="*/ 415282 w 6053670"/>
              <a:gd name="connsiteY12" fmla="*/ 59121 h 5581866"/>
              <a:gd name="connsiteX13" fmla="*/ 534539 w 6053670"/>
              <a:gd name="connsiteY13" fmla="*/ 74175 h 5581866"/>
              <a:gd name="connsiteX14" fmla="*/ 668931 w 6053670"/>
              <a:gd name="connsiteY14" fmla="*/ 90014 h 5581866"/>
              <a:gd name="connsiteX15" fmla="*/ 815430 w 6053670"/>
              <a:gd name="connsiteY15" fmla="*/ 106794 h 5581866"/>
              <a:gd name="connsiteX16" fmla="*/ 974641 w 6053670"/>
              <a:gd name="connsiteY16" fmla="*/ 123574 h 5581866"/>
              <a:gd name="connsiteX17" fmla="*/ 1144144 w 6053670"/>
              <a:gd name="connsiteY17" fmla="*/ 140667 h 5581866"/>
              <a:gd name="connsiteX18" fmla="*/ 1326965 w 6053670"/>
              <a:gd name="connsiteY18" fmla="*/ 156506 h 5581866"/>
              <a:gd name="connsiteX19" fmla="*/ 1518261 w 6053670"/>
              <a:gd name="connsiteY19" fmla="*/ 171717 h 5581866"/>
              <a:gd name="connsiteX20" fmla="*/ 1720453 w 6053670"/>
              <a:gd name="connsiteY20" fmla="*/ 185518 h 5581866"/>
              <a:gd name="connsiteX21" fmla="*/ 1931121 w 6053670"/>
              <a:gd name="connsiteY21" fmla="*/ 198690 h 5581866"/>
              <a:gd name="connsiteX22" fmla="*/ 2150869 w 6053670"/>
              <a:gd name="connsiteY22" fmla="*/ 211079 h 5581866"/>
              <a:gd name="connsiteX23" fmla="*/ 2263467 w 6053670"/>
              <a:gd name="connsiteY23" fmla="*/ 215470 h 5581866"/>
              <a:gd name="connsiteX24" fmla="*/ 2378487 w 6053670"/>
              <a:gd name="connsiteY24" fmla="*/ 220332 h 5581866"/>
              <a:gd name="connsiteX25" fmla="*/ 2495323 w 6053670"/>
              <a:gd name="connsiteY25" fmla="*/ 224879 h 5581866"/>
              <a:gd name="connsiteX26" fmla="*/ 2612764 w 6053670"/>
              <a:gd name="connsiteY26" fmla="*/ 227859 h 5581866"/>
              <a:gd name="connsiteX27" fmla="*/ 2732627 w 6053670"/>
              <a:gd name="connsiteY27" fmla="*/ 230525 h 5581866"/>
              <a:gd name="connsiteX28" fmla="*/ 2853700 w 6053670"/>
              <a:gd name="connsiteY28" fmla="*/ 233348 h 5581866"/>
              <a:gd name="connsiteX29" fmla="*/ 2977195 w 6053670"/>
              <a:gd name="connsiteY29" fmla="*/ 235229 h 5581866"/>
              <a:gd name="connsiteX30" fmla="*/ 3101900 w 6053670"/>
              <a:gd name="connsiteY30" fmla="*/ 235229 h 5581866"/>
              <a:gd name="connsiteX31" fmla="*/ 3227817 w 6053670"/>
              <a:gd name="connsiteY31" fmla="*/ 236170 h 5581866"/>
              <a:gd name="connsiteX32" fmla="*/ 3354944 w 6053670"/>
              <a:gd name="connsiteY32" fmla="*/ 235229 h 5581866"/>
              <a:gd name="connsiteX33" fmla="*/ 3483887 w 6053670"/>
              <a:gd name="connsiteY33" fmla="*/ 233348 h 5581866"/>
              <a:gd name="connsiteX34" fmla="*/ 3612830 w 6053670"/>
              <a:gd name="connsiteY34" fmla="*/ 231623 h 5581866"/>
              <a:gd name="connsiteX35" fmla="*/ 3743589 w 6053670"/>
              <a:gd name="connsiteY35" fmla="*/ 227859 h 5581866"/>
              <a:gd name="connsiteX36" fmla="*/ 3875559 w 6053670"/>
              <a:gd name="connsiteY36" fmla="*/ 223938 h 5581866"/>
              <a:gd name="connsiteX37" fmla="*/ 4007529 w 6053670"/>
              <a:gd name="connsiteY37" fmla="*/ 219391 h 5581866"/>
              <a:gd name="connsiteX38" fmla="*/ 4140710 w 6053670"/>
              <a:gd name="connsiteY38" fmla="*/ 212961 h 5581866"/>
              <a:gd name="connsiteX39" fmla="*/ 4275102 w 6053670"/>
              <a:gd name="connsiteY39" fmla="*/ 205277 h 5581866"/>
              <a:gd name="connsiteX40" fmla="*/ 4410098 w 6053670"/>
              <a:gd name="connsiteY40" fmla="*/ 197907 h 5581866"/>
              <a:gd name="connsiteX41" fmla="*/ 4545096 w 6053670"/>
              <a:gd name="connsiteY41" fmla="*/ 188498 h 5581866"/>
              <a:gd name="connsiteX42" fmla="*/ 4681909 w 6053670"/>
              <a:gd name="connsiteY42" fmla="*/ 177207 h 5581866"/>
              <a:gd name="connsiteX43" fmla="*/ 4816905 w 6053670"/>
              <a:gd name="connsiteY43" fmla="*/ 165916 h 5581866"/>
              <a:gd name="connsiteX44" fmla="*/ 4954323 w 6053670"/>
              <a:gd name="connsiteY44" fmla="*/ 152899 h 5581866"/>
              <a:gd name="connsiteX45" fmla="*/ 5092347 w 6053670"/>
              <a:gd name="connsiteY45" fmla="*/ 138629 h 5581866"/>
              <a:gd name="connsiteX46" fmla="*/ 5228555 w 6053670"/>
              <a:gd name="connsiteY46" fmla="*/ 123574 h 5581866"/>
              <a:gd name="connsiteX47" fmla="*/ 5366578 w 6053670"/>
              <a:gd name="connsiteY47" fmla="*/ 106010 h 5581866"/>
              <a:gd name="connsiteX48" fmla="*/ 5503997 w 6053670"/>
              <a:gd name="connsiteY48" fmla="*/ 87192 h 5581866"/>
              <a:gd name="connsiteX49" fmla="*/ 5642020 w 6053670"/>
              <a:gd name="connsiteY49" fmla="*/ 68530 h 5581866"/>
              <a:gd name="connsiteX50" fmla="*/ 5779438 w 6053670"/>
              <a:gd name="connsiteY50" fmla="*/ 46733 h 5581866"/>
              <a:gd name="connsiteX51" fmla="*/ 5916251 w 6053670"/>
              <a:gd name="connsiteY51" fmla="*/ 24464 h 5581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5581866">
                <a:moveTo>
                  <a:pt x="6053670" y="1098"/>
                </a:moveTo>
                <a:lnTo>
                  <a:pt x="6053670" y="514028"/>
                </a:lnTo>
                <a:lnTo>
                  <a:pt x="6053670" y="1254558"/>
                </a:lnTo>
                <a:lnTo>
                  <a:pt x="6053670" y="5581866"/>
                </a:lnTo>
                <a:lnTo>
                  <a:pt x="0" y="5581866"/>
                </a:lnTo>
                <a:lnTo>
                  <a:pt x="0" y="1249853"/>
                </a:lnTo>
                <a:lnTo>
                  <a:pt x="0" y="514028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0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89" y="227859"/>
                </a:lnTo>
                <a:lnTo>
                  <a:pt x="3875559" y="223938"/>
                </a:lnTo>
                <a:lnTo>
                  <a:pt x="4007529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19" name="Freeform 5">
            <a:extLst>
              <a:ext uri="{FF2B5EF4-FFF2-40B4-BE49-F238E27FC236}">
                <a16:creationId xmlns:a16="http://schemas.microsoft.com/office/drawing/2014/main" id="{B5C860C9-D4F9-4350-80DA-0D1CD36C77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42DAC49-F89E-435A-AF6D-7F74E8639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098" y="629265"/>
            <a:ext cx="5132438" cy="1622322"/>
          </a:xfrm>
        </p:spPr>
        <p:txBody>
          <a:bodyPr>
            <a:normAutofit/>
          </a:bodyPr>
          <a:lstStyle/>
          <a:p>
            <a:r>
              <a:rPr lang="fr-FR" b="0" i="0">
                <a:solidFill>
                  <a:srgbClr val="EBEBEB"/>
                </a:solidFill>
                <a:effectLst/>
                <a:latin typeface="Montserrat" panose="00000500000000000000" pitchFamily="2" charset="0"/>
              </a:rPr>
              <a:t>MySQL</a:t>
            </a:r>
            <a:endParaRPr lang="fr-FR">
              <a:solidFill>
                <a:srgbClr val="EBEBEB"/>
              </a:solidFill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372D0544-5AA7-45F7-95BF-4E41668716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4836" y="2007343"/>
            <a:ext cx="4828707" cy="2860895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538A90C8-AE0E-4EBA-9AF8-EEDB206020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836CBC6-46C7-4E5B-B4C1-AACF9C8F9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098" y="2418735"/>
            <a:ext cx="5132439" cy="3811742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700" b="0" i="0">
                <a:solidFill>
                  <a:srgbClr val="FFFFFF"/>
                </a:solidFill>
                <a:effectLst/>
                <a:latin typeface="Inter-Regular"/>
              </a:rPr>
              <a:t>According to the </a:t>
            </a:r>
            <a:r>
              <a:rPr lang="en-US" sz="1700" b="0" i="0" u="none" strike="noStrike">
                <a:solidFill>
                  <a:srgbClr val="FFFFFF"/>
                </a:solidFill>
                <a:effectLst/>
                <a:latin typeface="Inter-Regular"/>
              </a:rPr>
              <a:t>DB-Engines Ranking</a:t>
            </a:r>
            <a:r>
              <a:rPr lang="en-US" sz="1700" b="0" i="0">
                <a:solidFill>
                  <a:srgbClr val="FFFFFF"/>
                </a:solidFill>
                <a:effectLst/>
                <a:latin typeface="Inter-Regular"/>
              </a:rPr>
              <a:t>, MySQL has been the most popular open-source RDBMS since the site began tracking database popularity in 2012. </a:t>
            </a:r>
          </a:p>
          <a:p>
            <a:pPr marL="0" indent="0">
              <a:lnSpc>
                <a:spcPct val="90000"/>
              </a:lnSpc>
              <a:buNone/>
            </a:pPr>
            <a:endParaRPr lang="en-US" sz="1700" b="0" i="0">
              <a:solidFill>
                <a:srgbClr val="FFFFFF"/>
              </a:solidFill>
              <a:effectLst/>
              <a:latin typeface="Inter-Regular"/>
            </a:endParaRPr>
          </a:p>
          <a:p>
            <a:pPr>
              <a:lnSpc>
                <a:spcPct val="90000"/>
              </a:lnSpc>
            </a:pPr>
            <a:r>
              <a:rPr lang="en-US" sz="1700" b="0" i="0">
                <a:solidFill>
                  <a:srgbClr val="FFFFFF"/>
                </a:solidFill>
                <a:effectLst/>
                <a:latin typeface="Inter-Regular"/>
              </a:rPr>
              <a:t>It is a feature-rich product that powers many of the world’s largest websites and applications, including Twitter, Facebook, Netflix, and Spotify.</a:t>
            </a:r>
          </a:p>
          <a:p>
            <a:pPr marL="0" indent="0">
              <a:lnSpc>
                <a:spcPct val="90000"/>
              </a:lnSpc>
              <a:buNone/>
            </a:pPr>
            <a:endParaRPr lang="en-US" sz="1700" b="0" i="0">
              <a:solidFill>
                <a:srgbClr val="FFFFFF"/>
              </a:solidFill>
              <a:effectLst/>
              <a:latin typeface="Inter-Regular"/>
            </a:endParaRPr>
          </a:p>
          <a:p>
            <a:pPr>
              <a:lnSpc>
                <a:spcPct val="90000"/>
              </a:lnSpc>
            </a:pPr>
            <a:r>
              <a:rPr lang="en-US" sz="1700" b="0" i="0">
                <a:solidFill>
                  <a:srgbClr val="FFFFFF"/>
                </a:solidFill>
                <a:effectLst/>
                <a:latin typeface="Inter-Regular"/>
              </a:rPr>
              <a:t> Getting started with MySQL is relatively straightforward, thanks in large part to its </a:t>
            </a:r>
            <a:r>
              <a:rPr lang="en-US" sz="1700" b="0" i="0" u="none" strike="noStrike">
                <a:solidFill>
                  <a:srgbClr val="FFFFFF"/>
                </a:solidFill>
                <a:effectLst/>
                <a:latin typeface="Inter-Regular"/>
              </a:rPr>
              <a:t>exhaustive documentation</a:t>
            </a:r>
            <a:r>
              <a:rPr lang="en-US" sz="1700" b="0" i="0">
                <a:solidFill>
                  <a:srgbClr val="FFFFFF"/>
                </a:solidFill>
                <a:effectLst/>
                <a:latin typeface="Inter-Regular"/>
              </a:rPr>
              <a:t> and large </a:t>
            </a:r>
            <a:r>
              <a:rPr lang="en-US" sz="1700" b="0" i="0" u="none" strike="noStrike">
                <a:solidFill>
                  <a:srgbClr val="FFFFFF"/>
                </a:solidFill>
                <a:effectLst/>
                <a:latin typeface="Inter-Regular"/>
              </a:rPr>
              <a:t>community of developers</a:t>
            </a:r>
            <a:r>
              <a:rPr lang="en-US" sz="1700" b="0" i="0">
                <a:solidFill>
                  <a:srgbClr val="FFFFFF"/>
                </a:solidFill>
                <a:effectLst/>
                <a:latin typeface="Inter-Regular"/>
              </a:rPr>
              <a:t>, as well as the abundance of MySQL-related resources online.</a:t>
            </a:r>
            <a:endParaRPr lang="fr-FR" sz="1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02500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8ABDB68-E3D5-448E-97D3-06FFEF6801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B8DD7FEB-D9F3-4F5B-982C-36B0664D0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5376762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96BA11E4-0636-4FA9-A836-2A4FB17644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CE51DAB-A792-4CC9-9779-4B856BFF4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098" y="629265"/>
            <a:ext cx="6072776" cy="1622322"/>
          </a:xfrm>
        </p:spPr>
        <p:txBody>
          <a:bodyPr>
            <a:normAutofit/>
          </a:bodyPr>
          <a:lstStyle/>
          <a:p>
            <a:r>
              <a:rPr lang="fr-FR" b="0" i="0">
                <a:solidFill>
                  <a:srgbClr val="EBEBEB"/>
                </a:solidFill>
                <a:effectLst/>
                <a:latin typeface="Montserrat" panose="00000500000000000000" pitchFamily="2" charset="0"/>
              </a:rPr>
              <a:t>PostgreSQL</a:t>
            </a:r>
            <a:endParaRPr lang="fr-FR">
              <a:solidFill>
                <a:srgbClr val="EBEBEB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681882E-BDD0-4311-AF62-E801962852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6290102" y="977273"/>
            <a:ext cx="6053670" cy="4903455"/>
          </a:xfrm>
          <a:custGeom>
            <a:avLst/>
            <a:gdLst>
              <a:gd name="connsiteX0" fmla="*/ 6053670 w 6053670"/>
              <a:gd name="connsiteY0" fmla="*/ 1098 h 4903455"/>
              <a:gd name="connsiteX1" fmla="*/ 6053670 w 6053670"/>
              <a:gd name="connsiteY1" fmla="*/ 424590 h 4903455"/>
              <a:gd name="connsiteX2" fmla="*/ 6053670 w 6053670"/>
              <a:gd name="connsiteY2" fmla="*/ 1254558 h 4903455"/>
              <a:gd name="connsiteX3" fmla="*/ 6053670 w 6053670"/>
              <a:gd name="connsiteY3" fmla="*/ 4903455 h 4903455"/>
              <a:gd name="connsiteX4" fmla="*/ 0 w 6053670"/>
              <a:gd name="connsiteY4" fmla="*/ 4903455 h 4903455"/>
              <a:gd name="connsiteX5" fmla="*/ 0 w 6053670"/>
              <a:gd name="connsiteY5" fmla="*/ 1249853 h 4903455"/>
              <a:gd name="connsiteX6" fmla="*/ 0 w 6053670"/>
              <a:gd name="connsiteY6" fmla="*/ 424590 h 4903455"/>
              <a:gd name="connsiteX7" fmla="*/ 0 w 6053670"/>
              <a:gd name="connsiteY7" fmla="*/ 0 h 4903455"/>
              <a:gd name="connsiteX8" fmla="*/ 35717 w 6053670"/>
              <a:gd name="connsiteY8" fmla="*/ 5488 h 4903455"/>
              <a:gd name="connsiteX9" fmla="*/ 140445 w 6053670"/>
              <a:gd name="connsiteY9" fmla="*/ 21641 h 4903455"/>
              <a:gd name="connsiteX10" fmla="*/ 216722 w 6053670"/>
              <a:gd name="connsiteY10" fmla="*/ 32932 h 4903455"/>
              <a:gd name="connsiteX11" fmla="*/ 307527 w 6053670"/>
              <a:gd name="connsiteY11" fmla="*/ 44850 h 4903455"/>
              <a:gd name="connsiteX12" fmla="*/ 415282 w 6053670"/>
              <a:gd name="connsiteY12" fmla="*/ 59121 h 4903455"/>
              <a:gd name="connsiteX13" fmla="*/ 534539 w 6053670"/>
              <a:gd name="connsiteY13" fmla="*/ 74175 h 4903455"/>
              <a:gd name="connsiteX14" fmla="*/ 668931 w 6053670"/>
              <a:gd name="connsiteY14" fmla="*/ 90014 h 4903455"/>
              <a:gd name="connsiteX15" fmla="*/ 815430 w 6053670"/>
              <a:gd name="connsiteY15" fmla="*/ 106794 h 4903455"/>
              <a:gd name="connsiteX16" fmla="*/ 974641 w 6053670"/>
              <a:gd name="connsiteY16" fmla="*/ 123574 h 4903455"/>
              <a:gd name="connsiteX17" fmla="*/ 1144144 w 6053670"/>
              <a:gd name="connsiteY17" fmla="*/ 140667 h 4903455"/>
              <a:gd name="connsiteX18" fmla="*/ 1326965 w 6053670"/>
              <a:gd name="connsiteY18" fmla="*/ 156506 h 4903455"/>
              <a:gd name="connsiteX19" fmla="*/ 1518261 w 6053670"/>
              <a:gd name="connsiteY19" fmla="*/ 171717 h 4903455"/>
              <a:gd name="connsiteX20" fmla="*/ 1720453 w 6053670"/>
              <a:gd name="connsiteY20" fmla="*/ 185518 h 4903455"/>
              <a:gd name="connsiteX21" fmla="*/ 1931121 w 6053670"/>
              <a:gd name="connsiteY21" fmla="*/ 198690 h 4903455"/>
              <a:gd name="connsiteX22" fmla="*/ 2150869 w 6053670"/>
              <a:gd name="connsiteY22" fmla="*/ 211079 h 4903455"/>
              <a:gd name="connsiteX23" fmla="*/ 2263467 w 6053670"/>
              <a:gd name="connsiteY23" fmla="*/ 215470 h 4903455"/>
              <a:gd name="connsiteX24" fmla="*/ 2378487 w 6053670"/>
              <a:gd name="connsiteY24" fmla="*/ 220332 h 4903455"/>
              <a:gd name="connsiteX25" fmla="*/ 2495323 w 6053670"/>
              <a:gd name="connsiteY25" fmla="*/ 224879 h 4903455"/>
              <a:gd name="connsiteX26" fmla="*/ 2612764 w 6053670"/>
              <a:gd name="connsiteY26" fmla="*/ 227859 h 4903455"/>
              <a:gd name="connsiteX27" fmla="*/ 2732627 w 6053670"/>
              <a:gd name="connsiteY27" fmla="*/ 230525 h 4903455"/>
              <a:gd name="connsiteX28" fmla="*/ 2853700 w 6053670"/>
              <a:gd name="connsiteY28" fmla="*/ 233348 h 4903455"/>
              <a:gd name="connsiteX29" fmla="*/ 2977195 w 6053670"/>
              <a:gd name="connsiteY29" fmla="*/ 235229 h 4903455"/>
              <a:gd name="connsiteX30" fmla="*/ 3101900 w 6053670"/>
              <a:gd name="connsiteY30" fmla="*/ 235229 h 4903455"/>
              <a:gd name="connsiteX31" fmla="*/ 3227817 w 6053670"/>
              <a:gd name="connsiteY31" fmla="*/ 236170 h 4903455"/>
              <a:gd name="connsiteX32" fmla="*/ 3354944 w 6053670"/>
              <a:gd name="connsiteY32" fmla="*/ 235229 h 4903455"/>
              <a:gd name="connsiteX33" fmla="*/ 3483887 w 6053670"/>
              <a:gd name="connsiteY33" fmla="*/ 233348 h 4903455"/>
              <a:gd name="connsiteX34" fmla="*/ 3612830 w 6053670"/>
              <a:gd name="connsiteY34" fmla="*/ 231623 h 4903455"/>
              <a:gd name="connsiteX35" fmla="*/ 3743589 w 6053670"/>
              <a:gd name="connsiteY35" fmla="*/ 227859 h 4903455"/>
              <a:gd name="connsiteX36" fmla="*/ 3875559 w 6053670"/>
              <a:gd name="connsiteY36" fmla="*/ 223938 h 4903455"/>
              <a:gd name="connsiteX37" fmla="*/ 4007529 w 6053670"/>
              <a:gd name="connsiteY37" fmla="*/ 219391 h 4903455"/>
              <a:gd name="connsiteX38" fmla="*/ 4140710 w 6053670"/>
              <a:gd name="connsiteY38" fmla="*/ 212961 h 4903455"/>
              <a:gd name="connsiteX39" fmla="*/ 4275102 w 6053670"/>
              <a:gd name="connsiteY39" fmla="*/ 205277 h 4903455"/>
              <a:gd name="connsiteX40" fmla="*/ 4410098 w 6053670"/>
              <a:gd name="connsiteY40" fmla="*/ 197907 h 4903455"/>
              <a:gd name="connsiteX41" fmla="*/ 4545096 w 6053670"/>
              <a:gd name="connsiteY41" fmla="*/ 188498 h 4903455"/>
              <a:gd name="connsiteX42" fmla="*/ 4681909 w 6053670"/>
              <a:gd name="connsiteY42" fmla="*/ 177207 h 4903455"/>
              <a:gd name="connsiteX43" fmla="*/ 4816905 w 6053670"/>
              <a:gd name="connsiteY43" fmla="*/ 165916 h 4903455"/>
              <a:gd name="connsiteX44" fmla="*/ 4954323 w 6053670"/>
              <a:gd name="connsiteY44" fmla="*/ 152899 h 4903455"/>
              <a:gd name="connsiteX45" fmla="*/ 5092347 w 6053670"/>
              <a:gd name="connsiteY45" fmla="*/ 138629 h 4903455"/>
              <a:gd name="connsiteX46" fmla="*/ 5228555 w 6053670"/>
              <a:gd name="connsiteY46" fmla="*/ 123574 h 4903455"/>
              <a:gd name="connsiteX47" fmla="*/ 5366578 w 6053670"/>
              <a:gd name="connsiteY47" fmla="*/ 106010 h 4903455"/>
              <a:gd name="connsiteX48" fmla="*/ 5503997 w 6053670"/>
              <a:gd name="connsiteY48" fmla="*/ 87192 h 4903455"/>
              <a:gd name="connsiteX49" fmla="*/ 5642020 w 6053670"/>
              <a:gd name="connsiteY49" fmla="*/ 68530 h 4903455"/>
              <a:gd name="connsiteX50" fmla="*/ 5779438 w 6053670"/>
              <a:gd name="connsiteY50" fmla="*/ 46733 h 4903455"/>
              <a:gd name="connsiteX51" fmla="*/ 5916251 w 6053670"/>
              <a:gd name="connsiteY51" fmla="*/ 24464 h 4903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4903455">
                <a:moveTo>
                  <a:pt x="6053670" y="1098"/>
                </a:moveTo>
                <a:lnTo>
                  <a:pt x="6053670" y="424590"/>
                </a:lnTo>
                <a:lnTo>
                  <a:pt x="6053670" y="1254558"/>
                </a:lnTo>
                <a:lnTo>
                  <a:pt x="6053670" y="4903455"/>
                </a:lnTo>
                <a:lnTo>
                  <a:pt x="0" y="4903455"/>
                </a:lnTo>
                <a:lnTo>
                  <a:pt x="0" y="1249853"/>
                </a:lnTo>
                <a:lnTo>
                  <a:pt x="0" y="424590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0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89" y="227859"/>
                </a:lnTo>
                <a:lnTo>
                  <a:pt x="3875559" y="223938"/>
                </a:lnTo>
                <a:lnTo>
                  <a:pt x="4007529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CB0A0296-BFDA-4F60-ADE5-A8F58A9ACD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8226" y="2472742"/>
            <a:ext cx="4125317" cy="1930096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EADD3260-4BDA-459B-A162-5E1B897E38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83DA7DD-CA37-4ED7-8710-48E56B063B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92F2E3C-66CD-4DEB-BA14-2A5912B65A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3E31F2D-A9DF-4ADC-A0E1-27D63DAE0F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1659" y="2047613"/>
            <a:ext cx="6072776" cy="381174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700" b="0" i="0" dirty="0">
                <a:solidFill>
                  <a:srgbClr val="FFFF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PostgreSQL, also known as Postgres, bills itself as “the most advanced open-source relational database in the world.” It was created with the goal of being highly extensible and standards compliant. </a:t>
            </a:r>
          </a:p>
          <a:p>
            <a:pPr marL="0" indent="0">
              <a:lnSpc>
                <a:spcPct val="90000"/>
              </a:lnSpc>
              <a:buNone/>
            </a:pPr>
            <a:endParaRPr lang="en-US" sz="1700" b="0" i="0" dirty="0">
              <a:solidFill>
                <a:srgbClr val="FFFFFF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</a:pPr>
            <a:r>
              <a:rPr lang="en-US" sz="1700" b="0" i="0" dirty="0">
                <a:solidFill>
                  <a:srgbClr val="FFFF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PostgreSQL is an object-relational database, meaning that although it’s primarily a relational database it also includes features like table inheritance and function overloading that are more often associated with </a:t>
            </a:r>
            <a:r>
              <a:rPr lang="en-US" sz="1700" b="0" i="1" u="none" strike="noStrike" dirty="0">
                <a:solidFill>
                  <a:srgbClr val="FFFF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object databases</a:t>
            </a:r>
            <a:r>
              <a:rPr lang="en-US" sz="1700" b="0" i="0" dirty="0">
                <a:solidFill>
                  <a:srgbClr val="FFFF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lnSpc>
                <a:spcPct val="90000"/>
              </a:lnSpc>
              <a:buNone/>
            </a:pPr>
            <a:endParaRPr lang="en-US" sz="1700" b="0" i="0" dirty="0">
              <a:solidFill>
                <a:srgbClr val="FFFFFF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</a:pPr>
            <a:r>
              <a:rPr lang="en-US" sz="1700" b="0" i="0" dirty="0">
                <a:solidFill>
                  <a:srgbClr val="FFFF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Postgres is capable of efficiently handling multiple tasks at the same time, a characteristic known as </a:t>
            </a:r>
            <a:r>
              <a:rPr lang="en-US" sz="1700" b="0" i="1" dirty="0">
                <a:solidFill>
                  <a:srgbClr val="FFFF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concurrency</a:t>
            </a:r>
            <a:r>
              <a:rPr lang="en-US" sz="1700" b="0" i="0" dirty="0">
                <a:solidFill>
                  <a:srgbClr val="FFFF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90000"/>
              </a:lnSpc>
            </a:pPr>
            <a:endParaRPr lang="fr-FR" sz="17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08613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CA1BC8-AB63-4A50-B7F2-26B8FFD96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080" y="753040"/>
            <a:ext cx="4351025" cy="1036949"/>
          </a:xfrm>
        </p:spPr>
        <p:txBody>
          <a:bodyPr/>
          <a:lstStyle/>
          <a:p>
            <a:r>
              <a:rPr lang="fr-FR" b="0" i="0" dirty="0">
                <a:solidFill>
                  <a:schemeClr val="bg1"/>
                </a:solidFill>
                <a:effectLst/>
                <a:latin typeface="Montserrat" panose="00000500000000000000" pitchFamily="2" charset="0"/>
              </a:rPr>
              <a:t>SQL SERVER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668A7E20-9E4A-45E3-BDD8-C7F574803ED5}"/>
              </a:ext>
            </a:extLst>
          </p:cNvPr>
          <p:cNvSpPr txBox="1"/>
          <p:nvPr/>
        </p:nvSpPr>
        <p:spPr>
          <a:xfrm>
            <a:off x="754144" y="2318994"/>
            <a:ext cx="5099901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 </a:t>
            </a:r>
            <a:r>
              <a:rPr lang="en-US" sz="16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SQL</a:t>
            </a:r>
            <a:r>
              <a:rPr lang="fr-FR" sz="16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SERVER </a:t>
            </a:r>
            <a:r>
              <a:rPr lang="en-US" sz="16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project’s website</a:t>
            </a:r>
            <a:r>
              <a:rPr lang="en-US" sz="16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describes it as a “serverless” database,</a:t>
            </a:r>
          </a:p>
          <a:p>
            <a:endParaRPr lang="en-US" sz="1600" b="0" i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Most relational database engines are implemented as a server process in which programs communicate with the host server through an interposes communication that relays requests. </a:t>
            </a:r>
          </a:p>
          <a:p>
            <a:endParaRPr lang="en-US" sz="1600" b="0" i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With  </a:t>
            </a:r>
            <a:r>
              <a:rPr lang="en-US" sz="16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SQL</a:t>
            </a:r>
            <a:r>
              <a:rPr lang="fr-FR" sz="16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SERVER </a:t>
            </a:r>
            <a:r>
              <a:rPr lang="en-US" sz="16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though, any process that accesses the database reads from and writes to the database disk file directly.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800" b="0" i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A134AB4D-3C97-4C24-8B68-CDCD351988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8577" y="1518027"/>
            <a:ext cx="3969343" cy="3374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5282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ADE00B-32BE-4F2E-BB3E-1EF50BDF7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solidFill>
                  <a:schemeClr val="bg1"/>
                </a:solidFill>
                <a:latin typeface="Montserrat" panose="00000500000000000000" pitchFamily="2" charset="0"/>
              </a:rPr>
              <a:t>C</a:t>
            </a:r>
            <a:r>
              <a:rPr lang="fr-FR" b="0" i="0" dirty="0">
                <a:solidFill>
                  <a:schemeClr val="bg1"/>
                </a:solidFill>
                <a:effectLst/>
                <a:latin typeface="Montserrat" panose="00000500000000000000" pitchFamily="2" charset="0"/>
              </a:rPr>
              <a:t>omparaison</a:t>
            </a:r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270A837D-1520-47ED-9562-9E29DA4CB6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5700" y="2740143"/>
            <a:ext cx="10137611" cy="3143014"/>
          </a:xfrm>
        </p:spPr>
      </p:pic>
    </p:spTree>
    <p:extLst>
      <p:ext uri="{BB962C8B-B14F-4D97-AF65-F5344CB8AC3E}">
        <p14:creationId xmlns:p14="http://schemas.microsoft.com/office/powerpoint/2010/main" val="29084900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2C237E38-13D3-400B-88B3-EF21DD958828}"/>
              </a:ext>
            </a:extLst>
          </p:cNvPr>
          <p:cNvSpPr txBox="1"/>
          <p:nvPr/>
        </p:nvSpPr>
        <p:spPr>
          <a:xfrm>
            <a:off x="1046375" y="1630837"/>
            <a:ext cx="10171522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sz="20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MySQL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allows partitioning databases with hashing functions in order to distribute data among several nodes. Developers can generate a specific partition key that will define the data location. Hashing permits avoiding bottlenecks and simplifying maintenance.</a:t>
            </a:r>
          </a:p>
          <a:p>
            <a:pPr algn="l"/>
            <a:endParaRPr lang="en-US" sz="2000" b="0" i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fr-FR" sz="2000" b="1" i="0" dirty="0">
                <a:solidFill>
                  <a:schemeClr val="bg1"/>
                </a:solidFill>
                <a:effectLst/>
                <a:latin typeface="Montserrat" panose="00000500000000000000" pitchFamily="2" charset="0"/>
              </a:rPr>
              <a:t>PostgreSQL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allows making LIST and RANGE partitions where the index of a partition is created manually. Developers need to identify children and parent column before assigning a partition for </a:t>
            </a:r>
            <a:r>
              <a:rPr lang="en-US" sz="2000" b="0" i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them.</a:t>
            </a:r>
          </a:p>
          <a:p>
            <a:pPr algn="l"/>
            <a:endParaRPr lang="en-US" sz="2000" b="0" i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2000" b="0" i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sz="20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SQL Server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also provides access to RANGE partitioning, where the partition is assigned to all values that fall into a particular range. If the data lies within the threshold, it will be moved to the partition.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944256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lle d’ions">
  <a:themeElements>
    <a:clrScheme name="Salle d’ions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Salle d’ions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lle d’ions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TM02900722[[fn=Salle Ion]]</Template>
  <TotalTime>200</TotalTime>
  <Words>433</Words>
  <Application>Microsoft Office PowerPoint</Application>
  <PresentationFormat>Grand écran</PresentationFormat>
  <Paragraphs>32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7" baseType="lpstr">
      <vt:lpstr>Arial</vt:lpstr>
      <vt:lpstr>Calibri</vt:lpstr>
      <vt:lpstr>Century Gothic</vt:lpstr>
      <vt:lpstr>Inter-Medium</vt:lpstr>
      <vt:lpstr>Inter-Regular</vt:lpstr>
      <vt:lpstr>Montserrat</vt:lpstr>
      <vt:lpstr>Wingdings</vt:lpstr>
      <vt:lpstr>Wingdings 3</vt:lpstr>
      <vt:lpstr>Salle d’ions</vt:lpstr>
      <vt:lpstr>Database Management Systems </vt:lpstr>
      <vt:lpstr>Introduction </vt:lpstr>
      <vt:lpstr>Présentation PowerPoint</vt:lpstr>
      <vt:lpstr>MySQL</vt:lpstr>
      <vt:lpstr>PostgreSQL</vt:lpstr>
      <vt:lpstr>SQL SERVER</vt:lpstr>
      <vt:lpstr>Comparaison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Management Systems </dc:title>
  <dc:creator>Fatma Brahmi ( ISSATGF )</dc:creator>
  <cp:lastModifiedBy>Fatma Brahmi ( ISSATGF )</cp:lastModifiedBy>
  <cp:revision>2</cp:revision>
  <dcterms:created xsi:type="dcterms:W3CDTF">2021-10-21T21:09:34Z</dcterms:created>
  <dcterms:modified xsi:type="dcterms:W3CDTF">2021-10-23T22:15:19Z</dcterms:modified>
</cp:coreProperties>
</file>