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sldIdLst>
    <p:sldId id="340" r:id="rId6"/>
    <p:sldId id="275" r:id="rId7"/>
    <p:sldId id="264" r:id="rId8"/>
    <p:sldId id="268" r:id="rId9"/>
    <p:sldId id="277" r:id="rId10"/>
    <p:sldId id="278" r:id="rId11"/>
    <p:sldId id="334" r:id="rId12"/>
    <p:sldId id="333"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Ben Dhaher" initials="MBD" lastIdx="1" clrIdx="0">
    <p:extLst>
      <p:ext uri="{19B8F6BF-5375-455C-9EA6-DF929625EA0E}">
        <p15:presenceInfo xmlns:p15="http://schemas.microsoft.com/office/powerpoint/2012/main" userId="903b4ce3d77666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FF5969"/>
    <a:srgbClr val="FEC630"/>
    <a:srgbClr val="52CBBE"/>
    <a:srgbClr val="5D7373"/>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32" autoAdjust="0"/>
    <p:restoredTop sz="94660"/>
  </p:normalViewPr>
  <p:slideViewPr>
    <p:cSldViewPr snapToGrid="0">
      <p:cViewPr varScale="1">
        <p:scale>
          <a:sx n="83" d="100"/>
          <a:sy n="83" d="100"/>
        </p:scale>
        <p:origin x="427"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29.06.2021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29.06.2021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29.06.2021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343681023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338403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3209689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3640070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F056CC-1AEE-46F0-B166-57DA0CFB347D}"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4041678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2F056CC-1AEE-46F0-B166-57DA0CFB347D}" type="datetimeFigureOut">
              <a:rPr lang="fr-FR" smtClean="0"/>
              <a:t>29/06/2021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923532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2F056CC-1AEE-46F0-B166-57DA0CFB347D}" type="datetimeFigureOut">
              <a:rPr lang="fr-FR" smtClean="0"/>
              <a:t>29/06/2021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2782198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056CC-1AEE-46F0-B166-57DA0CFB347D}" type="datetimeFigureOut">
              <a:rPr lang="fr-FR" smtClean="0"/>
              <a:t>29/06/2021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246234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29.06.2021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F056CC-1AEE-46F0-B166-57DA0CFB347D}"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2417768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86B802-845F-4865-9B47-20962F880397}" type="slidenum">
              <a:rPr lang="fr-FR" smtClean="0"/>
              <a:t>‹N°›</a:t>
            </a:fld>
            <a:endParaRPr lang="fr-FR"/>
          </a:p>
        </p:txBody>
      </p:sp>
      <p:sp>
        <p:nvSpPr>
          <p:cNvPr id="5" name="Date Placeholder 4"/>
          <p:cNvSpPr>
            <a:spLocks noGrp="1"/>
          </p:cNvSpPr>
          <p:nvPr>
            <p:ph type="dt" sz="half" idx="10"/>
          </p:nvPr>
        </p:nvSpPr>
        <p:spPr/>
        <p:txBody>
          <a:bodyPr/>
          <a:lstStyle/>
          <a:p>
            <a:fld id="{D2F056CC-1AEE-46F0-B166-57DA0CFB347D}" type="datetimeFigureOut">
              <a:rPr lang="fr-FR" smtClean="0"/>
              <a:t>29/06/2021</a:t>
            </a:fld>
            <a:endParaRPr lang="fr-FR"/>
          </a:p>
        </p:txBody>
      </p:sp>
    </p:spTree>
    <p:extLst>
      <p:ext uri="{BB962C8B-B14F-4D97-AF65-F5344CB8AC3E}">
        <p14:creationId xmlns:p14="http://schemas.microsoft.com/office/powerpoint/2010/main" val="2072455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3493536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93123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1565476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4900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2718130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12627757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F056CC-1AEE-46F0-B166-57DA0CFB347D}"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86B802-845F-4865-9B47-20962F880397}" type="slidenum">
              <a:rPr lang="fr-FR" smtClean="0"/>
              <a:t>‹N°›</a:t>
            </a:fld>
            <a:endParaRPr lang="fr-FR"/>
          </a:p>
        </p:txBody>
      </p:sp>
    </p:spTree>
    <p:extLst>
      <p:ext uri="{BB962C8B-B14F-4D97-AF65-F5344CB8AC3E}">
        <p14:creationId xmlns:p14="http://schemas.microsoft.com/office/powerpoint/2010/main" val="37749142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Agenda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45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29.06.2021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29.06.2021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29.06.2021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29.06.2021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29.06.2021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29.06.2021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29.06.2021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29.06.2021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‹N°›</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F056CC-1AEE-46F0-B166-57DA0CFB347D}" type="datetimeFigureOut">
              <a:rPr lang="fr-FR" smtClean="0"/>
              <a:t>29/06/2021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86B802-845F-4865-9B47-20962F880397}" type="slidenum">
              <a:rPr lang="fr-FR" smtClean="0"/>
              <a:t>‹N°›</a:t>
            </a:fld>
            <a:endParaRPr lang="fr-FR"/>
          </a:p>
        </p:txBody>
      </p:sp>
    </p:spTree>
    <p:extLst>
      <p:ext uri="{BB962C8B-B14F-4D97-AF65-F5344CB8AC3E}">
        <p14:creationId xmlns:p14="http://schemas.microsoft.com/office/powerpoint/2010/main" val="25672778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96794236-75A2-4F6D-943B-6C0E84B25FC7}"/>
              </a:ext>
            </a:extLst>
          </p:cNvPr>
          <p:cNvSpPr>
            <a:spLocks noGrp="1"/>
          </p:cNvSpPr>
          <p:nvPr>
            <p:ph type="subTitle" idx="1"/>
          </p:nvPr>
        </p:nvSpPr>
        <p:spPr>
          <a:xfrm>
            <a:off x="1524001" y="-8468"/>
            <a:ext cx="8917268" cy="4724400"/>
          </a:xfrm>
        </p:spPr>
        <p:txBody>
          <a:bodyPr anchor="ctr">
            <a:normAutofit/>
          </a:bodyPr>
          <a:lstStyle/>
          <a:p>
            <a:pPr algn="l"/>
            <a:r>
              <a:rPr lang="fr-FR" sz="8800" b="1" i="0" dirty="0">
                <a:solidFill>
                  <a:srgbClr val="FF0000"/>
                </a:solidFill>
                <a:effectLst/>
                <a:latin typeface="Helvetica" panose="020B0604020202020204" pitchFamily="34" charset="0"/>
              </a:rPr>
              <a:t>GOMYCODE</a:t>
            </a:r>
          </a:p>
          <a:p>
            <a:pPr algn="l"/>
            <a:r>
              <a:rPr lang="fr-FR" sz="8800" b="1" dirty="0">
                <a:solidFill>
                  <a:srgbClr val="FF0000"/>
                </a:solidFill>
                <a:latin typeface="Helvetica" panose="020B0604020202020204" pitchFamily="34" charset="0"/>
              </a:rPr>
              <a:t>   </a:t>
            </a:r>
            <a:r>
              <a:rPr lang="fr-FR" sz="8800" b="1" i="0" dirty="0">
                <a:solidFill>
                  <a:srgbClr val="FF0000"/>
                </a:solidFill>
                <a:effectLst/>
                <a:latin typeface="Helvetica" panose="020B0604020202020204" pitchFamily="34" charset="0"/>
              </a:rPr>
              <a:t> </a:t>
            </a:r>
            <a:r>
              <a:rPr lang="fr-FR" sz="3200" b="1" i="0" dirty="0">
                <a:solidFill>
                  <a:srgbClr val="0F0F0F"/>
                </a:solidFill>
                <a:effectLst/>
                <a:latin typeface="Helvetica" panose="020B0604020202020204" pitchFamily="34" charset="0"/>
              </a:rPr>
              <a:t>Full-Stack </a:t>
            </a:r>
            <a:r>
              <a:rPr lang="fr-FR" sz="3200" b="1" i="0" dirty="0" err="1">
                <a:solidFill>
                  <a:srgbClr val="0F0F0F"/>
                </a:solidFill>
                <a:effectLst/>
                <a:latin typeface="Helvetica" panose="020B0604020202020204" pitchFamily="34" charset="0"/>
              </a:rPr>
              <a:t>Development</a:t>
            </a:r>
            <a:endParaRPr lang="fr-FR" sz="3200" b="1" dirty="0">
              <a:solidFill>
                <a:schemeClr val="tx1"/>
              </a:solidFill>
              <a:latin typeface="Forte" panose="03060902040502070203" pitchFamily="66" charset="0"/>
            </a:endParaRPr>
          </a:p>
        </p:txBody>
      </p:sp>
      <p:sp>
        <p:nvSpPr>
          <p:cNvPr id="5" name="Titre 4">
            <a:extLst>
              <a:ext uri="{FF2B5EF4-FFF2-40B4-BE49-F238E27FC236}">
                <a16:creationId xmlns:a16="http://schemas.microsoft.com/office/drawing/2014/main" id="{C0674749-6035-4799-ABCC-1B7E910646EC}"/>
              </a:ext>
            </a:extLst>
          </p:cNvPr>
          <p:cNvSpPr>
            <a:spLocks noGrp="1"/>
          </p:cNvSpPr>
          <p:nvPr>
            <p:ph type="ctrTitle"/>
          </p:nvPr>
        </p:nvSpPr>
        <p:spPr>
          <a:xfrm>
            <a:off x="6005670" y="5301098"/>
            <a:ext cx="7766936" cy="1646302"/>
          </a:xfrm>
        </p:spPr>
        <p:txBody>
          <a:bodyPr/>
          <a:lstStyle/>
          <a:p>
            <a:pPr algn="ctr"/>
            <a:r>
              <a:rPr lang="fr-FR" sz="4400" b="1" dirty="0">
                <a:solidFill>
                  <a:schemeClr val="bg2"/>
                </a:solidFill>
                <a:effectLst/>
                <a:latin typeface="Forte" panose="03060902040502070203" pitchFamily="66" charset="0"/>
                <a:ea typeface="Times New Roman" panose="02020603050405020304" pitchFamily="18" charset="0"/>
              </a:rPr>
              <a:t> </a:t>
            </a:r>
            <a:br>
              <a:rPr lang="fr-FR" sz="4400" b="1" dirty="0">
                <a:solidFill>
                  <a:schemeClr val="bg2"/>
                </a:solidFill>
                <a:effectLst/>
                <a:latin typeface="Forte" panose="03060902040502070203" pitchFamily="66" charset="0"/>
                <a:ea typeface="Times New Roman" panose="02020603050405020304" pitchFamily="18" charset="0"/>
              </a:rPr>
            </a:br>
            <a:endParaRPr lang="fr-FR" sz="11500" b="1" dirty="0">
              <a:solidFill>
                <a:schemeClr val="bg2"/>
              </a:solidFill>
              <a:latin typeface="Forte" panose="03060902040502070203" pitchFamily="66" charset="0"/>
            </a:endParaRPr>
          </a:p>
        </p:txBody>
      </p:sp>
      <p:sp>
        <p:nvSpPr>
          <p:cNvPr id="40" name="ZoneTexte 39">
            <a:extLst>
              <a:ext uri="{FF2B5EF4-FFF2-40B4-BE49-F238E27FC236}">
                <a16:creationId xmlns:a16="http://schemas.microsoft.com/office/drawing/2014/main" id="{33378F31-9E4B-46A7-857D-52FAAEA1E82C}"/>
              </a:ext>
            </a:extLst>
          </p:cNvPr>
          <p:cNvSpPr txBox="1"/>
          <p:nvPr/>
        </p:nvSpPr>
        <p:spPr>
          <a:xfrm>
            <a:off x="129924" y="4177778"/>
            <a:ext cx="9136031" cy="923330"/>
          </a:xfrm>
          <a:prstGeom prst="rect">
            <a:avLst/>
          </a:prstGeom>
          <a:noFill/>
        </p:spPr>
        <p:txBody>
          <a:bodyPr wrap="square">
            <a:spAutoFit/>
          </a:bodyPr>
          <a:lstStyle/>
          <a:p>
            <a:pPr marL="191770" marR="369570" lvl="0" indent="0" algn="l" defTabSz="457200" rtl="0" eaLnBrk="1" fontAlgn="auto" latinLnBrk="0" hangingPunct="1">
              <a:lnSpc>
                <a:spcPct val="100000"/>
              </a:lnSpc>
              <a:spcBef>
                <a:spcPts val="0"/>
              </a:spcBef>
              <a:spcAft>
                <a:spcPts val="0"/>
              </a:spcAft>
              <a:buClrTx/>
              <a:buSzTx/>
              <a:buFontTx/>
              <a:buNone/>
              <a:tabLst/>
              <a:defRPr/>
            </a:pPr>
            <a:r>
              <a:rPr kumimoji="0" lang="fr-FR" sz="1800" b="1"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Présenté</a:t>
            </a:r>
            <a:r>
              <a:rPr kumimoji="0" lang="fr-FR" sz="1800" b="1" i="0" u="sng" strike="noStrike" kern="1200" cap="none" spc="-5"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par</a:t>
            </a:r>
            <a:r>
              <a:rPr lang="fr-FR" b="1" dirty="0">
                <a:solidFill>
                  <a:prstClr val="black"/>
                </a:solidFill>
                <a:latin typeface="Times New Roman" panose="02020603050405020304" pitchFamily="18" charset="0"/>
                <a:ea typeface="Times New Roman" panose="02020603050405020304" pitchFamily="18" charset="0"/>
              </a:rPr>
              <a:t> :</a:t>
            </a:r>
          </a:p>
          <a:p>
            <a:pPr marL="191770" marR="369570" lvl="0" indent="0" algn="l" defTabSz="457200" rtl="0" eaLnBrk="1" fontAlgn="auto" latinLnBrk="0" hangingPunct="1">
              <a:lnSpc>
                <a:spcPct val="100000"/>
              </a:lnSpc>
              <a:spcBef>
                <a:spcPts val="0"/>
              </a:spcBef>
              <a:spcAft>
                <a:spcPts val="0"/>
              </a:spcAft>
              <a:buClrTx/>
              <a:buSzTx/>
              <a:buFontTx/>
              <a:buNone/>
              <a:tabLst/>
              <a:defRPr/>
            </a:pPr>
            <a:endParaRPr lang="fr-FR" b="1" dirty="0">
              <a:solidFill>
                <a:prstClr val="black"/>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191770" marR="369570" lvl="0" indent="0" algn="l" defTabSz="457200" rtl="0" eaLnBrk="1" fontAlgn="auto" latinLnBrk="0" hangingPunct="1">
              <a:lnSpc>
                <a:spcPct val="100000"/>
              </a:lnSpc>
              <a:spcBef>
                <a:spcPts val="0"/>
              </a:spcBef>
              <a:spcAft>
                <a:spcPts val="0"/>
              </a:spcAft>
              <a:buClrTx/>
              <a:buSzTx/>
              <a:buFontTx/>
              <a:buNone/>
              <a:tabLst/>
              <a:defRPr/>
            </a:pPr>
            <a:r>
              <a:rPr lang="fr-FR" b="1" dirty="0">
                <a:solidFill>
                  <a:prstClr val="black"/>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BRAHMI fatma</a:t>
            </a:r>
            <a:endParaRPr kumimoji="0" lang="fr-FR" sz="2000" b="1"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 name="Espace réservé du numéro de diapositive 3"/>
          <p:cNvSpPr>
            <a:spLocks noGrp="1"/>
          </p:cNvSpPr>
          <p:nvPr>
            <p:ph type="sldNum" sz="quarter" idx="12"/>
          </p:nvPr>
        </p:nvSpPr>
        <p:spPr/>
        <p:txBody>
          <a:bodyPr/>
          <a:lstStyle/>
          <a:p>
            <a:fld id="{A786B802-845F-4865-9B47-20962F880397}" type="slidenum">
              <a:rPr lang="fr-FR" smtClean="0"/>
              <a:t>1</a:t>
            </a:fld>
            <a:endParaRPr lang="fr-FR"/>
          </a:p>
        </p:txBody>
      </p:sp>
      <p:pic>
        <p:nvPicPr>
          <p:cNvPr id="5122" name="Picture 2" descr="GOMYCODE | Université Privée Polytech Internationale">
            <a:extLst>
              <a:ext uri="{FF2B5EF4-FFF2-40B4-BE49-F238E27FC236}">
                <a16:creationId xmlns:a16="http://schemas.microsoft.com/office/drawing/2014/main" id="{B7BB965C-AD9B-46F2-842D-766AF91DF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0248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Freeform 47"/>
          <p:cNvSpPr/>
          <p:nvPr/>
        </p:nvSpPr>
        <p:spPr>
          <a:xfrm rot="3975076">
            <a:off x="6391840" y="1844759"/>
            <a:ext cx="3005865" cy="2910500"/>
          </a:xfrm>
          <a:custGeom>
            <a:avLst/>
            <a:gdLst/>
            <a:ahLst/>
            <a:cxnLst>
              <a:cxn ang="0">
                <a:pos x="wd2" y="hd2"/>
              </a:cxn>
              <a:cxn ang="5400000">
                <a:pos x="wd2" y="hd2"/>
              </a:cxn>
              <a:cxn ang="10800000">
                <a:pos x="wd2" y="hd2"/>
              </a:cxn>
              <a:cxn ang="16200000">
                <a:pos x="wd2" y="hd2"/>
              </a:cxn>
            </a:cxnLst>
            <a:rect l="0" t="0" r="r" b="b"/>
            <a:pathLst>
              <a:path w="21103" h="21589" extrusionOk="0">
                <a:moveTo>
                  <a:pt x="9580" y="0"/>
                </a:moveTo>
                <a:cubicBezTo>
                  <a:pt x="6808" y="15"/>
                  <a:pt x="4064" y="1507"/>
                  <a:pt x="2172" y="4374"/>
                </a:cubicBezTo>
                <a:cubicBezTo>
                  <a:pt x="34" y="7613"/>
                  <a:pt x="-497" y="11826"/>
                  <a:pt x="453" y="15539"/>
                </a:cubicBezTo>
                <a:cubicBezTo>
                  <a:pt x="2033" y="14126"/>
                  <a:pt x="3967" y="13284"/>
                  <a:pt x="6065" y="13284"/>
                </a:cubicBezTo>
                <a:cubicBezTo>
                  <a:pt x="10359" y="13284"/>
                  <a:pt x="13994" y="16773"/>
                  <a:pt x="15230" y="21589"/>
                </a:cubicBezTo>
                <a:cubicBezTo>
                  <a:pt x="15895" y="20995"/>
                  <a:pt x="16514" y="20296"/>
                  <a:pt x="17057" y="19473"/>
                </a:cubicBezTo>
                <a:cubicBezTo>
                  <a:pt x="18851" y="16755"/>
                  <a:pt x="19504" y="13351"/>
                  <a:pt x="19110" y="10133"/>
                </a:cubicBezTo>
                <a:lnTo>
                  <a:pt x="21103" y="7471"/>
                </a:lnTo>
                <a:lnTo>
                  <a:pt x="18282" y="6782"/>
                </a:lnTo>
                <a:cubicBezTo>
                  <a:pt x="17691" y="5248"/>
                  <a:pt x="16835" y="3844"/>
                  <a:pt x="15704" y="2697"/>
                </a:cubicBezTo>
                <a:cubicBezTo>
                  <a:pt x="13905" y="873"/>
                  <a:pt x="11735" y="-11"/>
                  <a:pt x="9580" y="0"/>
                </a:cubicBezTo>
                <a:close/>
              </a:path>
            </a:pathLst>
          </a:custGeom>
          <a:gradFill flip="none" rotWithShape="1">
            <a:gsLst>
              <a:gs pos="36000">
                <a:srgbClr val="CA2259"/>
              </a:gs>
              <a:gs pos="51000">
                <a:srgbClr val="FD2B73"/>
              </a:gs>
              <a:gs pos="75451">
                <a:srgbClr val="DF359D"/>
              </a:gs>
              <a:gs pos="94063">
                <a:srgbClr val="C23FC6"/>
              </a:gs>
            </a:gsLst>
            <a:lin ang="17400000" scaled="0"/>
            <a:tileRect/>
          </a:gradFill>
          <a:ln w="12700">
            <a:miter lim="400000"/>
          </a:ln>
        </p:spPr>
        <p:txBody>
          <a:bodyPr lIns="45719" rIns="45719" anchor="ctr"/>
          <a:lstStyle/>
          <a:p>
            <a:endParaRPr/>
          </a:p>
        </p:txBody>
      </p:sp>
      <p:sp>
        <p:nvSpPr>
          <p:cNvPr id="174" name="Freeform 48"/>
          <p:cNvSpPr/>
          <p:nvPr/>
        </p:nvSpPr>
        <p:spPr>
          <a:xfrm rot="2706500">
            <a:off x="4570902" y="132015"/>
            <a:ext cx="2742365" cy="3113332"/>
          </a:xfrm>
          <a:custGeom>
            <a:avLst/>
            <a:gdLst/>
            <a:ahLst/>
            <a:cxnLst>
              <a:cxn ang="0">
                <a:pos x="wd2" y="hd2"/>
              </a:cxn>
              <a:cxn ang="5400000">
                <a:pos x="wd2" y="hd2"/>
              </a:cxn>
              <a:cxn ang="10800000">
                <a:pos x="wd2" y="hd2"/>
              </a:cxn>
              <a:cxn ang="16200000">
                <a:pos x="wd2" y="hd2"/>
              </a:cxn>
            </a:cxnLst>
            <a:rect l="0" t="0" r="r" b="b"/>
            <a:pathLst>
              <a:path w="21600" h="21600" extrusionOk="0">
                <a:moveTo>
                  <a:pt x="11440" y="0"/>
                </a:moveTo>
                <a:lnTo>
                  <a:pt x="10088" y="2136"/>
                </a:lnTo>
                <a:cubicBezTo>
                  <a:pt x="4436" y="2573"/>
                  <a:pt x="0" y="6752"/>
                  <a:pt x="0" y="11848"/>
                </a:cubicBezTo>
                <a:cubicBezTo>
                  <a:pt x="0" y="17217"/>
                  <a:pt x="4920" y="21570"/>
                  <a:pt x="11003" y="21600"/>
                </a:cubicBezTo>
                <a:cubicBezTo>
                  <a:pt x="9904" y="18560"/>
                  <a:pt x="10511" y="15108"/>
                  <a:pt x="12974" y="12454"/>
                </a:cubicBezTo>
                <a:cubicBezTo>
                  <a:pt x="15151" y="10109"/>
                  <a:pt x="18310" y="8887"/>
                  <a:pt x="21499" y="8876"/>
                </a:cubicBezTo>
                <a:cubicBezTo>
                  <a:pt x="21533" y="8875"/>
                  <a:pt x="21566" y="8878"/>
                  <a:pt x="21600" y="8878"/>
                </a:cubicBezTo>
                <a:cubicBezTo>
                  <a:pt x="20348" y="5435"/>
                  <a:pt x="16989" y="2827"/>
                  <a:pt x="12855" y="2233"/>
                </a:cubicBezTo>
                <a:lnTo>
                  <a:pt x="11440" y="0"/>
                </a:lnTo>
                <a:close/>
              </a:path>
            </a:pathLst>
          </a:custGeom>
          <a:gradFill flip="none" rotWithShape="1">
            <a:gsLst>
              <a:gs pos="0">
                <a:srgbClr val="FFC203"/>
              </a:gs>
              <a:gs pos="35553">
                <a:srgbClr val="FF7D25"/>
              </a:gs>
              <a:gs pos="52000">
                <a:srgbClr val="FF3847"/>
              </a:gs>
              <a:gs pos="74000">
                <a:srgbClr val="CD2E3B"/>
              </a:gs>
            </a:gsLst>
            <a:lin ang="2400000" scaled="0"/>
            <a:tileRect/>
          </a:gradFill>
          <a:ln w="12700">
            <a:miter lim="400000"/>
          </a:ln>
        </p:spPr>
        <p:txBody>
          <a:bodyPr lIns="45719" rIns="45719" anchor="ctr"/>
          <a:lstStyle/>
          <a:p>
            <a:endParaRPr/>
          </a:p>
        </p:txBody>
      </p:sp>
      <p:sp>
        <p:nvSpPr>
          <p:cNvPr id="175" name="Freeform 44"/>
          <p:cNvSpPr/>
          <p:nvPr/>
        </p:nvSpPr>
        <p:spPr>
          <a:xfrm rot="207429">
            <a:off x="2911779" y="2606164"/>
            <a:ext cx="3532046" cy="3021782"/>
          </a:xfrm>
          <a:custGeom>
            <a:avLst/>
            <a:gdLst/>
            <a:ahLst/>
            <a:cxnLst>
              <a:cxn ang="0">
                <a:pos x="wd2" y="hd2"/>
              </a:cxn>
              <a:cxn ang="5400000">
                <a:pos x="wd2" y="hd2"/>
              </a:cxn>
              <a:cxn ang="10800000">
                <a:pos x="wd2" y="hd2"/>
              </a:cxn>
              <a:cxn ang="16200000">
                <a:pos x="wd2" y="hd2"/>
              </a:cxn>
            </a:cxnLst>
            <a:rect l="0" t="0" r="r" b="b"/>
            <a:pathLst>
              <a:path w="21600" h="20152" extrusionOk="0">
                <a:moveTo>
                  <a:pt x="12105" y="0"/>
                </a:moveTo>
                <a:cubicBezTo>
                  <a:pt x="8626" y="-15"/>
                  <a:pt x="5247" y="1784"/>
                  <a:pt x="3376" y="4989"/>
                </a:cubicBezTo>
                <a:lnTo>
                  <a:pt x="0" y="5655"/>
                </a:lnTo>
                <a:lnTo>
                  <a:pt x="2198" y="8029"/>
                </a:lnTo>
                <a:cubicBezTo>
                  <a:pt x="1328" y="12230"/>
                  <a:pt x="3223" y="16685"/>
                  <a:pt x="7164" y="18880"/>
                </a:cubicBezTo>
                <a:cubicBezTo>
                  <a:pt x="12019" y="21585"/>
                  <a:pt x="18144" y="19833"/>
                  <a:pt x="20845" y="14970"/>
                </a:cubicBezTo>
                <a:cubicBezTo>
                  <a:pt x="21160" y="14401"/>
                  <a:pt x="21405" y="13812"/>
                  <a:pt x="21600" y="13216"/>
                </a:cubicBezTo>
                <a:lnTo>
                  <a:pt x="21573" y="13200"/>
                </a:lnTo>
                <a:cubicBezTo>
                  <a:pt x="21578" y="13215"/>
                  <a:pt x="21582" y="13231"/>
                  <a:pt x="21586" y="13246"/>
                </a:cubicBezTo>
                <a:cubicBezTo>
                  <a:pt x="16057" y="13215"/>
                  <a:pt x="11585" y="8719"/>
                  <a:pt x="11585" y="3173"/>
                </a:cubicBezTo>
                <a:cubicBezTo>
                  <a:pt x="11585" y="2063"/>
                  <a:pt x="11774" y="998"/>
                  <a:pt x="12105" y="0"/>
                </a:cubicBezTo>
                <a:close/>
              </a:path>
            </a:pathLst>
          </a:custGeom>
          <a:gradFill flip="none" rotWithShape="1">
            <a:gsLst>
              <a:gs pos="27000">
                <a:srgbClr val="088001"/>
              </a:gs>
              <a:gs pos="41000">
                <a:srgbClr val="0CB100"/>
              </a:gs>
              <a:gs pos="51000">
                <a:srgbClr val="85CE02"/>
              </a:gs>
              <a:gs pos="100000">
                <a:srgbClr val="FFEA03"/>
              </a:gs>
            </a:gsLst>
            <a:lin ang="9000000" scaled="0"/>
            <a:tileRect/>
          </a:gradFill>
          <a:ln w="12700">
            <a:miter lim="400000"/>
          </a:ln>
        </p:spPr>
        <p:txBody>
          <a:bodyPr lIns="45719" rIns="45719" anchor="ctr"/>
          <a:lstStyle/>
          <a:p>
            <a:r>
              <a:rPr lang="fr-FR" dirty="0"/>
              <a:t> </a:t>
            </a:r>
            <a:endParaRPr dirty="0"/>
          </a:p>
        </p:txBody>
      </p:sp>
      <p:sp>
        <p:nvSpPr>
          <p:cNvPr id="176" name="Freeform 51"/>
          <p:cNvSpPr/>
          <p:nvPr/>
        </p:nvSpPr>
        <p:spPr>
          <a:xfrm>
            <a:off x="4794032" y="1976753"/>
            <a:ext cx="2664039" cy="2672222"/>
          </a:xfrm>
          <a:prstGeom prst="ellipse">
            <a:avLst/>
          </a:prstGeom>
          <a:gradFill>
            <a:gsLst>
              <a:gs pos="22846">
                <a:srgbClr val="FFFFFF"/>
              </a:gs>
              <a:gs pos="63322">
                <a:srgbClr val="E6EAEB"/>
              </a:gs>
              <a:gs pos="99960">
                <a:srgbClr val="CDD5D8"/>
              </a:gs>
            </a:gsLst>
            <a:lin ang="2089255"/>
          </a:gradFill>
          <a:ln w="12700">
            <a:miter lim="400000"/>
          </a:ln>
          <a:effectLst>
            <a:outerShdw blurRad="152400" dist="90035" dir="2315233" rotWithShape="0">
              <a:srgbClr val="000000">
                <a:alpha val="38297"/>
              </a:srgbClr>
            </a:outerShdw>
          </a:effectLst>
        </p:spPr>
        <p:txBody>
          <a:bodyPr lIns="45719" rIns="45719" anchor="ctr"/>
          <a:lstStyle/>
          <a:p>
            <a:endParaRPr/>
          </a:p>
        </p:txBody>
      </p:sp>
      <p:grpSp>
        <p:nvGrpSpPr>
          <p:cNvPr id="182" name="Group"/>
          <p:cNvGrpSpPr/>
          <p:nvPr/>
        </p:nvGrpSpPr>
        <p:grpSpPr>
          <a:xfrm>
            <a:off x="5140815" y="3008645"/>
            <a:ext cx="1711201" cy="646329"/>
            <a:chOff x="0" y="0"/>
            <a:chExt cx="1711200" cy="646328"/>
          </a:xfrm>
        </p:grpSpPr>
        <p:sp>
          <p:nvSpPr>
            <p:cNvPr id="177" name="TextBox 52"/>
            <p:cNvSpPr txBox="1"/>
            <p:nvPr/>
          </p:nvSpPr>
          <p:spPr>
            <a:xfrm>
              <a:off x="146809" y="286530"/>
              <a:ext cx="1417584" cy="2923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300">
                  <a:solidFill>
                    <a:srgbClr val="000000"/>
                  </a:solidFill>
                </a:defRPr>
              </a:lvl1pPr>
            </a:lstStyle>
            <a:p>
              <a:endParaRPr dirty="0"/>
            </a:p>
          </p:txBody>
        </p:sp>
        <p:sp>
          <p:nvSpPr>
            <p:cNvPr id="178" name="TextBox 52"/>
            <p:cNvSpPr txBox="1"/>
            <p:nvPr/>
          </p:nvSpPr>
          <p:spPr>
            <a:xfrm>
              <a:off x="0" y="0"/>
              <a:ext cx="1711200"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2100">
                  <a:solidFill>
                    <a:srgbClr val="000000"/>
                  </a:solidFill>
                </a:defRPr>
              </a:lvl1pPr>
            </a:lstStyle>
            <a:p>
              <a:pPr algn="ctr"/>
              <a:r>
                <a:rPr lang="en-US" sz="3600" dirty="0">
                  <a:solidFill>
                    <a:srgbClr val="FF0000"/>
                  </a:solidFill>
                </a:rPr>
                <a:t>  PLAN</a:t>
              </a:r>
              <a:endParaRPr sz="3600" dirty="0">
                <a:solidFill>
                  <a:srgbClr val="FF0000"/>
                </a:solidFill>
              </a:endParaRPr>
            </a:p>
          </p:txBody>
        </p:sp>
        <p:grpSp>
          <p:nvGrpSpPr>
            <p:cNvPr id="181" name="Group"/>
            <p:cNvGrpSpPr/>
            <p:nvPr/>
          </p:nvGrpSpPr>
          <p:grpSpPr>
            <a:xfrm>
              <a:off x="411253" y="46651"/>
              <a:ext cx="1267291" cy="506227"/>
              <a:chOff x="177728" y="-23033"/>
              <a:chExt cx="1267290" cy="506226"/>
            </a:xfrm>
          </p:grpSpPr>
          <p:sp>
            <p:nvSpPr>
              <p:cNvPr id="179" name="Line"/>
              <p:cNvSpPr/>
              <p:nvPr/>
            </p:nvSpPr>
            <p:spPr>
              <a:xfrm>
                <a:off x="177728" y="-23033"/>
                <a:ext cx="1244152" cy="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endParaRPr/>
              </a:p>
            </p:txBody>
          </p:sp>
          <p:sp>
            <p:nvSpPr>
              <p:cNvPr id="180" name="Line"/>
              <p:cNvSpPr/>
              <p:nvPr/>
            </p:nvSpPr>
            <p:spPr>
              <a:xfrm>
                <a:off x="200866" y="483192"/>
                <a:ext cx="1244152" cy="1"/>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endParaRPr/>
              </a:p>
            </p:txBody>
          </p:sp>
        </p:grpSp>
      </p:grpSp>
      <p:sp>
        <p:nvSpPr>
          <p:cNvPr id="183" name="TextBox 52"/>
          <p:cNvSpPr txBox="1"/>
          <p:nvPr/>
        </p:nvSpPr>
        <p:spPr>
          <a:xfrm>
            <a:off x="5154957" y="746108"/>
            <a:ext cx="1521258" cy="1061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vl1pPr>
          </a:lstStyle>
          <a:p>
            <a:r>
              <a:rPr lang="fr-FR" i="1" dirty="0">
                <a:solidFill>
                  <a:srgbClr val="0F0F19"/>
                </a:solidFill>
                <a:latin typeface="Arial" panose="020B0604020202020204" pitchFamily="34" charset="0"/>
                <a:cs typeface="Arial" panose="020B0604020202020204" pitchFamily="34" charset="0"/>
              </a:rPr>
              <a:t>Comment fonctionne le web</a:t>
            </a:r>
            <a:r>
              <a:rPr lang="fr-FR" dirty="0">
                <a:solidFill>
                  <a:srgbClr val="0F0F19"/>
                </a:solidFill>
                <a:latin typeface="Arial" panose="020B0604020202020204" pitchFamily="34" charset="0"/>
                <a:cs typeface="Arial" panose="020B0604020202020204" pitchFamily="34" charset="0"/>
              </a:rPr>
              <a:t> ?</a:t>
            </a:r>
          </a:p>
        </p:txBody>
      </p:sp>
      <p:sp>
        <p:nvSpPr>
          <p:cNvPr id="184" name="TextBox 52"/>
          <p:cNvSpPr txBox="1"/>
          <p:nvPr/>
        </p:nvSpPr>
        <p:spPr>
          <a:xfrm>
            <a:off x="5216335" y="962355"/>
            <a:ext cx="12024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endParaRPr dirty="0"/>
          </a:p>
        </p:txBody>
      </p:sp>
      <p:sp>
        <p:nvSpPr>
          <p:cNvPr id="185" name="TextBox 52"/>
          <p:cNvSpPr txBox="1"/>
          <p:nvPr/>
        </p:nvSpPr>
        <p:spPr>
          <a:xfrm>
            <a:off x="7566852" y="2360032"/>
            <a:ext cx="1658074" cy="1077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vl1pPr>
          </a:lstStyle>
          <a:p>
            <a:r>
              <a:rPr lang="fr-FR" sz="1600" i="1" dirty="0">
                <a:solidFill>
                  <a:srgbClr val="0F0F19"/>
                </a:solidFill>
                <a:latin typeface="Arial" panose="020B0604020202020204" pitchFamily="34" charset="0"/>
                <a:cs typeface="Arial" panose="020B0604020202020204" pitchFamily="34" charset="0"/>
              </a:rPr>
              <a:t>De</a:t>
            </a:r>
            <a:r>
              <a:rPr lang="fr-FR" sz="1600" dirty="0">
                <a:solidFill>
                  <a:srgbClr val="0F0F19"/>
                </a:solidFill>
                <a:latin typeface="Arial" panose="020B0604020202020204" pitchFamily="34" charset="0"/>
                <a:cs typeface="Arial" panose="020B0604020202020204" pitchFamily="34" charset="0"/>
              </a:rPr>
              <a:t> quoi avez-vous besoin </a:t>
            </a:r>
            <a:r>
              <a:rPr lang="fr-FR" sz="1600" i="1" dirty="0">
                <a:solidFill>
                  <a:srgbClr val="0F0F19"/>
                </a:solidFill>
                <a:latin typeface="Arial" panose="020B0604020202020204" pitchFamily="34" charset="0"/>
                <a:cs typeface="Arial" panose="020B0604020202020204" pitchFamily="34" charset="0"/>
              </a:rPr>
              <a:t>pour être développeur web ?</a:t>
            </a:r>
            <a:endParaRPr lang="fr-FR" sz="1600" dirty="0">
              <a:solidFill>
                <a:srgbClr val="0F0F19"/>
              </a:solidFill>
              <a:latin typeface="Arial" panose="020B0604020202020204" pitchFamily="34" charset="0"/>
              <a:cs typeface="Arial" panose="020B0604020202020204" pitchFamily="34" charset="0"/>
            </a:endParaRPr>
          </a:p>
        </p:txBody>
      </p:sp>
      <p:sp>
        <p:nvSpPr>
          <p:cNvPr id="186" name="TextBox 52"/>
          <p:cNvSpPr txBox="1"/>
          <p:nvPr/>
        </p:nvSpPr>
        <p:spPr>
          <a:xfrm>
            <a:off x="7092428" y="2120883"/>
            <a:ext cx="12024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endParaRPr dirty="0"/>
          </a:p>
        </p:txBody>
      </p:sp>
      <p:sp>
        <p:nvSpPr>
          <p:cNvPr id="188" name="TextBox 52"/>
          <p:cNvSpPr txBox="1"/>
          <p:nvPr/>
        </p:nvSpPr>
        <p:spPr>
          <a:xfrm>
            <a:off x="6796222" y="4516213"/>
            <a:ext cx="12024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endParaRPr dirty="0"/>
          </a:p>
        </p:txBody>
      </p:sp>
      <p:sp>
        <p:nvSpPr>
          <p:cNvPr id="190" name="TextBox 52"/>
          <p:cNvSpPr txBox="1"/>
          <p:nvPr/>
        </p:nvSpPr>
        <p:spPr>
          <a:xfrm>
            <a:off x="4339640" y="4712679"/>
            <a:ext cx="12024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endParaRPr dirty="0"/>
          </a:p>
        </p:txBody>
      </p:sp>
      <p:sp>
        <p:nvSpPr>
          <p:cNvPr id="191" name="TextBox 52"/>
          <p:cNvSpPr txBox="1"/>
          <p:nvPr/>
        </p:nvSpPr>
        <p:spPr>
          <a:xfrm>
            <a:off x="3270360" y="3528575"/>
            <a:ext cx="1945975" cy="15234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vl1pPr>
          </a:lstStyle>
          <a:p>
            <a:r>
              <a:rPr lang="fr-FR" sz="1800" i="1" dirty="0">
                <a:solidFill>
                  <a:srgbClr val="0F0F19"/>
                </a:solidFill>
                <a:latin typeface="Arial" panose="020B0604020202020204" pitchFamily="34" charset="0"/>
                <a:cs typeface="Arial" panose="020B0604020202020204" pitchFamily="34" charset="0"/>
              </a:rPr>
              <a:t>Quel est le</a:t>
            </a:r>
          </a:p>
          <a:p>
            <a:r>
              <a:rPr lang="fr-FR" sz="1800" i="1" dirty="0">
                <a:solidFill>
                  <a:srgbClr val="0F0F19"/>
                </a:solidFill>
                <a:latin typeface="Arial" panose="020B0604020202020204" pitchFamily="34" charset="0"/>
                <a:cs typeface="Arial" panose="020B0604020202020204" pitchFamily="34" charset="0"/>
              </a:rPr>
              <a:t> rôle </a:t>
            </a:r>
          </a:p>
          <a:p>
            <a:r>
              <a:rPr lang="fr-FR" sz="1800" i="1" dirty="0">
                <a:solidFill>
                  <a:srgbClr val="0F0F19"/>
                </a:solidFill>
                <a:latin typeface="Arial" panose="020B0604020202020204" pitchFamily="34" charset="0"/>
                <a:cs typeface="Arial" panose="020B0604020202020204" pitchFamily="34" charset="0"/>
              </a:rPr>
              <a:t>d’un développeur                web</a:t>
            </a:r>
            <a:endParaRPr lang="fr-FR" sz="1800" dirty="0">
              <a:latin typeface="Arial" panose="020B0604020202020204" pitchFamily="34" charset="0"/>
              <a:cs typeface="Arial" panose="020B0604020202020204" pitchFamily="34" charset="0"/>
            </a:endParaRPr>
          </a:p>
          <a:p>
            <a:r>
              <a:rPr lang="en-US" b="1" dirty="0"/>
              <a:t> </a:t>
            </a:r>
            <a:endParaRPr b="1" dirty="0"/>
          </a:p>
        </p:txBody>
      </p:sp>
      <p:sp>
        <p:nvSpPr>
          <p:cNvPr id="192" name="TextBox 52"/>
          <p:cNvSpPr txBox="1"/>
          <p:nvPr/>
        </p:nvSpPr>
        <p:spPr>
          <a:xfrm>
            <a:off x="3484664" y="2713975"/>
            <a:ext cx="1202428"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endParaRPr dirty="0"/>
          </a:p>
        </p:txBody>
      </p:sp>
      <p:sp>
        <p:nvSpPr>
          <p:cNvPr id="193" name="Freeform 43"/>
          <p:cNvSpPr/>
          <p:nvPr/>
        </p:nvSpPr>
        <p:spPr>
          <a:xfrm>
            <a:off x="7729023" y="3826444"/>
            <a:ext cx="427832" cy="418704"/>
          </a:xfrm>
          <a:custGeom>
            <a:avLst/>
            <a:gdLst/>
            <a:ahLst/>
            <a:cxnLst>
              <a:cxn ang="0">
                <a:pos x="wd2" y="hd2"/>
              </a:cxn>
              <a:cxn ang="5400000">
                <a:pos x="wd2" y="hd2"/>
              </a:cxn>
              <a:cxn ang="10800000">
                <a:pos x="wd2" y="hd2"/>
              </a:cxn>
              <a:cxn ang="16200000">
                <a:pos x="wd2" y="hd2"/>
              </a:cxn>
            </a:cxnLst>
            <a:rect l="0" t="0" r="r" b="b"/>
            <a:pathLst>
              <a:path w="21600" h="21600" extrusionOk="0">
                <a:moveTo>
                  <a:pt x="14166" y="0"/>
                </a:moveTo>
                <a:lnTo>
                  <a:pt x="13004" y="2907"/>
                </a:lnTo>
                <a:lnTo>
                  <a:pt x="12904" y="3112"/>
                </a:lnTo>
                <a:lnTo>
                  <a:pt x="12884" y="3010"/>
                </a:lnTo>
                <a:cubicBezTo>
                  <a:pt x="12546" y="2181"/>
                  <a:pt x="11612" y="1788"/>
                  <a:pt x="10800" y="2129"/>
                </a:cubicBezTo>
                <a:cubicBezTo>
                  <a:pt x="10444" y="2286"/>
                  <a:pt x="10151" y="2573"/>
                  <a:pt x="9978" y="2928"/>
                </a:cubicBezTo>
                <a:cubicBezTo>
                  <a:pt x="9691" y="3775"/>
                  <a:pt x="10131" y="4702"/>
                  <a:pt x="10960" y="4996"/>
                </a:cubicBezTo>
                <a:cubicBezTo>
                  <a:pt x="11328" y="5126"/>
                  <a:pt x="11743" y="5107"/>
                  <a:pt x="12102" y="4955"/>
                </a:cubicBezTo>
                <a:lnTo>
                  <a:pt x="12203" y="4914"/>
                </a:lnTo>
                <a:lnTo>
                  <a:pt x="12142" y="5057"/>
                </a:lnTo>
                <a:lnTo>
                  <a:pt x="11101" y="7555"/>
                </a:lnTo>
                <a:lnTo>
                  <a:pt x="12824" y="8292"/>
                </a:lnTo>
                <a:cubicBezTo>
                  <a:pt x="12885" y="7134"/>
                  <a:pt x="13854" y="6243"/>
                  <a:pt x="14988" y="6306"/>
                </a:cubicBezTo>
                <a:cubicBezTo>
                  <a:pt x="15777" y="6350"/>
                  <a:pt x="16468" y="6849"/>
                  <a:pt x="16771" y="7596"/>
                </a:cubicBezTo>
                <a:cubicBezTo>
                  <a:pt x="17064" y="8343"/>
                  <a:pt x="16924" y="9196"/>
                  <a:pt x="16410" y="9807"/>
                </a:cubicBezTo>
                <a:lnTo>
                  <a:pt x="18494" y="10687"/>
                </a:lnTo>
                <a:lnTo>
                  <a:pt x="18534" y="10708"/>
                </a:lnTo>
                <a:lnTo>
                  <a:pt x="21600" y="3133"/>
                </a:lnTo>
                <a:lnTo>
                  <a:pt x="14166" y="0"/>
                </a:lnTo>
                <a:close/>
                <a:moveTo>
                  <a:pt x="0" y="3726"/>
                </a:moveTo>
                <a:lnTo>
                  <a:pt x="0" y="12510"/>
                </a:lnTo>
                <a:lnTo>
                  <a:pt x="3386" y="12510"/>
                </a:lnTo>
                <a:cubicBezTo>
                  <a:pt x="3000" y="12806"/>
                  <a:pt x="2765" y="13265"/>
                  <a:pt x="2765" y="13758"/>
                </a:cubicBezTo>
                <a:cubicBezTo>
                  <a:pt x="2765" y="14624"/>
                  <a:pt x="3441" y="15315"/>
                  <a:pt x="4288" y="15315"/>
                </a:cubicBezTo>
                <a:cubicBezTo>
                  <a:pt x="5135" y="15315"/>
                  <a:pt x="5831" y="14624"/>
                  <a:pt x="5831" y="13758"/>
                </a:cubicBezTo>
                <a:cubicBezTo>
                  <a:pt x="5831" y="13265"/>
                  <a:pt x="5596" y="12806"/>
                  <a:pt x="5210" y="12510"/>
                </a:cubicBezTo>
                <a:lnTo>
                  <a:pt x="8596" y="12510"/>
                </a:lnTo>
                <a:lnTo>
                  <a:pt x="8596" y="9275"/>
                </a:lnTo>
                <a:cubicBezTo>
                  <a:pt x="7936" y="9907"/>
                  <a:pt x="6911" y="9907"/>
                  <a:pt x="6252" y="9275"/>
                </a:cubicBezTo>
                <a:cubicBezTo>
                  <a:pt x="5630" y="8654"/>
                  <a:pt x="5604" y="7637"/>
                  <a:pt x="6212" y="7002"/>
                </a:cubicBezTo>
                <a:cubicBezTo>
                  <a:pt x="6220" y="6993"/>
                  <a:pt x="6243" y="6990"/>
                  <a:pt x="6252" y="6982"/>
                </a:cubicBezTo>
                <a:cubicBezTo>
                  <a:pt x="6911" y="6349"/>
                  <a:pt x="7936" y="6349"/>
                  <a:pt x="8596" y="6982"/>
                </a:cubicBezTo>
                <a:lnTo>
                  <a:pt x="8596" y="3726"/>
                </a:lnTo>
                <a:lnTo>
                  <a:pt x="0" y="3726"/>
                </a:lnTo>
                <a:close/>
                <a:moveTo>
                  <a:pt x="12704" y="10728"/>
                </a:moveTo>
                <a:cubicBezTo>
                  <a:pt x="11906" y="11020"/>
                  <a:pt x="11497" y="11920"/>
                  <a:pt x="11782" y="12735"/>
                </a:cubicBezTo>
                <a:cubicBezTo>
                  <a:pt x="11879" y="13014"/>
                  <a:pt x="12054" y="13269"/>
                  <a:pt x="12283" y="13451"/>
                </a:cubicBezTo>
                <a:lnTo>
                  <a:pt x="9518" y="13451"/>
                </a:lnTo>
                <a:lnTo>
                  <a:pt x="9518" y="14721"/>
                </a:lnTo>
                <a:cubicBezTo>
                  <a:pt x="9619" y="14708"/>
                  <a:pt x="9716" y="14700"/>
                  <a:pt x="9818" y="14700"/>
                </a:cubicBezTo>
                <a:cubicBezTo>
                  <a:pt x="11174" y="14700"/>
                  <a:pt x="12283" y="15834"/>
                  <a:pt x="12283" y="17219"/>
                </a:cubicBezTo>
                <a:cubicBezTo>
                  <a:pt x="12283" y="18604"/>
                  <a:pt x="11174" y="19716"/>
                  <a:pt x="9818" y="19716"/>
                </a:cubicBezTo>
                <a:cubicBezTo>
                  <a:pt x="9716" y="19715"/>
                  <a:pt x="9619" y="19710"/>
                  <a:pt x="9518" y="19696"/>
                </a:cubicBezTo>
                <a:lnTo>
                  <a:pt x="9518" y="21600"/>
                </a:lnTo>
                <a:lnTo>
                  <a:pt x="17492" y="21600"/>
                </a:lnTo>
                <a:lnTo>
                  <a:pt x="17492" y="13451"/>
                </a:lnTo>
                <a:lnTo>
                  <a:pt x="14106" y="13451"/>
                </a:lnTo>
                <a:cubicBezTo>
                  <a:pt x="14154" y="13416"/>
                  <a:pt x="14204" y="13370"/>
                  <a:pt x="14246" y="13329"/>
                </a:cubicBezTo>
                <a:cubicBezTo>
                  <a:pt x="14280" y="13315"/>
                  <a:pt x="14321" y="13293"/>
                  <a:pt x="14347" y="13267"/>
                </a:cubicBezTo>
                <a:cubicBezTo>
                  <a:pt x="14724" y="12854"/>
                  <a:pt x="14844" y="12267"/>
                  <a:pt x="14667" y="11732"/>
                </a:cubicBezTo>
                <a:lnTo>
                  <a:pt x="14667" y="11691"/>
                </a:lnTo>
                <a:cubicBezTo>
                  <a:pt x="14382" y="10875"/>
                  <a:pt x="13501" y="10437"/>
                  <a:pt x="12704" y="10728"/>
                </a:cubicBezTo>
                <a:close/>
                <a:moveTo>
                  <a:pt x="0" y="13451"/>
                </a:moveTo>
                <a:lnTo>
                  <a:pt x="0" y="21600"/>
                </a:lnTo>
                <a:lnTo>
                  <a:pt x="8596" y="21600"/>
                </a:lnTo>
                <a:lnTo>
                  <a:pt x="8596" y="18160"/>
                </a:lnTo>
                <a:cubicBezTo>
                  <a:pt x="8630" y="18208"/>
                  <a:pt x="8657" y="18239"/>
                  <a:pt x="8696" y="18283"/>
                </a:cubicBezTo>
                <a:cubicBezTo>
                  <a:pt x="8713" y="18315"/>
                  <a:pt x="8734" y="18357"/>
                  <a:pt x="8756" y="18386"/>
                </a:cubicBezTo>
                <a:cubicBezTo>
                  <a:pt x="9119" y="18740"/>
                  <a:pt x="9633" y="18865"/>
                  <a:pt x="10119" y="18734"/>
                </a:cubicBezTo>
                <a:cubicBezTo>
                  <a:pt x="10171" y="18734"/>
                  <a:pt x="10230" y="18708"/>
                  <a:pt x="10279" y="18693"/>
                </a:cubicBezTo>
                <a:lnTo>
                  <a:pt x="10319" y="18672"/>
                </a:lnTo>
                <a:cubicBezTo>
                  <a:pt x="11123" y="18400"/>
                  <a:pt x="11567" y="17528"/>
                  <a:pt x="11301" y="16707"/>
                </a:cubicBezTo>
                <a:cubicBezTo>
                  <a:pt x="11035" y="15885"/>
                  <a:pt x="10162" y="15432"/>
                  <a:pt x="9357" y="15704"/>
                </a:cubicBezTo>
                <a:cubicBezTo>
                  <a:pt x="9052" y="15807"/>
                  <a:pt x="8785" y="16010"/>
                  <a:pt x="8596" y="16277"/>
                </a:cubicBezTo>
                <a:lnTo>
                  <a:pt x="8596" y="13451"/>
                </a:lnTo>
                <a:lnTo>
                  <a:pt x="6732" y="13451"/>
                </a:lnTo>
                <a:cubicBezTo>
                  <a:pt x="6746" y="13555"/>
                  <a:pt x="6752" y="13654"/>
                  <a:pt x="6753" y="13758"/>
                </a:cubicBezTo>
                <a:cubicBezTo>
                  <a:pt x="6753" y="15143"/>
                  <a:pt x="5643" y="16277"/>
                  <a:pt x="4288" y="16277"/>
                </a:cubicBezTo>
                <a:cubicBezTo>
                  <a:pt x="2933" y="16277"/>
                  <a:pt x="1843" y="15143"/>
                  <a:pt x="1843" y="13758"/>
                </a:cubicBezTo>
                <a:cubicBezTo>
                  <a:pt x="1844" y="13654"/>
                  <a:pt x="1850" y="13555"/>
                  <a:pt x="1863" y="13451"/>
                </a:cubicBezTo>
                <a:lnTo>
                  <a:pt x="0" y="13451"/>
                </a:lnTo>
                <a:close/>
              </a:path>
            </a:pathLst>
          </a:custGeom>
          <a:solidFill>
            <a:srgbClr val="FFFFFF"/>
          </a:solidFill>
          <a:ln w="12700">
            <a:miter lim="400000"/>
          </a:ln>
        </p:spPr>
        <p:txBody>
          <a:bodyPr lIns="45719" rIns="45719" anchor="ctr"/>
          <a:lstStyle/>
          <a:p>
            <a:endParaRPr/>
          </a:p>
        </p:txBody>
      </p:sp>
    </p:spTree>
    <p:extLst>
      <p:ext uri="{BB962C8B-B14F-4D97-AF65-F5344CB8AC3E}">
        <p14:creationId xmlns:p14="http://schemas.microsoft.com/office/powerpoint/2010/main" val="5250820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76"/>
                                        </p:tgtEl>
                                        <p:attrNameLst>
                                          <p:attrName>style.visibility</p:attrName>
                                        </p:attrNameLst>
                                      </p:cBhvr>
                                      <p:to>
                                        <p:strVal val="visible"/>
                                      </p:to>
                                    </p:set>
                                    <p:anim calcmode="lin" valueType="num">
                                      <p:cBhvr>
                                        <p:cTn id="7" dur="750" fill="hold"/>
                                        <p:tgtEl>
                                          <p:spTgt spid="176"/>
                                        </p:tgtEl>
                                        <p:attrNameLst>
                                          <p:attrName>ppt_w</p:attrName>
                                        </p:attrNameLst>
                                      </p:cBhvr>
                                      <p:tavLst>
                                        <p:tav tm="0">
                                          <p:val>
                                            <p:fltVal val="0"/>
                                          </p:val>
                                        </p:tav>
                                        <p:tav tm="100000">
                                          <p:val>
                                            <p:strVal val="#ppt_w"/>
                                          </p:val>
                                        </p:tav>
                                      </p:tavLst>
                                    </p:anim>
                                    <p:anim calcmode="lin" valueType="num">
                                      <p:cBhvr>
                                        <p:cTn id="8" dur="750" fill="hold"/>
                                        <p:tgtEl>
                                          <p:spTgt spid="176"/>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4" presetClass="entr" presetSubtype="32" fill="hold" grpId="0" nodeType="afterEffect">
                                  <p:stCondLst>
                                    <p:cond delay="0"/>
                                  </p:stCondLst>
                                  <p:iterate>
                                    <p:tmAbs val="0"/>
                                  </p:iterate>
                                  <p:childTnLst>
                                    <p:set>
                                      <p:cBhvr>
                                        <p:cTn id="11" fill="hold"/>
                                        <p:tgtEl>
                                          <p:spTgt spid="182"/>
                                        </p:tgtEl>
                                        <p:attrNameLst>
                                          <p:attrName>style.visibility</p:attrName>
                                        </p:attrNameLst>
                                      </p:cBhvr>
                                      <p:to>
                                        <p:strVal val="visible"/>
                                      </p:to>
                                    </p:set>
                                    <p:animEffect transition="in" filter="box(out)">
                                      <p:cBhvr>
                                        <p:cTn id="12" dur="600"/>
                                        <p:tgtEl>
                                          <p:spTgt spid="182"/>
                                        </p:tgtEl>
                                      </p:cBhvr>
                                    </p:animEffect>
                                  </p:childTnLst>
                                </p:cTn>
                              </p:par>
                            </p:childTnLst>
                          </p:cTn>
                        </p:par>
                        <p:par>
                          <p:cTn id="13" fill="hold">
                            <p:stCondLst>
                              <p:cond delay="1350"/>
                            </p:stCondLst>
                            <p:childTnLst>
                              <p:par>
                                <p:cTn id="14" presetID="23" presetClass="entr" presetSubtype="16" fill="hold" grpId="0" nodeType="afterEffect">
                                  <p:stCondLst>
                                    <p:cond delay="0"/>
                                  </p:stCondLst>
                                  <p:iterate>
                                    <p:tmAbs val="0"/>
                                  </p:iterate>
                                  <p:childTnLst>
                                    <p:set>
                                      <p:cBhvr>
                                        <p:cTn id="15" fill="hold"/>
                                        <p:tgtEl>
                                          <p:spTgt spid="174"/>
                                        </p:tgtEl>
                                        <p:attrNameLst>
                                          <p:attrName>style.visibility</p:attrName>
                                        </p:attrNameLst>
                                      </p:cBhvr>
                                      <p:to>
                                        <p:strVal val="visible"/>
                                      </p:to>
                                    </p:set>
                                    <p:anim calcmode="lin" valueType="num">
                                      <p:cBhvr>
                                        <p:cTn id="16" dur="750" fill="hold"/>
                                        <p:tgtEl>
                                          <p:spTgt spid="174"/>
                                        </p:tgtEl>
                                        <p:attrNameLst>
                                          <p:attrName>ppt_w</p:attrName>
                                        </p:attrNameLst>
                                      </p:cBhvr>
                                      <p:tavLst>
                                        <p:tav tm="0">
                                          <p:val>
                                            <p:fltVal val="0"/>
                                          </p:val>
                                        </p:tav>
                                        <p:tav tm="100000">
                                          <p:val>
                                            <p:strVal val="#ppt_w"/>
                                          </p:val>
                                        </p:tav>
                                      </p:tavLst>
                                    </p:anim>
                                    <p:anim calcmode="lin" valueType="num">
                                      <p:cBhvr>
                                        <p:cTn id="17" dur="750" fill="hold"/>
                                        <p:tgtEl>
                                          <p:spTgt spid="174"/>
                                        </p:tgtEl>
                                        <p:attrNameLst>
                                          <p:attrName>ppt_h</p:attrName>
                                        </p:attrNameLst>
                                      </p:cBhvr>
                                      <p:tavLst>
                                        <p:tav tm="0">
                                          <p:val>
                                            <p:fltVal val="0"/>
                                          </p:val>
                                        </p:tav>
                                        <p:tav tm="100000">
                                          <p:val>
                                            <p:strVal val="#ppt_h"/>
                                          </p:val>
                                        </p:tav>
                                      </p:tavLst>
                                    </p:anim>
                                  </p:childTnLst>
                                </p:cTn>
                              </p:par>
                            </p:childTnLst>
                          </p:cTn>
                        </p:par>
                        <p:par>
                          <p:cTn id="18" fill="hold">
                            <p:stCondLst>
                              <p:cond delay="2100"/>
                            </p:stCondLst>
                            <p:childTnLst>
                              <p:par>
                                <p:cTn id="19" presetID="22" presetClass="entr" presetSubtype="1" fill="hold" grpId="0" nodeType="afterEffect">
                                  <p:stCondLst>
                                    <p:cond delay="0"/>
                                  </p:stCondLst>
                                  <p:iterate>
                                    <p:tmAbs val="0"/>
                                  </p:iterate>
                                  <p:childTnLst>
                                    <p:set>
                                      <p:cBhvr>
                                        <p:cTn id="20" fill="hold"/>
                                        <p:tgtEl>
                                          <p:spTgt spid="184"/>
                                        </p:tgtEl>
                                        <p:attrNameLst>
                                          <p:attrName>style.visibility</p:attrName>
                                        </p:attrNameLst>
                                      </p:cBhvr>
                                      <p:to>
                                        <p:strVal val="visible"/>
                                      </p:to>
                                    </p:set>
                                    <p:animEffect transition="in" filter="wipe(up)">
                                      <p:cBhvr>
                                        <p:cTn id="21" dur="600"/>
                                        <p:tgtEl>
                                          <p:spTgt spid="184"/>
                                        </p:tgtEl>
                                      </p:cBhvr>
                                    </p:animEffect>
                                  </p:childTnLst>
                                </p:cTn>
                              </p:par>
                            </p:childTnLst>
                          </p:cTn>
                        </p:par>
                        <p:par>
                          <p:cTn id="22" fill="hold">
                            <p:stCondLst>
                              <p:cond delay="2700"/>
                            </p:stCondLst>
                            <p:childTnLst>
                              <p:par>
                                <p:cTn id="23" presetID="22" presetClass="entr" presetSubtype="1" fill="hold" grpId="0" nodeType="afterEffect">
                                  <p:stCondLst>
                                    <p:cond delay="0"/>
                                  </p:stCondLst>
                                  <p:iterate>
                                    <p:tmAbs val="0"/>
                                  </p:iterate>
                                  <p:childTnLst>
                                    <p:set>
                                      <p:cBhvr>
                                        <p:cTn id="24" fill="hold"/>
                                        <p:tgtEl>
                                          <p:spTgt spid="183"/>
                                        </p:tgtEl>
                                        <p:attrNameLst>
                                          <p:attrName>style.visibility</p:attrName>
                                        </p:attrNameLst>
                                      </p:cBhvr>
                                      <p:to>
                                        <p:strVal val="visible"/>
                                      </p:to>
                                    </p:set>
                                    <p:animEffect transition="in" filter="wipe(up)">
                                      <p:cBhvr>
                                        <p:cTn id="25" dur="600"/>
                                        <p:tgtEl>
                                          <p:spTgt spid="183"/>
                                        </p:tgtEl>
                                      </p:cBhvr>
                                    </p:animEffect>
                                  </p:childTnLst>
                                </p:cTn>
                              </p:par>
                            </p:childTnLst>
                          </p:cTn>
                        </p:par>
                        <p:par>
                          <p:cTn id="26" fill="hold">
                            <p:stCondLst>
                              <p:cond delay="3300"/>
                            </p:stCondLst>
                            <p:childTnLst>
                              <p:par>
                                <p:cTn id="27" presetID="23" presetClass="entr" presetSubtype="16" fill="hold" grpId="0" nodeType="afterEffect">
                                  <p:stCondLst>
                                    <p:cond delay="0"/>
                                  </p:stCondLst>
                                  <p:iterate>
                                    <p:tmAbs val="0"/>
                                  </p:iterate>
                                  <p:childTnLst>
                                    <p:set>
                                      <p:cBhvr>
                                        <p:cTn id="28" fill="hold"/>
                                        <p:tgtEl>
                                          <p:spTgt spid="171"/>
                                        </p:tgtEl>
                                        <p:attrNameLst>
                                          <p:attrName>style.visibility</p:attrName>
                                        </p:attrNameLst>
                                      </p:cBhvr>
                                      <p:to>
                                        <p:strVal val="visible"/>
                                      </p:to>
                                    </p:set>
                                    <p:anim calcmode="lin" valueType="num">
                                      <p:cBhvr>
                                        <p:cTn id="29" dur="750" fill="hold"/>
                                        <p:tgtEl>
                                          <p:spTgt spid="171"/>
                                        </p:tgtEl>
                                        <p:attrNameLst>
                                          <p:attrName>ppt_w</p:attrName>
                                        </p:attrNameLst>
                                      </p:cBhvr>
                                      <p:tavLst>
                                        <p:tav tm="0">
                                          <p:val>
                                            <p:fltVal val="0"/>
                                          </p:val>
                                        </p:tav>
                                        <p:tav tm="100000">
                                          <p:val>
                                            <p:strVal val="#ppt_w"/>
                                          </p:val>
                                        </p:tav>
                                      </p:tavLst>
                                    </p:anim>
                                    <p:anim calcmode="lin" valueType="num">
                                      <p:cBhvr>
                                        <p:cTn id="30" dur="750" fill="hold"/>
                                        <p:tgtEl>
                                          <p:spTgt spid="171"/>
                                        </p:tgtEl>
                                        <p:attrNameLst>
                                          <p:attrName>ppt_h</p:attrName>
                                        </p:attrNameLst>
                                      </p:cBhvr>
                                      <p:tavLst>
                                        <p:tav tm="0">
                                          <p:val>
                                            <p:fltVal val="0"/>
                                          </p:val>
                                        </p:tav>
                                        <p:tav tm="100000">
                                          <p:val>
                                            <p:strVal val="#ppt_h"/>
                                          </p:val>
                                        </p:tav>
                                      </p:tavLst>
                                    </p:anim>
                                  </p:childTnLst>
                                </p:cTn>
                              </p:par>
                            </p:childTnLst>
                          </p:cTn>
                        </p:par>
                        <p:par>
                          <p:cTn id="31" fill="hold">
                            <p:stCondLst>
                              <p:cond delay="4050"/>
                            </p:stCondLst>
                            <p:childTnLst>
                              <p:par>
                                <p:cTn id="32" presetID="22" presetClass="entr" presetSubtype="1" fill="hold" grpId="0" nodeType="afterEffect">
                                  <p:stCondLst>
                                    <p:cond delay="0"/>
                                  </p:stCondLst>
                                  <p:iterate>
                                    <p:tmAbs val="0"/>
                                  </p:iterate>
                                  <p:childTnLst>
                                    <p:set>
                                      <p:cBhvr>
                                        <p:cTn id="33" fill="hold"/>
                                        <p:tgtEl>
                                          <p:spTgt spid="186"/>
                                        </p:tgtEl>
                                        <p:attrNameLst>
                                          <p:attrName>style.visibility</p:attrName>
                                        </p:attrNameLst>
                                      </p:cBhvr>
                                      <p:to>
                                        <p:strVal val="visible"/>
                                      </p:to>
                                    </p:set>
                                    <p:animEffect transition="in" filter="wipe(up)">
                                      <p:cBhvr>
                                        <p:cTn id="34" dur="600"/>
                                        <p:tgtEl>
                                          <p:spTgt spid="186"/>
                                        </p:tgtEl>
                                      </p:cBhvr>
                                    </p:animEffect>
                                  </p:childTnLst>
                                </p:cTn>
                              </p:par>
                            </p:childTnLst>
                          </p:cTn>
                        </p:par>
                        <p:par>
                          <p:cTn id="35" fill="hold">
                            <p:stCondLst>
                              <p:cond delay="4650"/>
                            </p:stCondLst>
                            <p:childTnLst>
                              <p:par>
                                <p:cTn id="36" presetID="22" presetClass="entr" presetSubtype="1" fill="hold" grpId="0" nodeType="afterEffect">
                                  <p:stCondLst>
                                    <p:cond delay="0"/>
                                  </p:stCondLst>
                                  <p:iterate>
                                    <p:tmAbs val="0"/>
                                  </p:iterate>
                                  <p:childTnLst>
                                    <p:set>
                                      <p:cBhvr>
                                        <p:cTn id="37" fill="hold"/>
                                        <p:tgtEl>
                                          <p:spTgt spid="185"/>
                                        </p:tgtEl>
                                        <p:attrNameLst>
                                          <p:attrName>style.visibility</p:attrName>
                                        </p:attrNameLst>
                                      </p:cBhvr>
                                      <p:to>
                                        <p:strVal val="visible"/>
                                      </p:to>
                                    </p:set>
                                    <p:animEffect transition="in" filter="wipe(up)">
                                      <p:cBhvr>
                                        <p:cTn id="38" dur="600"/>
                                        <p:tgtEl>
                                          <p:spTgt spid="185"/>
                                        </p:tgtEl>
                                      </p:cBhvr>
                                    </p:animEffect>
                                  </p:childTnLst>
                                </p:cTn>
                              </p:par>
                            </p:childTnLst>
                          </p:cTn>
                        </p:par>
                        <p:par>
                          <p:cTn id="39" fill="hold">
                            <p:stCondLst>
                              <p:cond delay="5250"/>
                            </p:stCondLst>
                            <p:childTnLst>
                              <p:par>
                                <p:cTn id="40" presetID="23" presetClass="entr" presetSubtype="16" fill="hold" grpId="0" nodeType="afterEffect">
                                  <p:stCondLst>
                                    <p:cond delay="0"/>
                                  </p:stCondLst>
                                  <p:iterate>
                                    <p:tmAbs val="0"/>
                                  </p:iterate>
                                  <p:childTnLst>
                                    <p:set>
                                      <p:cBhvr>
                                        <p:cTn id="41" fill="hold"/>
                                        <p:tgtEl>
                                          <p:spTgt spid="193"/>
                                        </p:tgtEl>
                                        <p:attrNameLst>
                                          <p:attrName>style.visibility</p:attrName>
                                        </p:attrNameLst>
                                      </p:cBhvr>
                                      <p:to>
                                        <p:strVal val="visible"/>
                                      </p:to>
                                    </p:set>
                                    <p:anim calcmode="lin" valueType="num">
                                      <p:cBhvr>
                                        <p:cTn id="42" dur="600" fill="hold"/>
                                        <p:tgtEl>
                                          <p:spTgt spid="193"/>
                                        </p:tgtEl>
                                        <p:attrNameLst>
                                          <p:attrName>ppt_w</p:attrName>
                                        </p:attrNameLst>
                                      </p:cBhvr>
                                      <p:tavLst>
                                        <p:tav tm="0">
                                          <p:val>
                                            <p:fltVal val="0"/>
                                          </p:val>
                                        </p:tav>
                                        <p:tav tm="100000">
                                          <p:val>
                                            <p:strVal val="#ppt_w"/>
                                          </p:val>
                                        </p:tav>
                                      </p:tavLst>
                                    </p:anim>
                                    <p:anim calcmode="lin" valueType="num">
                                      <p:cBhvr>
                                        <p:cTn id="43" dur="600" fill="hold"/>
                                        <p:tgtEl>
                                          <p:spTgt spid="193"/>
                                        </p:tgtEl>
                                        <p:attrNameLst>
                                          <p:attrName>ppt_h</p:attrName>
                                        </p:attrNameLst>
                                      </p:cBhvr>
                                      <p:tavLst>
                                        <p:tav tm="0">
                                          <p:val>
                                            <p:fltVal val="0"/>
                                          </p:val>
                                        </p:tav>
                                        <p:tav tm="100000">
                                          <p:val>
                                            <p:strVal val="#ppt_h"/>
                                          </p:val>
                                        </p:tav>
                                      </p:tavLst>
                                    </p:anim>
                                  </p:childTnLst>
                                </p:cTn>
                              </p:par>
                            </p:childTnLst>
                          </p:cTn>
                        </p:par>
                        <p:par>
                          <p:cTn id="44" fill="hold">
                            <p:stCondLst>
                              <p:cond delay="5850"/>
                            </p:stCondLst>
                            <p:childTnLst>
                              <p:par>
                                <p:cTn id="45" presetID="22" presetClass="entr" presetSubtype="1" fill="hold" grpId="0" nodeType="afterEffect">
                                  <p:stCondLst>
                                    <p:cond delay="0"/>
                                  </p:stCondLst>
                                  <p:iterate>
                                    <p:tmAbs val="0"/>
                                  </p:iterate>
                                  <p:childTnLst>
                                    <p:set>
                                      <p:cBhvr>
                                        <p:cTn id="46" fill="hold"/>
                                        <p:tgtEl>
                                          <p:spTgt spid="188"/>
                                        </p:tgtEl>
                                        <p:attrNameLst>
                                          <p:attrName>style.visibility</p:attrName>
                                        </p:attrNameLst>
                                      </p:cBhvr>
                                      <p:to>
                                        <p:strVal val="visible"/>
                                      </p:to>
                                    </p:set>
                                    <p:animEffect transition="in" filter="wipe(up)">
                                      <p:cBhvr>
                                        <p:cTn id="47" dur="600"/>
                                        <p:tgtEl>
                                          <p:spTgt spid="188"/>
                                        </p:tgtEl>
                                      </p:cBhvr>
                                    </p:animEffect>
                                  </p:childTnLst>
                                </p:cTn>
                              </p:par>
                            </p:childTnLst>
                          </p:cTn>
                        </p:par>
                        <p:par>
                          <p:cTn id="48" fill="hold">
                            <p:stCondLst>
                              <p:cond delay="6450"/>
                            </p:stCondLst>
                            <p:childTnLst>
                              <p:par>
                                <p:cTn id="49" presetID="22" presetClass="entr" presetSubtype="1" fill="hold" grpId="0" nodeType="afterEffect">
                                  <p:stCondLst>
                                    <p:cond delay="0"/>
                                  </p:stCondLst>
                                  <p:iterate>
                                    <p:tmAbs val="0"/>
                                  </p:iterate>
                                  <p:childTnLst>
                                    <p:set>
                                      <p:cBhvr>
                                        <p:cTn id="50" fill="hold"/>
                                        <p:tgtEl>
                                          <p:spTgt spid="190"/>
                                        </p:tgtEl>
                                        <p:attrNameLst>
                                          <p:attrName>style.visibility</p:attrName>
                                        </p:attrNameLst>
                                      </p:cBhvr>
                                      <p:to>
                                        <p:strVal val="visible"/>
                                      </p:to>
                                    </p:set>
                                    <p:animEffect transition="in" filter="wipe(up)">
                                      <p:cBhvr>
                                        <p:cTn id="51" dur="600"/>
                                        <p:tgtEl>
                                          <p:spTgt spid="190"/>
                                        </p:tgtEl>
                                      </p:cBhvr>
                                    </p:animEffect>
                                  </p:childTnLst>
                                </p:cTn>
                              </p:par>
                            </p:childTnLst>
                          </p:cTn>
                        </p:par>
                        <p:par>
                          <p:cTn id="52" fill="hold">
                            <p:stCondLst>
                              <p:cond delay="7050"/>
                            </p:stCondLst>
                            <p:childTnLst>
                              <p:par>
                                <p:cTn id="53" presetID="23" presetClass="entr" presetSubtype="16" fill="hold" grpId="0" nodeType="afterEffect">
                                  <p:stCondLst>
                                    <p:cond delay="0"/>
                                  </p:stCondLst>
                                  <p:iterate>
                                    <p:tmAbs val="0"/>
                                  </p:iterate>
                                  <p:childTnLst>
                                    <p:set>
                                      <p:cBhvr>
                                        <p:cTn id="54" fill="hold"/>
                                        <p:tgtEl>
                                          <p:spTgt spid="175"/>
                                        </p:tgtEl>
                                        <p:attrNameLst>
                                          <p:attrName>style.visibility</p:attrName>
                                        </p:attrNameLst>
                                      </p:cBhvr>
                                      <p:to>
                                        <p:strVal val="visible"/>
                                      </p:to>
                                    </p:set>
                                    <p:anim calcmode="lin" valueType="num">
                                      <p:cBhvr>
                                        <p:cTn id="55" dur="750" fill="hold"/>
                                        <p:tgtEl>
                                          <p:spTgt spid="175"/>
                                        </p:tgtEl>
                                        <p:attrNameLst>
                                          <p:attrName>ppt_w</p:attrName>
                                        </p:attrNameLst>
                                      </p:cBhvr>
                                      <p:tavLst>
                                        <p:tav tm="0">
                                          <p:val>
                                            <p:fltVal val="0"/>
                                          </p:val>
                                        </p:tav>
                                        <p:tav tm="100000">
                                          <p:val>
                                            <p:strVal val="#ppt_w"/>
                                          </p:val>
                                        </p:tav>
                                      </p:tavLst>
                                    </p:anim>
                                    <p:anim calcmode="lin" valueType="num">
                                      <p:cBhvr>
                                        <p:cTn id="56" dur="750" fill="hold"/>
                                        <p:tgtEl>
                                          <p:spTgt spid="175"/>
                                        </p:tgtEl>
                                        <p:attrNameLst>
                                          <p:attrName>ppt_h</p:attrName>
                                        </p:attrNameLst>
                                      </p:cBhvr>
                                      <p:tavLst>
                                        <p:tav tm="0">
                                          <p:val>
                                            <p:fltVal val="0"/>
                                          </p:val>
                                        </p:tav>
                                        <p:tav tm="100000">
                                          <p:val>
                                            <p:strVal val="#ppt_h"/>
                                          </p:val>
                                        </p:tav>
                                      </p:tavLst>
                                    </p:anim>
                                  </p:childTnLst>
                                </p:cTn>
                              </p:par>
                            </p:childTnLst>
                          </p:cTn>
                        </p:par>
                        <p:par>
                          <p:cTn id="57" fill="hold">
                            <p:stCondLst>
                              <p:cond delay="7800"/>
                            </p:stCondLst>
                            <p:childTnLst>
                              <p:par>
                                <p:cTn id="58" presetID="22" presetClass="entr" presetSubtype="1" fill="hold" grpId="0" nodeType="afterEffect">
                                  <p:stCondLst>
                                    <p:cond delay="0"/>
                                  </p:stCondLst>
                                  <p:iterate>
                                    <p:tmAbs val="0"/>
                                  </p:iterate>
                                  <p:childTnLst>
                                    <p:set>
                                      <p:cBhvr>
                                        <p:cTn id="59" fill="hold"/>
                                        <p:tgtEl>
                                          <p:spTgt spid="192"/>
                                        </p:tgtEl>
                                        <p:attrNameLst>
                                          <p:attrName>style.visibility</p:attrName>
                                        </p:attrNameLst>
                                      </p:cBhvr>
                                      <p:to>
                                        <p:strVal val="visible"/>
                                      </p:to>
                                    </p:set>
                                    <p:animEffect transition="in" filter="wipe(up)">
                                      <p:cBhvr>
                                        <p:cTn id="60" dur="600"/>
                                        <p:tgtEl>
                                          <p:spTgt spid="192"/>
                                        </p:tgtEl>
                                      </p:cBhvr>
                                    </p:animEffect>
                                  </p:childTnLst>
                                </p:cTn>
                              </p:par>
                            </p:childTnLst>
                          </p:cTn>
                        </p:par>
                        <p:par>
                          <p:cTn id="61" fill="hold">
                            <p:stCondLst>
                              <p:cond delay="8400"/>
                            </p:stCondLst>
                            <p:childTnLst>
                              <p:par>
                                <p:cTn id="62" presetID="22" presetClass="entr" presetSubtype="1" fill="hold" grpId="0" nodeType="afterEffect">
                                  <p:stCondLst>
                                    <p:cond delay="0"/>
                                  </p:stCondLst>
                                  <p:iterate>
                                    <p:tmAbs val="0"/>
                                  </p:iterate>
                                  <p:childTnLst>
                                    <p:set>
                                      <p:cBhvr>
                                        <p:cTn id="63" fill="hold"/>
                                        <p:tgtEl>
                                          <p:spTgt spid="191"/>
                                        </p:tgtEl>
                                        <p:attrNameLst>
                                          <p:attrName>style.visibility</p:attrName>
                                        </p:attrNameLst>
                                      </p:cBhvr>
                                      <p:to>
                                        <p:strVal val="visible"/>
                                      </p:to>
                                    </p:set>
                                    <p:animEffect transition="in" filter="wipe(up)">
                                      <p:cBhvr>
                                        <p:cTn id="64" dur="6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advAuto="0"/>
      <p:bldP spid="174" grpId="0" animBg="1" advAuto="0"/>
      <p:bldP spid="175" grpId="0" animBg="1" advAuto="0"/>
      <p:bldP spid="176" grpId="0" animBg="1" advAuto="0"/>
      <p:bldP spid="182" grpId="0" animBg="1" advAuto="0"/>
      <p:bldP spid="183" grpId="0" animBg="1" advAuto="0"/>
      <p:bldP spid="184" grpId="0" animBg="1" advAuto="0"/>
      <p:bldP spid="185" grpId="0" animBg="1" advAuto="0"/>
      <p:bldP spid="186" grpId="0" animBg="1" advAuto="0"/>
      <p:bldP spid="188" grpId="0" animBg="1" advAuto="0"/>
      <p:bldP spid="190" grpId="0" animBg="1" advAuto="0"/>
      <p:bldP spid="191" grpId="0" animBg="1" advAuto="0"/>
      <p:bldP spid="192" grpId="0" animBg="1" advAuto="0"/>
      <p:bldP spid="193"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7520014" y="4767614"/>
            <a:ext cx="1927784" cy="451824"/>
            <a:chOff x="4679586" y="878988"/>
            <a:chExt cx="812800"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301886"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502395" y="9237"/>
            <a:ext cx="12574491" cy="6858000"/>
            <a:chOff x="72260" y="9237"/>
            <a:chExt cx="12574491" cy="6858000"/>
          </a:xfrm>
        </p:grpSpPr>
        <p:sp>
          <p:nvSpPr>
            <p:cNvPr id="20" name="Rectangle 19">
              <a:extLst>
                <a:ext uri="{FF2B5EF4-FFF2-40B4-BE49-F238E27FC236}">
                  <a16:creationId xmlns:a16="http://schemas.microsoft.com/office/drawing/2014/main" id="{2F391CEE-E392-4A9D-BD11-6954B994FB42}"/>
                </a:ext>
              </a:extLst>
            </p:cNvPr>
            <p:cNvSpPr/>
            <p:nvPr/>
          </p:nvSpPr>
          <p:spPr>
            <a:xfrm>
              <a:off x="72260" y="9237"/>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258281" y="1066801"/>
              <a:ext cx="1289190" cy="466436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259288" y="2831974"/>
              <a:ext cx="3943930" cy="830997"/>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Comment fonctionne le web</a:t>
              </a:r>
              <a:r>
                <a:rPr lang="fr-FR" sz="2000" dirty="0">
                  <a:solidFill>
                    <a:srgbClr val="0F0F19"/>
                  </a:solidFill>
                  <a:latin typeface="Arial" panose="020B0604020202020204" pitchFamily="34" charset="0"/>
                  <a:cs typeface="Arial" panose="020B0604020202020204" pitchFamily="34" charset="0"/>
                </a:rPr>
                <a:t> ?</a:t>
              </a:r>
            </a:p>
            <a:p>
              <a:endParaRPr lang="en-US" sz="28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826762" y="65300"/>
            <a:ext cx="11554031" cy="6858000"/>
            <a:chOff x="213096" y="0"/>
            <a:chExt cx="1155403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674255"/>
              <a:ext cx="1168400" cy="525549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9081002" y="2906494"/>
              <a:ext cx="4664364" cy="707886"/>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De</a:t>
              </a:r>
              <a:r>
                <a:rPr lang="fr-FR" sz="2000" dirty="0">
                  <a:solidFill>
                    <a:srgbClr val="0F0F19"/>
                  </a:solidFill>
                  <a:latin typeface="Arial" panose="020B0604020202020204" pitchFamily="34" charset="0"/>
                  <a:cs typeface="Arial" panose="020B0604020202020204" pitchFamily="34" charset="0"/>
                </a:rPr>
                <a:t> quoi avez-vous besoin </a:t>
              </a:r>
              <a:r>
                <a:rPr lang="fr-FR" sz="2000" i="1" dirty="0">
                  <a:solidFill>
                    <a:srgbClr val="0F0F19"/>
                  </a:solidFill>
                  <a:latin typeface="Arial" panose="020B0604020202020204" pitchFamily="34" charset="0"/>
                  <a:cs typeface="Arial" panose="020B0604020202020204" pitchFamily="34" charset="0"/>
                </a:rPr>
                <a:t>pour être développeur web ?</a:t>
              </a:r>
              <a:endParaRPr lang="fr-FR" sz="2000" dirty="0">
                <a:solidFill>
                  <a:srgbClr val="0F0F19"/>
                </a:solidFill>
                <a:latin typeface="Arial" panose="020B0604020202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8194143" y="-18474"/>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535709"/>
              <a:ext cx="1168400" cy="578196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6763549" y="3060382"/>
              <a:ext cx="4876802" cy="400110"/>
            </a:xfrm>
            <a:prstGeom prst="rect">
              <a:avLst/>
            </a:prstGeom>
            <a:noFill/>
          </p:spPr>
          <p:txBody>
            <a:bodyPr wrap="square" rtlCol="0">
              <a:spAutoFit/>
            </a:bodyPr>
            <a:lstStyle/>
            <a:p>
              <a:r>
                <a:rPr lang="fr-FR" sz="2000" dirty="0">
                  <a:solidFill>
                    <a:srgbClr val="0F0F19"/>
                  </a:solidFill>
                  <a:latin typeface="Arial" panose="020B0604020202020204" pitchFamily="34" charset="0"/>
                  <a:cs typeface="Arial" panose="020B0604020202020204" pitchFamily="34" charset="0"/>
                </a:rPr>
                <a:t>Quel est le rôle d’un développeur  web</a:t>
              </a:r>
              <a:endParaRPr lang="fr-FR" sz="2000" dirty="0">
                <a:latin typeface="Arial" panose="020B0604020202020204" pitchFamily="34" charset="0"/>
                <a:cs typeface="Arial" panose="020B0604020202020204"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1030" name="Picture 6" descr="Bannière De Développement De Site Web | Vecteur Gratuite">
            <a:extLst>
              <a:ext uri="{FF2B5EF4-FFF2-40B4-BE49-F238E27FC236}">
                <a16:creationId xmlns:a16="http://schemas.microsoft.com/office/drawing/2014/main" id="{ABB0DC19-4C10-4D80-88FC-C2C932EB9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408" y="535709"/>
            <a:ext cx="5962650" cy="39719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4A16363A-DC4A-4979-8683-D74B30DF0DBC}"/>
              </a:ext>
            </a:extLst>
          </p:cNvPr>
          <p:cNvSpPr txBox="1"/>
          <p:nvPr/>
        </p:nvSpPr>
        <p:spPr>
          <a:xfrm>
            <a:off x="8996219" y="2410691"/>
            <a:ext cx="1431636" cy="400110"/>
          </a:xfrm>
          <a:prstGeom prst="rect">
            <a:avLst/>
          </a:prstGeom>
          <a:noFill/>
        </p:spPr>
        <p:txBody>
          <a:bodyPr wrap="square" rtlCol="0">
            <a:spAutoFit/>
          </a:bodyPr>
          <a:lstStyle/>
          <a:p>
            <a:r>
              <a:rPr lang="fr-FR" sz="2000" b="1" dirty="0">
                <a:solidFill>
                  <a:srgbClr val="FF5969"/>
                </a:solidFill>
              </a:rPr>
              <a:t>Go </a:t>
            </a:r>
            <a:r>
              <a:rPr lang="fr-FR" sz="2000" b="1" dirty="0" err="1">
                <a:solidFill>
                  <a:srgbClr val="FF5969"/>
                </a:solidFill>
              </a:rPr>
              <a:t>my</a:t>
            </a:r>
            <a:r>
              <a:rPr lang="fr-FR" sz="2000" b="1" dirty="0">
                <a:solidFill>
                  <a:srgbClr val="FF5969"/>
                </a:solidFill>
              </a:rPr>
              <a:t> code</a:t>
            </a: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905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1024659"/>
              <a:ext cx="1168400" cy="4719782"/>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9628938" y="2636464"/>
              <a:ext cx="4442691" cy="369332"/>
            </a:xfrm>
            <a:prstGeom prst="rect">
              <a:avLst/>
            </a:prstGeom>
            <a:noFill/>
          </p:spPr>
          <p:txBody>
            <a:bodyPr wrap="square" rtlCol="0">
              <a:spAutoFit/>
            </a:bodyPr>
            <a:lstStyle/>
            <a:p>
              <a:r>
                <a:rPr lang="fr-FR" i="1" dirty="0">
                  <a:solidFill>
                    <a:srgbClr val="0F0F19"/>
                  </a:solidFill>
                  <a:latin typeface="Arial" panose="020B0604020202020204" pitchFamily="34" charset="0"/>
                  <a:cs typeface="Arial" panose="020B0604020202020204" pitchFamily="34" charset="0"/>
                </a:rPr>
                <a:t>Comment fonctionne le web</a:t>
              </a:r>
              <a:r>
                <a:rPr lang="fr-FR" dirty="0">
                  <a:solidFill>
                    <a:srgbClr val="0F0F19"/>
                  </a:solidFill>
                  <a:latin typeface="Arial" panose="020B0604020202020204" pitchFamily="34" charset="0"/>
                  <a:cs typeface="Arial" panose="020B0604020202020204" pitchFamily="34" charset="0"/>
                </a:rPr>
                <a:t>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395082" y="38100"/>
            <a:ext cx="11532735" cy="6858000"/>
            <a:chOff x="213096" y="0"/>
            <a:chExt cx="11532735"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811645"/>
              <a:ext cx="1168400" cy="536632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8871911" y="2749638"/>
              <a:ext cx="4978399" cy="769441"/>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De</a:t>
              </a:r>
              <a:r>
                <a:rPr lang="fr-FR" sz="2000" dirty="0">
                  <a:solidFill>
                    <a:srgbClr val="0F0F19"/>
                  </a:solidFill>
                  <a:latin typeface="Arial" panose="020B0604020202020204" pitchFamily="34" charset="0"/>
                  <a:cs typeface="Arial" panose="020B0604020202020204" pitchFamily="34" charset="0"/>
                </a:rPr>
                <a:t> quoi avez-vous besoin </a:t>
              </a:r>
              <a:r>
                <a:rPr lang="fr-FR" sz="2000" i="1" dirty="0">
                  <a:solidFill>
                    <a:srgbClr val="0F0F19"/>
                  </a:solidFill>
                  <a:latin typeface="Arial" panose="020B0604020202020204" pitchFamily="34" charset="0"/>
                  <a:cs typeface="Arial" panose="020B0604020202020204" pitchFamily="34" charset="0"/>
                </a:rPr>
                <a:t>pour être développeur web </a:t>
              </a:r>
              <a:r>
                <a:rPr lang="fr-FR" sz="2400" i="1" dirty="0">
                  <a:solidFill>
                    <a:srgbClr val="0F0F19"/>
                  </a:solidFill>
                  <a:latin typeface="Arial" panose="020B0604020202020204" pitchFamily="34" charset="0"/>
                  <a:cs typeface="Arial" panose="020B0604020202020204" pitchFamily="34" charset="0"/>
                </a:rPr>
                <a:t>?</a:t>
              </a:r>
              <a:endParaRPr lang="fr-FR" sz="2400" dirty="0">
                <a:solidFill>
                  <a:srgbClr val="0F0F19"/>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793254" y="325"/>
            <a:ext cx="8692331" cy="6858000"/>
            <a:chOff x="563794" y="325"/>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563794" y="325"/>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7948650" y="636049"/>
              <a:ext cx="1297009" cy="5892802"/>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6681056" y="3228944"/>
              <a:ext cx="4567385" cy="400110"/>
            </a:xfrm>
            <a:prstGeom prst="rect">
              <a:avLst/>
            </a:prstGeom>
            <a:noFill/>
          </p:spPr>
          <p:txBody>
            <a:bodyPr wrap="square" rtlCol="0">
              <a:spAutoFit/>
            </a:bodyPr>
            <a:lstStyle/>
            <a:p>
              <a:r>
                <a:rPr lang="fr-FR" sz="2000" dirty="0">
                  <a:solidFill>
                    <a:srgbClr val="0F0F19"/>
                  </a:solidFill>
                  <a:latin typeface="Arial" panose="020B0604020202020204" pitchFamily="34" charset="0"/>
                  <a:cs typeface="Arial" panose="020B0604020202020204" pitchFamily="34" charset="0"/>
                </a:rPr>
                <a:t>Quel est le rôle d’un développeur  web</a:t>
              </a:r>
              <a:endParaRPr lang="fr-FR" sz="2000" dirty="0">
                <a:latin typeface="Arial" panose="020B0604020202020204" pitchFamily="34" charset="0"/>
                <a:cs typeface="Arial" panose="020B0604020202020204"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2379026" y="258943"/>
            <a:ext cx="7535381" cy="3226524"/>
            <a:chOff x="2807572" y="3585282"/>
            <a:chExt cx="6791601" cy="3297972"/>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4" y="3874286"/>
              <a:ext cx="4045435" cy="584775"/>
            </a:xfrm>
            <a:prstGeom prst="rect">
              <a:avLst/>
            </a:prstGeom>
            <a:noFill/>
          </p:spPr>
          <p:txBody>
            <a:bodyPr wrap="square" rtlCol="0">
              <a:spAutoFit/>
            </a:bodyPr>
            <a:lstStyle/>
            <a:p>
              <a:pPr algn="ctr"/>
              <a:endParaRPr lang="en-US" sz="3200"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807572" y="3585282"/>
              <a:ext cx="6791601" cy="3297972"/>
            </a:xfrm>
            <a:prstGeom prst="rect">
              <a:avLst/>
            </a:prstGeom>
            <a:noFill/>
          </p:spPr>
          <p:txBody>
            <a:bodyPr wrap="square" rtlCol="0">
              <a:spAutoFit/>
            </a:bodyPr>
            <a:lstStyle/>
            <a:p>
              <a:pPr algn="just"/>
              <a:r>
                <a:rPr lang="fr-FR" b="0" i="0" dirty="0">
                  <a:solidFill>
                    <a:srgbClr val="000000"/>
                  </a:solidFill>
                  <a:effectLst/>
                  <a:latin typeface="Tahoma" panose="020B0604030504040204" pitchFamily="34" charset="0"/>
                </a:rPr>
                <a:t>Lorsque l'on se connecte à un serveur pour lui demander une page cela se fait sous forme de requête.</a:t>
              </a:r>
            </a:p>
            <a:p>
              <a:pPr algn="just"/>
              <a:endParaRPr lang="fr-FR" b="0" i="0" dirty="0">
                <a:solidFill>
                  <a:srgbClr val="000000"/>
                </a:solidFill>
                <a:effectLst/>
                <a:latin typeface="Tahoma" panose="020B0604030504040204" pitchFamily="34" charset="0"/>
              </a:endParaRPr>
            </a:p>
            <a:p>
              <a:pPr algn="just"/>
              <a:r>
                <a:rPr lang="fr-FR" b="0" i="0" dirty="0">
                  <a:solidFill>
                    <a:srgbClr val="000000"/>
                  </a:solidFill>
                  <a:effectLst/>
                  <a:latin typeface="Tahoma" panose="020B0604030504040204" pitchFamily="34" charset="0"/>
                </a:rPr>
                <a:t>Notre navigateur va envoyer une requête au serveur, pour lui demander une page et celui-ci enverra une réponse.</a:t>
              </a:r>
            </a:p>
            <a:p>
              <a:pPr algn="just"/>
              <a:endParaRPr lang="fr-FR" b="0" i="0" dirty="0">
                <a:solidFill>
                  <a:srgbClr val="000000"/>
                </a:solidFill>
                <a:effectLst/>
                <a:latin typeface="Tahoma" panose="020B0604030504040204" pitchFamily="34" charset="0"/>
              </a:endParaRPr>
            </a:p>
            <a:p>
              <a:pPr algn="just"/>
              <a:r>
                <a:rPr lang="fr-FR" b="0" i="0" dirty="0">
                  <a:solidFill>
                    <a:srgbClr val="000000"/>
                  </a:solidFill>
                  <a:effectLst/>
                  <a:latin typeface="Tahoma" panose="020B0604030504040204" pitchFamily="34" charset="0"/>
                </a:rPr>
                <a:t>Les navigateurs utilisent le protocole </a:t>
              </a:r>
              <a:r>
                <a:rPr lang="fr-FR" b="1" i="0" dirty="0">
                  <a:solidFill>
                    <a:schemeClr val="accent1"/>
                  </a:solidFill>
                  <a:effectLst/>
                  <a:latin typeface="Tahoma" panose="020B0604030504040204" pitchFamily="34" charset="0"/>
                </a:rPr>
                <a:t>HTTP </a:t>
              </a:r>
              <a:r>
                <a:rPr lang="fr-FR" b="0" i="0" dirty="0">
                  <a:solidFill>
                    <a:srgbClr val="000000"/>
                  </a:solidFill>
                  <a:effectLst/>
                  <a:latin typeface="Tahoma" panose="020B0604030504040204" pitchFamily="34" charset="0"/>
                </a:rPr>
                <a:t>(</a:t>
              </a:r>
              <a:r>
                <a:rPr lang="fr-FR" b="1" i="0" dirty="0">
                  <a:solidFill>
                    <a:srgbClr val="0866EC"/>
                  </a:solidFill>
                  <a:effectLst/>
                  <a:latin typeface="Tahoma" panose="020B0604030504040204" pitchFamily="34" charset="0"/>
                </a:rPr>
                <a:t>H</a:t>
              </a:r>
              <a:r>
                <a:rPr lang="fr-FR" b="0" i="0" dirty="0">
                  <a:solidFill>
                    <a:srgbClr val="000000"/>
                  </a:solidFill>
                  <a:effectLst/>
                  <a:latin typeface="Tahoma" panose="020B0604030504040204" pitchFamily="34" charset="0"/>
                </a:rPr>
                <a:t>yper</a:t>
              </a:r>
              <a:r>
                <a:rPr lang="fr-FR" b="1" i="0" dirty="0">
                  <a:solidFill>
                    <a:srgbClr val="0866EC"/>
                  </a:solidFill>
                  <a:effectLst/>
                  <a:latin typeface="Tahoma" panose="020B0604030504040204" pitchFamily="34" charset="0"/>
                </a:rPr>
                <a:t>T</a:t>
              </a:r>
              <a:r>
                <a:rPr lang="fr-FR" b="0" i="0" dirty="0">
                  <a:solidFill>
                    <a:srgbClr val="000000"/>
                  </a:solidFill>
                  <a:effectLst/>
                  <a:latin typeface="Tahoma" panose="020B0604030504040204" pitchFamily="34" charset="0"/>
                </a:rPr>
                <a:t>ext </a:t>
              </a:r>
              <a:r>
                <a:rPr lang="fr-FR" b="1" i="0" dirty="0">
                  <a:solidFill>
                    <a:srgbClr val="0866EC"/>
                  </a:solidFill>
                  <a:effectLst/>
                  <a:latin typeface="Tahoma" panose="020B0604030504040204" pitchFamily="34" charset="0"/>
                </a:rPr>
                <a:t>T</a:t>
              </a:r>
              <a:r>
                <a:rPr lang="fr-FR" b="0" i="0" dirty="0">
                  <a:solidFill>
                    <a:srgbClr val="000000"/>
                  </a:solidFill>
                  <a:effectLst/>
                  <a:latin typeface="Tahoma" panose="020B0604030504040204" pitchFamily="34" charset="0"/>
                </a:rPr>
                <a:t>ransfer</a:t>
              </a:r>
              <a:r>
                <a:rPr lang="fr-FR" b="1" i="0" dirty="0">
                  <a:solidFill>
                    <a:srgbClr val="0866EC"/>
                  </a:solidFill>
                  <a:effectLst/>
                  <a:latin typeface="Tahoma" panose="020B0604030504040204" pitchFamily="34" charset="0"/>
                </a:rPr>
                <a:t> P</a:t>
              </a:r>
              <a:r>
                <a:rPr lang="fr-FR" b="0" i="0" dirty="0">
                  <a:solidFill>
                    <a:srgbClr val="000000"/>
                  </a:solidFill>
                  <a:effectLst/>
                  <a:latin typeface="Tahoma" panose="020B0604030504040204" pitchFamily="34" charset="0"/>
                </a:rPr>
                <a:t>rotocol) pour communiquer avec des serveurs.</a:t>
              </a:r>
            </a:p>
            <a:p>
              <a:pPr algn="just"/>
              <a:endParaRPr lang="fr-FR" b="0" i="0" dirty="0">
                <a:solidFill>
                  <a:srgbClr val="000000"/>
                </a:solidFill>
                <a:effectLst/>
                <a:latin typeface="Tahoma" panose="020B0604030504040204" pitchFamily="34" charset="0"/>
              </a:endParaRPr>
            </a:p>
            <a:p>
              <a:pPr algn="just"/>
              <a:endParaRPr lang="fr-FR" b="0" i="0" dirty="0">
                <a:solidFill>
                  <a:srgbClr val="000000"/>
                </a:solidFill>
                <a:effectLst/>
                <a:latin typeface="Tahoma" panose="020B0604030504040204" pitchFamily="34" charset="0"/>
              </a:endParaRPr>
            </a:p>
            <a:p>
              <a:pPr algn="just">
                <a:lnSpc>
                  <a:spcPct val="150000"/>
                </a:lnSpc>
              </a:pPr>
              <a:endParaRPr lang="fr-FR" b="0" i="0" dirty="0">
                <a:solidFill>
                  <a:srgbClr val="212121"/>
                </a:solidFill>
                <a:effectLst/>
                <a:latin typeface="arial" panose="020B0604020202020204" pitchFamily="34" charset="0"/>
              </a:endParaRPr>
            </a:p>
          </p:txBody>
        </p:sp>
      </p:grpSp>
      <p:pic>
        <p:nvPicPr>
          <p:cNvPr id="2052" name="Picture 4" descr="Client-server Application - OOSE">
            <a:extLst>
              <a:ext uri="{FF2B5EF4-FFF2-40B4-BE49-F238E27FC236}">
                <a16:creationId xmlns:a16="http://schemas.microsoft.com/office/drawing/2014/main" id="{B8436045-3F51-4D13-901B-E8E0622B5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9497" y="3500365"/>
            <a:ext cx="5337211" cy="2161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randombar(horizontal)">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arn(inVertical)">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1154544"/>
              <a:ext cx="1168400" cy="3798701"/>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9714988" y="2378246"/>
              <a:ext cx="4325335" cy="400110"/>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Comment fonctionne le web</a:t>
              </a:r>
              <a:r>
                <a:rPr lang="fr-FR" sz="2000" dirty="0">
                  <a:solidFill>
                    <a:srgbClr val="0F0F19"/>
                  </a:solidFill>
                  <a:latin typeface="Arial" panose="020B0604020202020204" pitchFamily="34" charset="0"/>
                  <a:cs typeface="Arial" panose="020B0604020202020204" pitchFamily="34" charset="0"/>
                </a:rPr>
                <a:t>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162722" y="36944"/>
            <a:ext cx="11530495" cy="6858000"/>
            <a:chOff x="164930" y="-181527"/>
            <a:chExt cx="11530495" cy="6858000"/>
          </a:xfrm>
        </p:grpSpPr>
        <p:sp>
          <p:nvSpPr>
            <p:cNvPr id="56" name="Rectangle 55">
              <a:extLst>
                <a:ext uri="{FF2B5EF4-FFF2-40B4-BE49-F238E27FC236}">
                  <a16:creationId xmlns:a16="http://schemas.microsoft.com/office/drawing/2014/main" id="{6D2C93AC-EBE3-4E67-A867-76D5D6BEDB10}"/>
                </a:ext>
              </a:extLst>
            </p:cNvPr>
            <p:cNvSpPr/>
            <p:nvPr/>
          </p:nvSpPr>
          <p:spPr>
            <a:xfrm>
              <a:off x="164930" y="-181527"/>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834476"/>
              <a:ext cx="1168400" cy="4771999"/>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9101663" y="2708127"/>
              <a:ext cx="4479637" cy="707886"/>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De</a:t>
              </a:r>
              <a:r>
                <a:rPr lang="fr-FR" sz="2000" dirty="0">
                  <a:solidFill>
                    <a:srgbClr val="0F0F19"/>
                  </a:solidFill>
                  <a:latin typeface="Arial" panose="020B0604020202020204" pitchFamily="34" charset="0"/>
                  <a:cs typeface="Arial" panose="020B0604020202020204" pitchFamily="34" charset="0"/>
                </a:rPr>
                <a:t> quoi avez-vous besoin </a:t>
              </a:r>
              <a:r>
                <a:rPr lang="fr-FR" sz="2000" i="1" dirty="0">
                  <a:solidFill>
                    <a:srgbClr val="0F0F19"/>
                  </a:solidFill>
                  <a:latin typeface="Arial" panose="020B0604020202020204" pitchFamily="34" charset="0"/>
                  <a:cs typeface="Arial" panose="020B0604020202020204" pitchFamily="34" charset="0"/>
                </a:rPr>
                <a:t>pour être développeur web ?</a:t>
              </a:r>
              <a:endParaRPr lang="fr-FR" sz="2000" dirty="0">
                <a:solidFill>
                  <a:srgbClr val="0F0F19"/>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1" name="Group 70">
            <a:extLst>
              <a:ext uri="{FF2B5EF4-FFF2-40B4-BE49-F238E27FC236}">
                <a16:creationId xmlns:a16="http://schemas.microsoft.com/office/drawing/2014/main" id="{20422D8F-B19E-425C-93A8-F750F60A06A7}"/>
              </a:ext>
            </a:extLst>
          </p:cNvPr>
          <p:cNvGrpSpPr/>
          <p:nvPr/>
        </p:nvGrpSpPr>
        <p:grpSpPr>
          <a:xfrm>
            <a:off x="-7329171" y="0"/>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701274"/>
              <a:ext cx="1168400" cy="5073547"/>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6794213" y="2857914"/>
              <a:ext cx="4713392" cy="400110"/>
            </a:xfrm>
            <a:prstGeom prst="rect">
              <a:avLst/>
            </a:prstGeom>
            <a:noFill/>
          </p:spPr>
          <p:txBody>
            <a:bodyPr wrap="square" rtlCol="0">
              <a:spAutoFit/>
            </a:bodyPr>
            <a:lstStyle/>
            <a:p>
              <a:r>
                <a:rPr lang="fr-FR" sz="2000" dirty="0">
                  <a:solidFill>
                    <a:srgbClr val="0F0F19"/>
                  </a:solidFill>
                  <a:latin typeface="Arial" panose="020B0604020202020204" pitchFamily="34" charset="0"/>
                  <a:cs typeface="Arial" panose="020B0604020202020204" pitchFamily="34" charset="0"/>
                </a:rPr>
                <a:t>Quel est le rôle d’un développeur  web</a:t>
              </a:r>
              <a:endParaRPr lang="fr-FR" sz="2000" dirty="0">
                <a:latin typeface="Arial" panose="020B0604020202020204" pitchFamily="34" charset="0"/>
                <a:cs typeface="Arial" panose="020B0604020202020204"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37" name="TextBox 33"/>
          <p:cNvSpPr txBox="1"/>
          <p:nvPr/>
        </p:nvSpPr>
        <p:spPr>
          <a:xfrm>
            <a:off x="7117370" y="4953246"/>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78C85B"/>
                </a:solidFill>
              </a:defRPr>
            </a:lvl1pPr>
          </a:lstStyle>
          <a:p>
            <a:endParaRPr sz="1100" dirty="0"/>
          </a:p>
        </p:txBody>
      </p:sp>
      <p:sp>
        <p:nvSpPr>
          <p:cNvPr id="39" name="TextBox 36"/>
          <p:cNvSpPr txBox="1"/>
          <p:nvPr/>
        </p:nvSpPr>
        <p:spPr>
          <a:xfrm>
            <a:off x="8596456" y="4478786"/>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78C85B"/>
                </a:solidFill>
                <a:latin typeface="Impact"/>
                <a:ea typeface="Impact"/>
                <a:cs typeface="Impact"/>
                <a:sym typeface="Impact"/>
              </a:defRPr>
            </a:lvl1pPr>
          </a:lstStyle>
          <a:p>
            <a:endParaRPr dirty="0"/>
          </a:p>
        </p:txBody>
      </p:sp>
      <p:sp>
        <p:nvSpPr>
          <p:cNvPr id="40" name="TextBox 34"/>
          <p:cNvSpPr txBox="1"/>
          <p:nvPr/>
        </p:nvSpPr>
        <p:spPr>
          <a:xfrm>
            <a:off x="8562564" y="4979580"/>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78C85B"/>
                </a:solidFill>
              </a:defRPr>
            </a:lvl1pPr>
          </a:lstStyle>
          <a:p>
            <a:endParaRPr dirty="0"/>
          </a:p>
        </p:txBody>
      </p:sp>
      <p:sp>
        <p:nvSpPr>
          <p:cNvPr id="42" name="TextBox 33"/>
          <p:cNvSpPr txBox="1"/>
          <p:nvPr/>
        </p:nvSpPr>
        <p:spPr>
          <a:xfrm>
            <a:off x="4092219" y="3899284"/>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FFBB2D"/>
                </a:solidFill>
              </a:defRPr>
            </a:lvl1pPr>
          </a:lstStyle>
          <a:p>
            <a:endParaRPr sz="1100" dirty="0"/>
          </a:p>
        </p:txBody>
      </p:sp>
      <p:sp>
        <p:nvSpPr>
          <p:cNvPr id="44" name="TextBox 36"/>
          <p:cNvSpPr txBox="1"/>
          <p:nvPr/>
        </p:nvSpPr>
        <p:spPr>
          <a:xfrm>
            <a:off x="3265597" y="3431457"/>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BB2D"/>
                </a:solidFill>
                <a:latin typeface="Impact"/>
                <a:ea typeface="Impact"/>
                <a:cs typeface="Impact"/>
                <a:sym typeface="Impact"/>
              </a:defRPr>
            </a:lvl1pPr>
          </a:lstStyle>
          <a:p>
            <a:endParaRPr dirty="0"/>
          </a:p>
        </p:txBody>
      </p:sp>
      <p:sp>
        <p:nvSpPr>
          <p:cNvPr id="45" name="TextBox 34"/>
          <p:cNvSpPr txBox="1"/>
          <p:nvPr/>
        </p:nvSpPr>
        <p:spPr>
          <a:xfrm>
            <a:off x="3231705" y="3932252"/>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FFBB2D"/>
                </a:solidFill>
              </a:defRPr>
            </a:lvl1pPr>
          </a:lstStyle>
          <a:p>
            <a:endParaRPr dirty="0"/>
          </a:p>
        </p:txBody>
      </p:sp>
      <p:sp>
        <p:nvSpPr>
          <p:cNvPr id="47" name="TextBox 33"/>
          <p:cNvSpPr txBox="1"/>
          <p:nvPr/>
        </p:nvSpPr>
        <p:spPr>
          <a:xfrm>
            <a:off x="7117370" y="2842072"/>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E04B4A"/>
                </a:solidFill>
              </a:defRPr>
            </a:lvl1pPr>
          </a:lstStyle>
          <a:p>
            <a:endParaRPr sz="1100" dirty="0"/>
          </a:p>
        </p:txBody>
      </p:sp>
      <p:sp>
        <p:nvSpPr>
          <p:cNvPr id="49" name="TextBox 36"/>
          <p:cNvSpPr txBox="1"/>
          <p:nvPr/>
        </p:nvSpPr>
        <p:spPr>
          <a:xfrm>
            <a:off x="8596458" y="2458084"/>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E04B4A"/>
                </a:solidFill>
                <a:latin typeface="Impact"/>
                <a:ea typeface="Impact"/>
                <a:cs typeface="Impact"/>
                <a:sym typeface="Impact"/>
              </a:defRPr>
            </a:lvl1pPr>
          </a:lstStyle>
          <a:p>
            <a:endParaRPr dirty="0"/>
          </a:p>
        </p:txBody>
      </p:sp>
      <p:sp>
        <p:nvSpPr>
          <p:cNvPr id="81" name="TextBox 34"/>
          <p:cNvSpPr txBox="1"/>
          <p:nvPr/>
        </p:nvSpPr>
        <p:spPr>
          <a:xfrm>
            <a:off x="8562564" y="2958879"/>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E04B4A"/>
                </a:solidFill>
              </a:defRPr>
            </a:lvl1pPr>
          </a:lstStyle>
          <a:p>
            <a:endParaRPr dirty="0"/>
          </a:p>
        </p:txBody>
      </p:sp>
      <p:sp>
        <p:nvSpPr>
          <p:cNvPr id="85" name="TextBox 33"/>
          <p:cNvSpPr txBox="1"/>
          <p:nvPr/>
        </p:nvSpPr>
        <p:spPr>
          <a:xfrm>
            <a:off x="4115315" y="1878582"/>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45C4E3"/>
                </a:solidFill>
              </a:defRPr>
            </a:lvl1pPr>
          </a:lstStyle>
          <a:p>
            <a:endParaRPr sz="1100" dirty="0"/>
          </a:p>
        </p:txBody>
      </p:sp>
      <p:sp>
        <p:nvSpPr>
          <p:cNvPr id="88" name="TextBox 36"/>
          <p:cNvSpPr txBox="1"/>
          <p:nvPr/>
        </p:nvSpPr>
        <p:spPr>
          <a:xfrm>
            <a:off x="3265597" y="1410755"/>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45C4E3"/>
                </a:solidFill>
                <a:latin typeface="Impact"/>
                <a:ea typeface="Impact"/>
                <a:cs typeface="Impact"/>
                <a:sym typeface="Impact"/>
              </a:defRPr>
            </a:lvl1pPr>
          </a:lstStyle>
          <a:p>
            <a:endParaRPr dirty="0"/>
          </a:p>
        </p:txBody>
      </p:sp>
      <p:sp>
        <p:nvSpPr>
          <p:cNvPr id="89" name="TextBox 34"/>
          <p:cNvSpPr txBox="1"/>
          <p:nvPr/>
        </p:nvSpPr>
        <p:spPr>
          <a:xfrm>
            <a:off x="3231705" y="1911550"/>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45C4E3"/>
                </a:solidFill>
              </a:defRPr>
            </a:lvl1pPr>
          </a:lstStyle>
          <a:p>
            <a:endParaRPr dirty="0"/>
          </a:p>
        </p:txBody>
      </p:sp>
      <p:cxnSp>
        <p:nvCxnSpPr>
          <p:cNvPr id="128" name="Straight Connector 127">
            <a:extLst>
              <a:ext uri="{FF2B5EF4-FFF2-40B4-BE49-F238E27FC236}">
                <a16:creationId xmlns:a16="http://schemas.microsoft.com/office/drawing/2014/main" id="{7277CEC9-24C9-4B1D-964A-A216786A7724}"/>
              </a:ext>
            </a:extLst>
          </p:cNvPr>
          <p:cNvCxnSpPr>
            <a:cxnSpLocks/>
            <a:stCxn id="130" idx="6"/>
          </p:cNvCxnSpPr>
          <p:nvPr/>
        </p:nvCxnSpPr>
        <p:spPr>
          <a:xfrm>
            <a:off x="2146742" y="2458084"/>
            <a:ext cx="3949258" cy="1927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F1840EDE-DF70-433F-86FE-A402BC5C2DDE}"/>
              </a:ext>
            </a:extLst>
          </p:cNvPr>
          <p:cNvGrpSpPr/>
          <p:nvPr/>
        </p:nvGrpSpPr>
        <p:grpSpPr>
          <a:xfrm>
            <a:off x="1935648" y="2352537"/>
            <a:ext cx="211094" cy="211094"/>
            <a:chOff x="1677812" y="4248152"/>
            <a:chExt cx="211094" cy="211094"/>
          </a:xfrm>
          <a:solidFill>
            <a:schemeClr val="accent6">
              <a:lumMod val="60000"/>
              <a:lumOff val="40000"/>
            </a:schemeClr>
          </a:solidFill>
        </p:grpSpPr>
        <p:sp>
          <p:nvSpPr>
            <p:cNvPr id="130" name="Oval 129">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2" name="Straight Connector 131">
            <a:extLst>
              <a:ext uri="{FF2B5EF4-FFF2-40B4-BE49-F238E27FC236}">
                <a16:creationId xmlns:a16="http://schemas.microsoft.com/office/drawing/2014/main" id="{D5DAD85F-381F-4EA0-9781-3C23F8D9AC73}"/>
              </a:ext>
            </a:extLst>
          </p:cNvPr>
          <p:cNvCxnSpPr>
            <a:cxnSpLocks/>
          </p:cNvCxnSpPr>
          <p:nvPr/>
        </p:nvCxnSpPr>
        <p:spPr>
          <a:xfrm>
            <a:off x="6018077" y="2477354"/>
            <a:ext cx="2594207" cy="1006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E76B67BC-401F-4EA8-8CBE-EEB8DFAA45A7}"/>
              </a:ext>
            </a:extLst>
          </p:cNvPr>
          <p:cNvGrpSpPr/>
          <p:nvPr/>
        </p:nvGrpSpPr>
        <p:grpSpPr>
          <a:xfrm>
            <a:off x="4989200" y="2353748"/>
            <a:ext cx="211094" cy="211094"/>
            <a:chOff x="3855819" y="4248152"/>
            <a:chExt cx="211094" cy="211094"/>
          </a:xfrm>
        </p:grpSpPr>
        <p:sp>
          <p:nvSpPr>
            <p:cNvPr id="134" name="Oval 133">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590AD362-84BB-49C7-8C91-CDB895729924}"/>
              </a:ext>
            </a:extLst>
          </p:cNvPr>
          <p:cNvGrpSpPr/>
          <p:nvPr/>
        </p:nvGrpSpPr>
        <p:grpSpPr>
          <a:xfrm>
            <a:off x="8560461" y="2362172"/>
            <a:ext cx="211094" cy="211094"/>
            <a:chOff x="5973250" y="4248152"/>
            <a:chExt cx="211094" cy="211094"/>
          </a:xfrm>
          <a:solidFill>
            <a:srgbClr val="FF5969"/>
          </a:solidFill>
        </p:grpSpPr>
        <p:sp>
          <p:nvSpPr>
            <p:cNvPr id="137" name="Oval 136">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E9582EE9-5831-4F6F-B29E-0BEB719C4F1E}"/>
              </a:ext>
            </a:extLst>
          </p:cNvPr>
          <p:cNvGrpSpPr/>
          <p:nvPr/>
        </p:nvGrpSpPr>
        <p:grpSpPr>
          <a:xfrm>
            <a:off x="2594536" y="4130500"/>
            <a:ext cx="2290916" cy="380988"/>
            <a:chOff x="1514240" y="4805230"/>
            <a:chExt cx="2290916" cy="380988"/>
          </a:xfrm>
        </p:grpSpPr>
        <p:sp>
          <p:nvSpPr>
            <p:cNvPr id="140" name="TextBox 139">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41" name="TextBox 140">
              <a:extLst>
                <a:ext uri="{FF2B5EF4-FFF2-40B4-BE49-F238E27FC236}">
                  <a16:creationId xmlns:a16="http://schemas.microsoft.com/office/drawing/2014/main" id="{8DC71A93-B148-4A8B-B0CA-4AD086FE8D7B}"/>
                </a:ext>
              </a:extLst>
            </p:cNvPr>
            <p:cNvSpPr txBox="1"/>
            <p:nvPr/>
          </p:nvSpPr>
          <p:spPr>
            <a:xfrm>
              <a:off x="1711255" y="4805230"/>
              <a:ext cx="2093901" cy="338554"/>
            </a:xfrm>
            <a:prstGeom prst="rect">
              <a:avLst/>
            </a:prstGeom>
            <a:noFill/>
          </p:spPr>
          <p:txBody>
            <a:bodyPr wrap="square" rtlCol="0">
              <a:spAutoFit/>
            </a:bodyPr>
            <a:lstStyle/>
            <a:p>
              <a:pPr algn="ctr"/>
              <a:endParaRPr lang="en-US" sz="1600" b="1" dirty="0">
                <a:solidFill>
                  <a:srgbClr val="FF5969"/>
                </a:solidFill>
                <a:latin typeface="Tw Cen MT" panose="020B0602020104020603" pitchFamily="34" charset="0"/>
              </a:endParaRPr>
            </a:p>
          </p:txBody>
        </p:sp>
      </p:grpSp>
      <p:grpSp>
        <p:nvGrpSpPr>
          <p:cNvPr id="142" name="Group 141">
            <a:extLst>
              <a:ext uri="{FF2B5EF4-FFF2-40B4-BE49-F238E27FC236}">
                <a16:creationId xmlns:a16="http://schemas.microsoft.com/office/drawing/2014/main" id="{EEB19012-A13E-4E01-97E1-4BD9BE0B2C4A}"/>
              </a:ext>
            </a:extLst>
          </p:cNvPr>
          <p:cNvGrpSpPr/>
          <p:nvPr/>
        </p:nvGrpSpPr>
        <p:grpSpPr>
          <a:xfrm>
            <a:off x="4783446" y="4142156"/>
            <a:ext cx="2289049" cy="531209"/>
            <a:chOff x="1514240" y="4816886"/>
            <a:chExt cx="2289049" cy="531209"/>
          </a:xfrm>
        </p:grpSpPr>
        <p:sp>
          <p:nvSpPr>
            <p:cNvPr id="143" name="TextBox 142">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44" name="TextBox 143">
              <a:extLst>
                <a:ext uri="{FF2B5EF4-FFF2-40B4-BE49-F238E27FC236}">
                  <a16:creationId xmlns:a16="http://schemas.microsoft.com/office/drawing/2014/main" id="{AFB0129A-D09E-4693-96AE-20F4A2C31E42}"/>
                </a:ext>
              </a:extLst>
            </p:cNvPr>
            <p:cNvSpPr txBox="1"/>
            <p:nvPr/>
          </p:nvSpPr>
          <p:spPr>
            <a:xfrm>
              <a:off x="1595130" y="4824875"/>
              <a:ext cx="2011144" cy="523220"/>
            </a:xfrm>
            <a:prstGeom prst="rect">
              <a:avLst/>
            </a:prstGeom>
            <a:noFill/>
          </p:spPr>
          <p:txBody>
            <a:bodyPr wrap="square" rtlCol="0">
              <a:spAutoFit/>
            </a:bodyPr>
            <a:lstStyle/>
            <a:p>
              <a:pPr algn="ctr"/>
              <a:endParaRPr lang="en-US" sz="1400" b="1" dirty="0">
                <a:solidFill>
                  <a:srgbClr val="52CBBE"/>
                </a:solidFill>
                <a:latin typeface="Tw Cen MT" panose="020B0602020104020603" pitchFamily="34" charset="0"/>
              </a:endParaRPr>
            </a:p>
            <a:p>
              <a:pPr algn="ctr"/>
              <a:endParaRPr lang="fr-FR" sz="1400" b="1" dirty="0">
                <a:latin typeface="Verdana"/>
                <a:cs typeface="Verdana"/>
              </a:endParaRPr>
            </a:p>
          </p:txBody>
        </p:sp>
      </p:grpSp>
      <p:grpSp>
        <p:nvGrpSpPr>
          <p:cNvPr id="146" name="Group 145">
            <a:extLst>
              <a:ext uri="{FF2B5EF4-FFF2-40B4-BE49-F238E27FC236}">
                <a16:creationId xmlns:a16="http://schemas.microsoft.com/office/drawing/2014/main" id="{115D3786-3CB0-4D98-9C2D-11D4FBA5EAB9}"/>
              </a:ext>
            </a:extLst>
          </p:cNvPr>
          <p:cNvGrpSpPr/>
          <p:nvPr/>
        </p:nvGrpSpPr>
        <p:grpSpPr>
          <a:xfrm>
            <a:off x="6912585" y="4111819"/>
            <a:ext cx="2289049" cy="461665"/>
            <a:chOff x="1514240" y="4786549"/>
            <a:chExt cx="2289049" cy="461665"/>
          </a:xfrm>
        </p:grpSpPr>
        <p:sp>
          <p:nvSpPr>
            <p:cNvPr id="147" name="TextBox 146">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48" name="TextBox 147">
              <a:extLst>
                <a:ext uri="{FF2B5EF4-FFF2-40B4-BE49-F238E27FC236}">
                  <a16:creationId xmlns:a16="http://schemas.microsoft.com/office/drawing/2014/main" id="{B60C2261-B057-44FB-B300-F0F52E3F90C0}"/>
                </a:ext>
              </a:extLst>
            </p:cNvPr>
            <p:cNvSpPr txBox="1"/>
            <p:nvPr/>
          </p:nvSpPr>
          <p:spPr>
            <a:xfrm>
              <a:off x="1733897" y="4786549"/>
              <a:ext cx="1849733" cy="461665"/>
            </a:xfrm>
            <a:prstGeom prst="rect">
              <a:avLst/>
            </a:prstGeom>
            <a:noFill/>
          </p:spPr>
          <p:txBody>
            <a:bodyPr wrap="square" rtlCol="0">
              <a:spAutoFit/>
            </a:bodyPr>
            <a:lstStyle/>
            <a:p>
              <a:pPr algn="ctr"/>
              <a:endParaRPr lang="en-US" sz="2400" b="1" dirty="0">
                <a:solidFill>
                  <a:srgbClr val="FEC630"/>
                </a:solidFill>
                <a:latin typeface="Tw Cen MT" panose="020B0602020104020603" pitchFamily="34" charset="0"/>
              </a:endParaRPr>
            </a:p>
          </p:txBody>
        </p:sp>
      </p:grpSp>
      <p:sp>
        <p:nvSpPr>
          <p:cNvPr id="162" name="Rectangle 161"/>
          <p:cNvSpPr/>
          <p:nvPr/>
        </p:nvSpPr>
        <p:spPr>
          <a:xfrm>
            <a:off x="236500" y="783758"/>
            <a:ext cx="6096000" cy="1077218"/>
          </a:xfrm>
          <a:prstGeom prst="rect">
            <a:avLst/>
          </a:prstGeom>
        </p:spPr>
        <p:txBody>
          <a:bodyPr>
            <a:spAutoFit/>
          </a:bodyPr>
          <a:lstStyle/>
          <a:p>
            <a:pPr algn="ctr"/>
            <a:r>
              <a:rPr lang="fr-FR" sz="2800" dirty="0">
                <a:solidFill>
                  <a:srgbClr val="0070C0"/>
                </a:solidFill>
              </a:rPr>
              <a:t>développeur Web</a:t>
            </a:r>
            <a:endParaRPr lang="en-US" sz="2800" b="1" dirty="0">
              <a:solidFill>
                <a:srgbClr val="0070C0"/>
              </a:solidFill>
              <a:latin typeface="Tw Cen MT" panose="020B0602020104020603" pitchFamily="34" charset="0"/>
            </a:endParaRPr>
          </a:p>
          <a:p>
            <a:pPr algn="ctr"/>
            <a:endParaRPr lang="fr-FR" dirty="0">
              <a:solidFill>
                <a:srgbClr val="818181"/>
              </a:solidFill>
              <a:latin typeface="Raleway"/>
            </a:endParaRPr>
          </a:p>
          <a:p>
            <a:endParaRPr lang="en-US" dirty="0"/>
          </a:p>
        </p:txBody>
      </p:sp>
      <p:sp>
        <p:nvSpPr>
          <p:cNvPr id="83" name="TextBox 82">
            <a:extLst>
              <a:ext uri="{FF2B5EF4-FFF2-40B4-BE49-F238E27FC236}">
                <a16:creationId xmlns:a16="http://schemas.microsoft.com/office/drawing/2014/main" id="{B58D17C2-3595-44AD-9D77-27C29A8030BC}"/>
              </a:ext>
            </a:extLst>
          </p:cNvPr>
          <p:cNvSpPr txBox="1"/>
          <p:nvPr/>
        </p:nvSpPr>
        <p:spPr>
          <a:xfrm>
            <a:off x="1618692" y="3772867"/>
            <a:ext cx="7503309" cy="1569660"/>
          </a:xfrm>
          <a:prstGeom prst="rect">
            <a:avLst/>
          </a:prstGeom>
          <a:noFill/>
        </p:spPr>
        <p:txBody>
          <a:bodyPr wrap="square" rtlCol="0">
            <a:spAutoFit/>
          </a:bodyPr>
          <a:lstStyle/>
          <a:p>
            <a:pPr algn="ctr"/>
            <a:r>
              <a:rPr lang="fr-FR" sz="3200" dirty="0"/>
              <a:t>un développeur Web est un programmeur qui crée des applications Web accessibles via Internet.</a:t>
            </a:r>
            <a:endParaRPr lang="en-US" sz="3200" b="1" dirty="0">
              <a:solidFill>
                <a:srgbClr val="52CBBE"/>
              </a:solidFill>
              <a:latin typeface="Tw Cen MT" panose="020B0602020104020603" pitchFamily="34" charset="0"/>
            </a:endParaRPr>
          </a:p>
        </p:txBody>
      </p:sp>
      <p:grpSp>
        <p:nvGrpSpPr>
          <p:cNvPr id="82" name="Group 153">
            <a:extLst>
              <a:ext uri="{FF2B5EF4-FFF2-40B4-BE49-F238E27FC236}">
                <a16:creationId xmlns:a16="http://schemas.microsoft.com/office/drawing/2014/main" id="{891D995F-2186-46D8-B8B4-BB39402B7D5D}"/>
              </a:ext>
            </a:extLst>
          </p:cNvPr>
          <p:cNvGrpSpPr/>
          <p:nvPr/>
        </p:nvGrpSpPr>
        <p:grpSpPr>
          <a:xfrm>
            <a:off x="6683612" y="400866"/>
            <a:ext cx="1275682" cy="1275682"/>
            <a:chOff x="5242440" y="1755914"/>
            <a:chExt cx="1275682" cy="1275682"/>
          </a:xfrm>
        </p:grpSpPr>
        <p:sp>
          <p:nvSpPr>
            <p:cNvPr id="84" name="Teardrop 154">
              <a:extLst>
                <a:ext uri="{FF2B5EF4-FFF2-40B4-BE49-F238E27FC236}">
                  <a16:creationId xmlns:a16="http://schemas.microsoft.com/office/drawing/2014/main" id="{31E142B8-0FD7-4EBD-B57B-20ADE52639AB}"/>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155">
              <a:extLst>
                <a:ext uri="{FF2B5EF4-FFF2-40B4-BE49-F238E27FC236}">
                  <a16:creationId xmlns:a16="http://schemas.microsoft.com/office/drawing/2014/main" id="{5DEAFBE1-A33C-46A0-B982-19F5578CB5C4}"/>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156">
              <a:extLst>
                <a:ext uri="{FF2B5EF4-FFF2-40B4-BE49-F238E27FC236}">
                  <a16:creationId xmlns:a16="http://schemas.microsoft.com/office/drawing/2014/main" id="{549E70E9-2D13-49F0-B7FD-A48E95A09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spTree>
    <p:extLst>
      <p:ext uri="{BB962C8B-B14F-4D97-AF65-F5344CB8AC3E}">
        <p14:creationId xmlns:p14="http://schemas.microsoft.com/office/powerpoint/2010/main" val="16037056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 calcmode="lin" valueType="num">
                                      <p:cBhvr>
                                        <p:cTn id="12" dur="250" fill="hold"/>
                                        <p:tgtEl>
                                          <p:spTgt spid="129"/>
                                        </p:tgtEl>
                                        <p:attrNameLst>
                                          <p:attrName>ppt_w</p:attrName>
                                        </p:attrNameLst>
                                      </p:cBhvr>
                                      <p:tavLst>
                                        <p:tav tm="0">
                                          <p:val>
                                            <p:fltVal val="0"/>
                                          </p:val>
                                        </p:tav>
                                        <p:tav tm="100000">
                                          <p:val>
                                            <p:strVal val="#ppt_w"/>
                                          </p:val>
                                        </p:tav>
                                      </p:tavLst>
                                    </p:anim>
                                    <p:anim calcmode="lin" valueType="num">
                                      <p:cBhvr>
                                        <p:cTn id="13" dur="250" fill="hold"/>
                                        <p:tgtEl>
                                          <p:spTgt spid="129"/>
                                        </p:tgtEl>
                                        <p:attrNameLst>
                                          <p:attrName>ppt_h</p:attrName>
                                        </p:attrNameLst>
                                      </p:cBhvr>
                                      <p:tavLst>
                                        <p:tav tm="0">
                                          <p:val>
                                            <p:fltVal val="0"/>
                                          </p:val>
                                        </p:tav>
                                        <p:tav tm="100000">
                                          <p:val>
                                            <p:strVal val="#ppt_h"/>
                                          </p:val>
                                        </p:tav>
                                      </p:tavLst>
                                    </p:anim>
                                    <p:animEffect transition="in" filter="fade">
                                      <p:cBhvr>
                                        <p:cTn id="14" dur="250"/>
                                        <p:tgtEl>
                                          <p:spTgt spid="129"/>
                                        </p:tgtEl>
                                      </p:cBhvr>
                                    </p:animEffect>
                                  </p:childTnLst>
                                </p:cTn>
                              </p:par>
                            </p:childTnLst>
                          </p:cTn>
                        </p:par>
                        <p:par>
                          <p:cTn id="15" fill="hold">
                            <p:stCondLst>
                              <p:cond delay="250"/>
                            </p:stCondLst>
                            <p:childTnLst>
                              <p:par>
                                <p:cTn id="16" presetID="10" presetClass="entr" presetSubtype="0" fill="hold" nodeType="afterEffect">
                                  <p:stCondLst>
                                    <p:cond delay="25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500"/>
                                        <p:tgtEl>
                                          <p:spTgt spid="133"/>
                                        </p:tgtEl>
                                      </p:cBhvr>
                                    </p:animEffect>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42"/>
                                        </p:tgtEl>
                                        <p:attrNameLst>
                                          <p:attrName>style.visibility</p:attrName>
                                        </p:attrNameLst>
                                      </p:cBhvr>
                                      <p:to>
                                        <p:strVal val="visible"/>
                                      </p:to>
                                    </p:set>
                                    <p:animEffect transition="in" filter="fade">
                                      <p:cBhvr>
                                        <p:cTn id="26" dur="250"/>
                                        <p:tgtEl>
                                          <p:spTgt spid="142"/>
                                        </p:tgtEl>
                                      </p:cBhvr>
                                    </p:animEffect>
                                    <p:anim calcmode="lin" valueType="num">
                                      <p:cBhvr>
                                        <p:cTn id="27" dur="250" fill="hold"/>
                                        <p:tgtEl>
                                          <p:spTgt spid="142"/>
                                        </p:tgtEl>
                                        <p:attrNameLst>
                                          <p:attrName>ppt_x</p:attrName>
                                        </p:attrNameLst>
                                      </p:cBhvr>
                                      <p:tavLst>
                                        <p:tav tm="0">
                                          <p:val>
                                            <p:strVal val="#ppt_x"/>
                                          </p:val>
                                        </p:tav>
                                        <p:tav tm="100000">
                                          <p:val>
                                            <p:strVal val="#ppt_x"/>
                                          </p:val>
                                        </p:tav>
                                      </p:tavLst>
                                    </p:anim>
                                    <p:anim calcmode="lin" valueType="num">
                                      <p:cBhvr>
                                        <p:cTn id="28" dur="250" fill="hold"/>
                                        <p:tgtEl>
                                          <p:spTgt spid="142"/>
                                        </p:tgtEl>
                                        <p:attrNameLst>
                                          <p:attrName>ppt_y</p:attrName>
                                        </p:attrNameLst>
                                      </p:cBhvr>
                                      <p:tavLst>
                                        <p:tav tm="0">
                                          <p:val>
                                            <p:strVal val="#ppt_y+.1"/>
                                          </p:val>
                                        </p:tav>
                                        <p:tav tm="100000">
                                          <p:val>
                                            <p:strVal val="#ppt_y"/>
                                          </p:val>
                                        </p:tav>
                                      </p:tavLst>
                                    </p:anim>
                                  </p:childTnLst>
                                </p:cTn>
                              </p:par>
                            </p:childTnLst>
                          </p:cTn>
                        </p:par>
                        <p:par>
                          <p:cTn id="29" fill="hold">
                            <p:stCondLst>
                              <p:cond delay="1750"/>
                            </p:stCondLst>
                            <p:childTnLst>
                              <p:par>
                                <p:cTn id="30" presetID="22" presetClass="entr" presetSubtype="8" fill="hold" nodeType="after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left)">
                                      <p:cBhvr>
                                        <p:cTn id="32" dur="500"/>
                                        <p:tgtEl>
                                          <p:spTgt spid="1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nodeType="withEffect">
                                  <p:stCondLst>
                                    <p:cond delay="25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par>
                                <p:cTn id="41" presetID="10" presetClass="entr" presetSubtype="0" fill="hold" nodeType="withEffect">
                                  <p:stCondLst>
                                    <p:cond delay="250"/>
                                  </p:stCondLst>
                                  <p:childTnLst>
                                    <p:set>
                                      <p:cBhvr>
                                        <p:cTn id="42" dur="1" fill="hold">
                                          <p:stCondLst>
                                            <p:cond delay="0"/>
                                          </p:stCondLst>
                                        </p:cTn>
                                        <p:tgtEl>
                                          <p:spTgt spid="83">
                                            <p:txEl>
                                              <p:pRg st="0" end="0"/>
                                            </p:txEl>
                                          </p:spTgt>
                                        </p:tgtEl>
                                        <p:attrNameLst>
                                          <p:attrName>style.visibility</p:attrName>
                                        </p:attrNameLst>
                                      </p:cBhvr>
                                      <p:to>
                                        <p:strVal val="visible"/>
                                      </p:to>
                                    </p:set>
                                    <p:animEffect transition="in" filter="fade">
                                      <p:cBhvr>
                                        <p:cTn id="43" dur="500"/>
                                        <p:tgtEl>
                                          <p:spTgt spid="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24512" y="45781"/>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1198740"/>
              <a:ext cx="1168400" cy="4483189"/>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9894211" y="3198319"/>
              <a:ext cx="4064176" cy="400110"/>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Comment fonctionne le web</a:t>
              </a:r>
              <a:r>
                <a:rPr lang="fr-FR" sz="2000" dirty="0">
                  <a:solidFill>
                    <a:srgbClr val="0F0F19"/>
                  </a:solidFill>
                  <a:latin typeface="Arial" panose="020B0604020202020204" pitchFamily="34" charset="0"/>
                  <a:cs typeface="Arial" panose="020B0604020202020204" pitchFamily="34" charset="0"/>
                </a:rPr>
                <a:t>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756921" y="-1"/>
            <a:ext cx="11447501" cy="6858000"/>
            <a:chOff x="10311238" y="208004"/>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10311238" y="208004"/>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20578294" y="1000080"/>
              <a:ext cx="1168400" cy="5423113"/>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9419767" y="3219579"/>
              <a:ext cx="3741232" cy="707886"/>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De</a:t>
              </a:r>
              <a:r>
                <a:rPr lang="fr-FR" sz="2000" dirty="0">
                  <a:solidFill>
                    <a:srgbClr val="0F0F19"/>
                  </a:solidFill>
                  <a:latin typeface="Arial" panose="020B0604020202020204" pitchFamily="34" charset="0"/>
                  <a:cs typeface="Arial" panose="020B0604020202020204" pitchFamily="34" charset="0"/>
                </a:rPr>
                <a:t> quoi avez-vous besoin </a:t>
              </a:r>
              <a:r>
                <a:rPr lang="fr-FR" sz="2000" i="1" dirty="0">
                  <a:solidFill>
                    <a:srgbClr val="0F0F19"/>
                  </a:solidFill>
                  <a:latin typeface="Arial" panose="020B0604020202020204" pitchFamily="34" charset="0"/>
                  <a:cs typeface="Arial" panose="020B0604020202020204" pitchFamily="34" charset="0"/>
                </a:rPr>
                <a:t>pour être développeur web ?</a:t>
              </a:r>
              <a:endParaRPr lang="fr-FR" sz="2000" dirty="0">
                <a:solidFill>
                  <a:srgbClr val="0F0F19"/>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0537942" y="3200562"/>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33602" y="22880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810143" cy="6858000"/>
            <a:chOff x="718505" y="-1"/>
            <a:chExt cx="8810143"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7968666" y="3138374"/>
              <a:ext cx="2473633" cy="646331"/>
            </a:xfrm>
            <a:prstGeom prst="rect">
              <a:avLst/>
            </a:prstGeom>
            <a:noFill/>
          </p:spPr>
          <p:txBody>
            <a:bodyPr wrap="square" rtlCol="0">
              <a:spAutoFit/>
            </a:bodyPr>
            <a:lstStyle/>
            <a:p>
              <a:pPr algn="ctr"/>
              <a:r>
                <a:rPr lang="fr-FR" sz="3600" b="1" dirty="0">
                  <a:solidFill>
                    <a:schemeClr val="bg1"/>
                  </a:solidFill>
                </a:rPr>
                <a:t>Réalisation</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37" name="TextBox 33"/>
          <p:cNvSpPr txBox="1"/>
          <p:nvPr/>
        </p:nvSpPr>
        <p:spPr>
          <a:xfrm>
            <a:off x="7145945" y="5182047"/>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78C85B"/>
                </a:solidFill>
              </a:defRPr>
            </a:lvl1pPr>
          </a:lstStyle>
          <a:p>
            <a:endParaRPr sz="1100" dirty="0"/>
          </a:p>
        </p:txBody>
      </p:sp>
      <p:sp>
        <p:nvSpPr>
          <p:cNvPr id="39" name="TextBox 36"/>
          <p:cNvSpPr txBox="1"/>
          <p:nvPr/>
        </p:nvSpPr>
        <p:spPr>
          <a:xfrm>
            <a:off x="8625031" y="4707587"/>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78C85B"/>
                </a:solidFill>
                <a:latin typeface="Impact"/>
                <a:ea typeface="Impact"/>
                <a:cs typeface="Impact"/>
                <a:sym typeface="Impact"/>
              </a:defRPr>
            </a:lvl1pPr>
          </a:lstStyle>
          <a:p>
            <a:endParaRPr dirty="0"/>
          </a:p>
        </p:txBody>
      </p:sp>
      <p:sp>
        <p:nvSpPr>
          <p:cNvPr id="40" name="TextBox 34"/>
          <p:cNvSpPr txBox="1"/>
          <p:nvPr/>
        </p:nvSpPr>
        <p:spPr>
          <a:xfrm>
            <a:off x="8591139" y="5208381"/>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78C85B"/>
                </a:solidFill>
              </a:defRPr>
            </a:lvl1pPr>
          </a:lstStyle>
          <a:p>
            <a:endParaRPr dirty="0"/>
          </a:p>
        </p:txBody>
      </p:sp>
      <p:sp>
        <p:nvSpPr>
          <p:cNvPr id="42" name="TextBox 33"/>
          <p:cNvSpPr txBox="1"/>
          <p:nvPr/>
        </p:nvSpPr>
        <p:spPr>
          <a:xfrm>
            <a:off x="4120794" y="4128085"/>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FFBB2D"/>
                </a:solidFill>
              </a:defRPr>
            </a:lvl1pPr>
          </a:lstStyle>
          <a:p>
            <a:endParaRPr sz="1100" dirty="0"/>
          </a:p>
        </p:txBody>
      </p:sp>
      <p:sp>
        <p:nvSpPr>
          <p:cNvPr id="44" name="TextBox 36"/>
          <p:cNvSpPr txBox="1"/>
          <p:nvPr/>
        </p:nvSpPr>
        <p:spPr>
          <a:xfrm>
            <a:off x="3294172" y="3660258"/>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BB2D"/>
                </a:solidFill>
                <a:latin typeface="Impact"/>
                <a:ea typeface="Impact"/>
                <a:cs typeface="Impact"/>
                <a:sym typeface="Impact"/>
              </a:defRPr>
            </a:lvl1pPr>
          </a:lstStyle>
          <a:p>
            <a:endParaRPr dirty="0"/>
          </a:p>
        </p:txBody>
      </p:sp>
      <p:sp>
        <p:nvSpPr>
          <p:cNvPr id="45" name="TextBox 34"/>
          <p:cNvSpPr txBox="1"/>
          <p:nvPr/>
        </p:nvSpPr>
        <p:spPr>
          <a:xfrm>
            <a:off x="3260280" y="4161053"/>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FFBB2D"/>
                </a:solidFill>
              </a:defRPr>
            </a:lvl1pPr>
          </a:lstStyle>
          <a:p>
            <a:endParaRPr dirty="0"/>
          </a:p>
        </p:txBody>
      </p:sp>
      <p:sp>
        <p:nvSpPr>
          <p:cNvPr id="47" name="TextBox 33"/>
          <p:cNvSpPr txBox="1"/>
          <p:nvPr/>
        </p:nvSpPr>
        <p:spPr>
          <a:xfrm>
            <a:off x="7145945" y="3070873"/>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E04B4A"/>
                </a:solidFill>
              </a:defRPr>
            </a:lvl1pPr>
          </a:lstStyle>
          <a:p>
            <a:endParaRPr sz="1100" dirty="0"/>
          </a:p>
        </p:txBody>
      </p:sp>
      <p:sp>
        <p:nvSpPr>
          <p:cNvPr id="49" name="TextBox 36"/>
          <p:cNvSpPr txBox="1"/>
          <p:nvPr/>
        </p:nvSpPr>
        <p:spPr>
          <a:xfrm>
            <a:off x="8625033" y="2686885"/>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E04B4A"/>
                </a:solidFill>
                <a:latin typeface="Impact"/>
                <a:ea typeface="Impact"/>
                <a:cs typeface="Impact"/>
                <a:sym typeface="Impact"/>
              </a:defRPr>
            </a:lvl1pPr>
          </a:lstStyle>
          <a:p>
            <a:endParaRPr dirty="0"/>
          </a:p>
        </p:txBody>
      </p:sp>
      <p:sp>
        <p:nvSpPr>
          <p:cNvPr id="81" name="TextBox 34"/>
          <p:cNvSpPr txBox="1"/>
          <p:nvPr/>
        </p:nvSpPr>
        <p:spPr>
          <a:xfrm>
            <a:off x="8591139" y="3187680"/>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E04B4A"/>
                </a:solidFill>
              </a:defRPr>
            </a:lvl1pPr>
          </a:lstStyle>
          <a:p>
            <a:endParaRPr dirty="0"/>
          </a:p>
        </p:txBody>
      </p:sp>
      <p:sp>
        <p:nvSpPr>
          <p:cNvPr id="85" name="TextBox 33"/>
          <p:cNvSpPr txBox="1"/>
          <p:nvPr/>
        </p:nvSpPr>
        <p:spPr>
          <a:xfrm>
            <a:off x="4143890" y="2107383"/>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45C4E3"/>
                </a:solidFill>
              </a:defRPr>
            </a:lvl1pPr>
          </a:lstStyle>
          <a:p>
            <a:endParaRPr sz="1100" dirty="0"/>
          </a:p>
        </p:txBody>
      </p:sp>
      <p:sp>
        <p:nvSpPr>
          <p:cNvPr id="88" name="TextBox 36"/>
          <p:cNvSpPr txBox="1"/>
          <p:nvPr/>
        </p:nvSpPr>
        <p:spPr>
          <a:xfrm>
            <a:off x="3294172" y="1639556"/>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45C4E3"/>
                </a:solidFill>
                <a:latin typeface="Impact"/>
                <a:ea typeface="Impact"/>
                <a:cs typeface="Impact"/>
                <a:sym typeface="Impact"/>
              </a:defRPr>
            </a:lvl1pPr>
          </a:lstStyle>
          <a:p>
            <a:endParaRPr dirty="0"/>
          </a:p>
        </p:txBody>
      </p:sp>
      <p:sp>
        <p:nvSpPr>
          <p:cNvPr id="89" name="TextBox 34"/>
          <p:cNvSpPr txBox="1"/>
          <p:nvPr/>
        </p:nvSpPr>
        <p:spPr>
          <a:xfrm>
            <a:off x="3260280" y="2140351"/>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45C4E3"/>
                </a:solidFill>
              </a:defRPr>
            </a:lvl1pPr>
          </a:lstStyle>
          <a:p>
            <a:endParaRPr dirty="0"/>
          </a:p>
        </p:txBody>
      </p:sp>
      <p:sp>
        <p:nvSpPr>
          <p:cNvPr id="128" name="Freeform 58"/>
          <p:cNvSpPr/>
          <p:nvPr/>
        </p:nvSpPr>
        <p:spPr>
          <a:xfrm>
            <a:off x="5015577" y="377231"/>
            <a:ext cx="1986273" cy="2601915"/>
          </a:xfrm>
          <a:custGeom>
            <a:avLst/>
            <a:gdLst/>
            <a:ahLst/>
            <a:cxnLst>
              <a:cxn ang="0">
                <a:pos x="wd2" y="hd2"/>
              </a:cxn>
              <a:cxn ang="5400000">
                <a:pos x="wd2" y="hd2"/>
              </a:cxn>
              <a:cxn ang="10800000">
                <a:pos x="wd2" y="hd2"/>
              </a:cxn>
              <a:cxn ang="16200000">
                <a:pos x="wd2" y="hd2"/>
              </a:cxn>
            </a:cxnLst>
            <a:rect l="0" t="0" r="r" b="b"/>
            <a:pathLst>
              <a:path w="21246" h="21599" extrusionOk="0">
                <a:moveTo>
                  <a:pt x="11866" y="0"/>
                </a:moveTo>
                <a:cubicBezTo>
                  <a:pt x="11491" y="-1"/>
                  <a:pt x="11119" y="30"/>
                  <a:pt x="10746" y="46"/>
                </a:cubicBezTo>
                <a:cubicBezTo>
                  <a:pt x="10418" y="60"/>
                  <a:pt x="10091" y="59"/>
                  <a:pt x="9765" y="85"/>
                </a:cubicBezTo>
                <a:cubicBezTo>
                  <a:pt x="9258" y="126"/>
                  <a:pt x="8758" y="199"/>
                  <a:pt x="8258" y="270"/>
                </a:cubicBezTo>
                <a:cubicBezTo>
                  <a:pt x="8013" y="304"/>
                  <a:pt x="7767" y="324"/>
                  <a:pt x="7524" y="365"/>
                </a:cubicBezTo>
                <a:cubicBezTo>
                  <a:pt x="7064" y="444"/>
                  <a:pt x="6616" y="555"/>
                  <a:pt x="6165" y="658"/>
                </a:cubicBezTo>
                <a:cubicBezTo>
                  <a:pt x="5879" y="724"/>
                  <a:pt x="5587" y="771"/>
                  <a:pt x="5303" y="846"/>
                </a:cubicBezTo>
                <a:cubicBezTo>
                  <a:pt x="4971" y="935"/>
                  <a:pt x="4653" y="1054"/>
                  <a:pt x="4327" y="1156"/>
                </a:cubicBezTo>
                <a:cubicBezTo>
                  <a:pt x="3950" y="1273"/>
                  <a:pt x="3567" y="1373"/>
                  <a:pt x="3198" y="1508"/>
                </a:cubicBezTo>
                <a:cubicBezTo>
                  <a:pt x="1238" y="4532"/>
                  <a:pt x="39" y="7817"/>
                  <a:pt x="1" y="11297"/>
                </a:cubicBezTo>
                <a:cubicBezTo>
                  <a:pt x="-37" y="14676"/>
                  <a:pt x="712" y="18380"/>
                  <a:pt x="2591" y="21599"/>
                </a:cubicBezTo>
                <a:cubicBezTo>
                  <a:pt x="2592" y="21599"/>
                  <a:pt x="2593" y="21599"/>
                  <a:pt x="2595" y="21599"/>
                </a:cubicBezTo>
                <a:cubicBezTo>
                  <a:pt x="3373" y="21583"/>
                  <a:pt x="4148" y="21518"/>
                  <a:pt x="4913" y="21414"/>
                </a:cubicBezTo>
                <a:cubicBezTo>
                  <a:pt x="5447" y="21342"/>
                  <a:pt x="5974" y="21246"/>
                  <a:pt x="6496" y="21131"/>
                </a:cubicBezTo>
                <a:cubicBezTo>
                  <a:pt x="6587" y="21111"/>
                  <a:pt x="6678" y="21096"/>
                  <a:pt x="6768" y="21075"/>
                </a:cubicBezTo>
                <a:cubicBezTo>
                  <a:pt x="7125" y="20991"/>
                  <a:pt x="7478" y="20897"/>
                  <a:pt x="7825" y="20795"/>
                </a:cubicBezTo>
                <a:cubicBezTo>
                  <a:pt x="7828" y="20794"/>
                  <a:pt x="7830" y="20793"/>
                  <a:pt x="7833" y="20792"/>
                </a:cubicBezTo>
                <a:cubicBezTo>
                  <a:pt x="7984" y="20748"/>
                  <a:pt x="8130" y="20698"/>
                  <a:pt x="8279" y="20650"/>
                </a:cubicBezTo>
                <a:cubicBezTo>
                  <a:pt x="8508" y="20577"/>
                  <a:pt x="8739" y="20506"/>
                  <a:pt x="8963" y="20426"/>
                </a:cubicBezTo>
                <a:cubicBezTo>
                  <a:pt x="9066" y="20389"/>
                  <a:pt x="9166" y="20346"/>
                  <a:pt x="9268" y="20307"/>
                </a:cubicBezTo>
                <a:cubicBezTo>
                  <a:pt x="9499" y="20221"/>
                  <a:pt x="9730" y="20132"/>
                  <a:pt x="9956" y="20037"/>
                </a:cubicBezTo>
                <a:cubicBezTo>
                  <a:pt x="10069" y="19990"/>
                  <a:pt x="10179" y="19938"/>
                  <a:pt x="10291" y="19889"/>
                </a:cubicBezTo>
                <a:cubicBezTo>
                  <a:pt x="10514" y="19791"/>
                  <a:pt x="10733" y="19691"/>
                  <a:pt x="10949" y="19586"/>
                </a:cubicBezTo>
                <a:cubicBezTo>
                  <a:pt x="11472" y="19333"/>
                  <a:pt x="11977" y="19060"/>
                  <a:pt x="12465" y="18769"/>
                </a:cubicBezTo>
                <a:cubicBezTo>
                  <a:pt x="12548" y="18719"/>
                  <a:pt x="12629" y="18668"/>
                  <a:pt x="12711" y="18617"/>
                </a:cubicBezTo>
                <a:cubicBezTo>
                  <a:pt x="13204" y="18313"/>
                  <a:pt x="13682" y="17991"/>
                  <a:pt x="14138" y="17652"/>
                </a:cubicBezTo>
                <a:cubicBezTo>
                  <a:pt x="14216" y="17593"/>
                  <a:pt x="14294" y="17534"/>
                  <a:pt x="14371" y="17474"/>
                </a:cubicBezTo>
                <a:cubicBezTo>
                  <a:pt x="14651" y="17259"/>
                  <a:pt x="14909" y="17029"/>
                  <a:pt x="15173" y="16802"/>
                </a:cubicBezTo>
                <a:cubicBezTo>
                  <a:pt x="15477" y="16541"/>
                  <a:pt x="15774" y="16277"/>
                  <a:pt x="16056" y="16001"/>
                </a:cubicBezTo>
                <a:cubicBezTo>
                  <a:pt x="16250" y="15813"/>
                  <a:pt x="16433" y="15620"/>
                  <a:pt x="16617" y="15425"/>
                </a:cubicBezTo>
                <a:cubicBezTo>
                  <a:pt x="16892" y="15133"/>
                  <a:pt x="17155" y="14837"/>
                  <a:pt x="17406" y="14532"/>
                </a:cubicBezTo>
                <a:cubicBezTo>
                  <a:pt x="17567" y="14337"/>
                  <a:pt x="17722" y="14142"/>
                  <a:pt x="17873" y="13942"/>
                </a:cubicBezTo>
                <a:cubicBezTo>
                  <a:pt x="18129" y="13605"/>
                  <a:pt x="18368" y="13263"/>
                  <a:pt x="18595" y="12914"/>
                </a:cubicBezTo>
                <a:cubicBezTo>
                  <a:pt x="18708" y="12740"/>
                  <a:pt x="18820" y="12567"/>
                  <a:pt x="18926" y="12391"/>
                </a:cubicBezTo>
                <a:cubicBezTo>
                  <a:pt x="19013" y="12246"/>
                  <a:pt x="19116" y="12108"/>
                  <a:pt x="19198" y="11962"/>
                </a:cubicBezTo>
                <a:cubicBezTo>
                  <a:pt x="19189" y="11955"/>
                  <a:pt x="19181" y="11947"/>
                  <a:pt x="19172" y="11939"/>
                </a:cubicBezTo>
                <a:cubicBezTo>
                  <a:pt x="19362" y="11599"/>
                  <a:pt x="19566" y="11262"/>
                  <a:pt x="19729" y="10915"/>
                </a:cubicBezTo>
                <a:cubicBezTo>
                  <a:pt x="21118" y="7970"/>
                  <a:pt x="21563" y="4806"/>
                  <a:pt x="21023" y="1700"/>
                </a:cubicBezTo>
                <a:cubicBezTo>
                  <a:pt x="18810" y="826"/>
                  <a:pt x="16436" y="303"/>
                  <a:pt x="14027" y="102"/>
                </a:cubicBezTo>
                <a:cubicBezTo>
                  <a:pt x="14028" y="97"/>
                  <a:pt x="14027" y="93"/>
                  <a:pt x="14027" y="88"/>
                </a:cubicBezTo>
                <a:cubicBezTo>
                  <a:pt x="13671" y="59"/>
                  <a:pt x="13315" y="61"/>
                  <a:pt x="12957" y="46"/>
                </a:cubicBezTo>
                <a:cubicBezTo>
                  <a:pt x="12635" y="32"/>
                  <a:pt x="12313" y="8"/>
                  <a:pt x="11990" y="6"/>
                </a:cubicBezTo>
                <a:cubicBezTo>
                  <a:pt x="11948" y="6"/>
                  <a:pt x="11908" y="0"/>
                  <a:pt x="11866" y="0"/>
                </a:cubicBezTo>
                <a:close/>
              </a:path>
            </a:pathLst>
          </a:custGeom>
          <a:gradFill flip="none" rotWithShape="1">
            <a:gsLst>
              <a:gs pos="15000">
                <a:srgbClr val="B91F52"/>
              </a:gs>
              <a:gs pos="44000">
                <a:srgbClr val="FF2A70"/>
              </a:gs>
              <a:gs pos="74761">
                <a:srgbClr val="E1359B"/>
              </a:gs>
              <a:gs pos="98899">
                <a:srgbClr val="C23FC6"/>
              </a:gs>
            </a:gsLst>
            <a:lin ang="8100000" scaled="1"/>
            <a:tileRect/>
          </a:gradFill>
          <a:ln w="12700">
            <a:miter lim="400000"/>
          </a:ln>
        </p:spPr>
        <p:txBody>
          <a:bodyPr lIns="45719" rIns="45719" anchor="ctr"/>
          <a:lstStyle/>
          <a:p>
            <a:endParaRPr/>
          </a:p>
        </p:txBody>
      </p:sp>
      <p:sp>
        <p:nvSpPr>
          <p:cNvPr id="129" name="Freeform 59"/>
          <p:cNvSpPr/>
          <p:nvPr/>
        </p:nvSpPr>
        <p:spPr>
          <a:xfrm>
            <a:off x="5287962" y="623691"/>
            <a:ext cx="2671691" cy="3487342"/>
          </a:xfrm>
          <a:custGeom>
            <a:avLst/>
            <a:gdLst/>
            <a:ahLst/>
            <a:cxnLst>
              <a:cxn ang="0">
                <a:pos x="wd2" y="hd2"/>
              </a:cxn>
              <a:cxn ang="5400000">
                <a:pos x="wd2" y="hd2"/>
              </a:cxn>
              <a:cxn ang="10800000">
                <a:pos x="wd2" y="hd2"/>
              </a:cxn>
              <a:cxn ang="16200000">
                <a:pos x="wd2" y="hd2"/>
              </a:cxn>
            </a:cxnLst>
            <a:rect l="0" t="0" r="r" b="b"/>
            <a:pathLst>
              <a:path w="21560" h="21600" extrusionOk="0">
                <a:moveTo>
                  <a:pt x="14284" y="0"/>
                </a:moveTo>
                <a:cubicBezTo>
                  <a:pt x="14563" y="1821"/>
                  <a:pt x="14386" y="3667"/>
                  <a:pt x="13762" y="5437"/>
                </a:cubicBezTo>
                <a:cubicBezTo>
                  <a:pt x="13629" y="5814"/>
                  <a:pt x="13469" y="6188"/>
                  <a:pt x="13297" y="6558"/>
                </a:cubicBezTo>
                <a:cubicBezTo>
                  <a:pt x="13257" y="6646"/>
                  <a:pt x="13218" y="6734"/>
                  <a:pt x="13176" y="6821"/>
                </a:cubicBezTo>
                <a:cubicBezTo>
                  <a:pt x="13000" y="7181"/>
                  <a:pt x="12808" y="7536"/>
                  <a:pt x="12596" y="7886"/>
                </a:cubicBezTo>
                <a:cubicBezTo>
                  <a:pt x="12556" y="7952"/>
                  <a:pt x="12509" y="8016"/>
                  <a:pt x="12468" y="8082"/>
                </a:cubicBezTo>
                <a:cubicBezTo>
                  <a:pt x="12258" y="8417"/>
                  <a:pt x="12035" y="8747"/>
                  <a:pt x="11792" y="9068"/>
                </a:cubicBezTo>
                <a:cubicBezTo>
                  <a:pt x="11761" y="9109"/>
                  <a:pt x="11734" y="9151"/>
                  <a:pt x="11702" y="9191"/>
                </a:cubicBezTo>
                <a:cubicBezTo>
                  <a:pt x="11446" y="9524"/>
                  <a:pt x="11167" y="9845"/>
                  <a:pt x="10876" y="10160"/>
                </a:cubicBezTo>
                <a:cubicBezTo>
                  <a:pt x="10798" y="10245"/>
                  <a:pt x="10717" y="10329"/>
                  <a:pt x="10636" y="10413"/>
                </a:cubicBezTo>
                <a:cubicBezTo>
                  <a:pt x="9275" y="11814"/>
                  <a:pt x="7574" y="13009"/>
                  <a:pt x="5550" y="13830"/>
                </a:cubicBezTo>
                <a:cubicBezTo>
                  <a:pt x="3835" y="14526"/>
                  <a:pt x="1939" y="14919"/>
                  <a:pt x="0" y="14983"/>
                </a:cubicBezTo>
                <a:cubicBezTo>
                  <a:pt x="699" y="16101"/>
                  <a:pt x="1632" y="17125"/>
                  <a:pt x="2761" y="18014"/>
                </a:cubicBezTo>
                <a:cubicBezTo>
                  <a:pt x="4453" y="19325"/>
                  <a:pt x="6557" y="20248"/>
                  <a:pt x="8836" y="20813"/>
                </a:cubicBezTo>
                <a:cubicBezTo>
                  <a:pt x="8836" y="20814"/>
                  <a:pt x="8837" y="20815"/>
                  <a:pt x="8836" y="20816"/>
                </a:cubicBezTo>
                <a:cubicBezTo>
                  <a:pt x="8859" y="20822"/>
                  <a:pt x="8883" y="20825"/>
                  <a:pt x="8907" y="20831"/>
                </a:cubicBezTo>
                <a:cubicBezTo>
                  <a:pt x="9304" y="20928"/>
                  <a:pt x="9704" y="21018"/>
                  <a:pt x="10111" y="21094"/>
                </a:cubicBezTo>
                <a:cubicBezTo>
                  <a:pt x="11650" y="21380"/>
                  <a:pt x="13279" y="21594"/>
                  <a:pt x="14896" y="21600"/>
                </a:cubicBezTo>
                <a:cubicBezTo>
                  <a:pt x="15083" y="21099"/>
                  <a:pt x="15359" y="20618"/>
                  <a:pt x="15715" y="20174"/>
                </a:cubicBezTo>
                <a:cubicBezTo>
                  <a:pt x="16869" y="18724"/>
                  <a:pt x="17851" y="17726"/>
                  <a:pt x="19139" y="16357"/>
                </a:cubicBezTo>
                <a:cubicBezTo>
                  <a:pt x="20616" y="14787"/>
                  <a:pt x="21285" y="12837"/>
                  <a:pt x="21522" y="10912"/>
                </a:cubicBezTo>
                <a:cubicBezTo>
                  <a:pt x="21535" y="10801"/>
                  <a:pt x="21600" y="9338"/>
                  <a:pt x="21522" y="8586"/>
                </a:cubicBezTo>
                <a:lnTo>
                  <a:pt x="21515" y="8586"/>
                </a:lnTo>
                <a:cubicBezTo>
                  <a:pt x="21124" y="4927"/>
                  <a:pt x="18314" y="1774"/>
                  <a:pt x="14284" y="0"/>
                </a:cubicBezTo>
                <a:close/>
              </a:path>
            </a:pathLst>
          </a:custGeom>
          <a:gradFill flip="none" rotWithShape="1">
            <a:gsLst>
              <a:gs pos="19000">
                <a:srgbClr val="C12B38"/>
              </a:gs>
              <a:gs pos="37000">
                <a:srgbClr val="FF3847"/>
              </a:gs>
              <a:gs pos="68243">
                <a:srgbClr val="FF7D25"/>
              </a:gs>
              <a:gs pos="100000">
                <a:srgbClr val="FFC203"/>
              </a:gs>
            </a:gsLst>
            <a:lin ang="18900000" scaled="1"/>
            <a:tileRect/>
          </a:gradFill>
          <a:ln w="12700">
            <a:miter lim="400000"/>
          </a:ln>
        </p:spPr>
        <p:txBody>
          <a:bodyPr lIns="45719" rIns="45719" anchor="ctr"/>
          <a:lstStyle/>
          <a:p>
            <a:endParaRPr/>
          </a:p>
        </p:txBody>
      </p:sp>
      <p:sp>
        <p:nvSpPr>
          <p:cNvPr id="130" name="Freeform 60"/>
          <p:cNvSpPr/>
          <p:nvPr/>
        </p:nvSpPr>
        <p:spPr>
          <a:xfrm>
            <a:off x="4289365" y="614960"/>
            <a:ext cx="2827001" cy="4341416"/>
          </a:xfrm>
          <a:custGeom>
            <a:avLst/>
            <a:gdLst/>
            <a:ahLst/>
            <a:cxnLst>
              <a:cxn ang="0">
                <a:pos x="wd2" y="hd2"/>
              </a:cxn>
              <a:cxn ang="5400000">
                <a:pos x="wd2" y="hd2"/>
              </a:cxn>
              <a:cxn ang="10800000">
                <a:pos x="wd2" y="hd2"/>
              </a:cxn>
              <a:cxn ang="16200000">
                <a:pos x="wd2" y="hd2"/>
              </a:cxn>
            </a:cxnLst>
            <a:rect l="0" t="0" r="r" b="b"/>
            <a:pathLst>
              <a:path w="21511" h="21600" extrusionOk="0">
                <a:moveTo>
                  <a:pt x="6985" y="0"/>
                </a:moveTo>
                <a:cubicBezTo>
                  <a:pt x="3108" y="1421"/>
                  <a:pt x="406" y="3991"/>
                  <a:pt x="46" y="6974"/>
                </a:cubicBezTo>
                <a:cubicBezTo>
                  <a:pt x="3" y="7177"/>
                  <a:pt x="-9" y="7382"/>
                  <a:pt x="7" y="7586"/>
                </a:cubicBezTo>
                <a:cubicBezTo>
                  <a:pt x="7" y="7611"/>
                  <a:pt x="7" y="7637"/>
                  <a:pt x="7" y="7661"/>
                </a:cubicBezTo>
                <a:cubicBezTo>
                  <a:pt x="7" y="7853"/>
                  <a:pt x="15" y="8041"/>
                  <a:pt x="34" y="8230"/>
                </a:cubicBezTo>
                <a:cubicBezTo>
                  <a:pt x="52" y="8532"/>
                  <a:pt x="74" y="8777"/>
                  <a:pt x="79" y="8809"/>
                </a:cubicBezTo>
                <a:cubicBezTo>
                  <a:pt x="135" y="9195"/>
                  <a:pt x="217" y="9584"/>
                  <a:pt x="330" y="9968"/>
                </a:cubicBezTo>
                <a:cubicBezTo>
                  <a:pt x="668" y="11120"/>
                  <a:pt x="1289" y="12237"/>
                  <a:pt x="2329" y="13182"/>
                </a:cubicBezTo>
                <a:cubicBezTo>
                  <a:pt x="3544" y="14283"/>
                  <a:pt x="4750" y="15084"/>
                  <a:pt x="5838" y="16249"/>
                </a:cubicBezTo>
                <a:cubicBezTo>
                  <a:pt x="7053" y="17552"/>
                  <a:pt x="6943" y="18682"/>
                  <a:pt x="6943" y="20161"/>
                </a:cubicBezTo>
                <a:cubicBezTo>
                  <a:pt x="6943" y="20161"/>
                  <a:pt x="6711" y="21600"/>
                  <a:pt x="8840" y="21600"/>
                </a:cubicBezTo>
                <a:lnTo>
                  <a:pt x="10168" y="21600"/>
                </a:lnTo>
                <a:lnTo>
                  <a:pt x="19146" y="21600"/>
                </a:lnTo>
                <a:cubicBezTo>
                  <a:pt x="21591" y="21600"/>
                  <a:pt x="21324" y="20161"/>
                  <a:pt x="21324" y="20161"/>
                </a:cubicBezTo>
                <a:cubicBezTo>
                  <a:pt x="21310" y="19261"/>
                  <a:pt x="21269" y="18490"/>
                  <a:pt x="21511" y="17732"/>
                </a:cubicBezTo>
                <a:cubicBezTo>
                  <a:pt x="20591" y="17723"/>
                  <a:pt x="19672" y="17666"/>
                  <a:pt x="18766" y="17562"/>
                </a:cubicBezTo>
                <a:cubicBezTo>
                  <a:pt x="16159" y="17270"/>
                  <a:pt x="13574" y="16717"/>
                  <a:pt x="11437" y="15670"/>
                </a:cubicBezTo>
                <a:cubicBezTo>
                  <a:pt x="11289" y="15598"/>
                  <a:pt x="11152" y="15519"/>
                  <a:pt x="11011" y="15443"/>
                </a:cubicBezTo>
                <a:cubicBezTo>
                  <a:pt x="11009" y="15442"/>
                  <a:pt x="11007" y="15442"/>
                  <a:pt x="11005" y="15441"/>
                </a:cubicBezTo>
                <a:cubicBezTo>
                  <a:pt x="10838" y="15352"/>
                  <a:pt x="10674" y="15262"/>
                  <a:pt x="10516" y="15169"/>
                </a:cubicBezTo>
                <a:cubicBezTo>
                  <a:pt x="10453" y="15132"/>
                  <a:pt x="10393" y="15094"/>
                  <a:pt x="10331" y="15056"/>
                </a:cubicBezTo>
                <a:cubicBezTo>
                  <a:pt x="10155" y="14949"/>
                  <a:pt x="9981" y="14840"/>
                  <a:pt x="9815" y="14726"/>
                </a:cubicBezTo>
                <a:cubicBezTo>
                  <a:pt x="9747" y="14680"/>
                  <a:pt x="9682" y="14632"/>
                  <a:pt x="9616" y="14584"/>
                </a:cubicBezTo>
                <a:cubicBezTo>
                  <a:pt x="9609" y="14579"/>
                  <a:pt x="9601" y="14575"/>
                  <a:pt x="9595" y="14570"/>
                </a:cubicBezTo>
                <a:cubicBezTo>
                  <a:pt x="9445" y="14464"/>
                  <a:pt x="9298" y="14357"/>
                  <a:pt x="9157" y="14247"/>
                </a:cubicBezTo>
                <a:cubicBezTo>
                  <a:pt x="9154" y="14245"/>
                  <a:pt x="9153" y="14243"/>
                  <a:pt x="9151" y="14241"/>
                </a:cubicBezTo>
                <a:cubicBezTo>
                  <a:pt x="9101" y="14202"/>
                  <a:pt x="9054" y="14162"/>
                  <a:pt x="9006" y="14122"/>
                </a:cubicBezTo>
                <a:cubicBezTo>
                  <a:pt x="8994" y="14112"/>
                  <a:pt x="8982" y="14103"/>
                  <a:pt x="8969" y="14093"/>
                </a:cubicBezTo>
                <a:cubicBezTo>
                  <a:pt x="8831" y="13980"/>
                  <a:pt x="8695" y="13866"/>
                  <a:pt x="8565" y="13749"/>
                </a:cubicBezTo>
                <a:cubicBezTo>
                  <a:pt x="8498" y="13689"/>
                  <a:pt x="8436" y="13628"/>
                  <a:pt x="8372" y="13567"/>
                </a:cubicBezTo>
                <a:cubicBezTo>
                  <a:pt x="8363" y="13560"/>
                  <a:pt x="8356" y="13551"/>
                  <a:pt x="8347" y="13544"/>
                </a:cubicBezTo>
                <a:cubicBezTo>
                  <a:pt x="8234" y="13436"/>
                  <a:pt x="8122" y="13328"/>
                  <a:pt x="8015" y="13218"/>
                </a:cubicBezTo>
                <a:cubicBezTo>
                  <a:pt x="7961" y="13162"/>
                  <a:pt x="7908" y="13105"/>
                  <a:pt x="7855" y="13048"/>
                </a:cubicBezTo>
                <a:cubicBezTo>
                  <a:pt x="7851" y="13044"/>
                  <a:pt x="7847" y="13039"/>
                  <a:pt x="7843" y="13034"/>
                </a:cubicBezTo>
                <a:cubicBezTo>
                  <a:pt x="7730" y="12912"/>
                  <a:pt x="7617" y="12790"/>
                  <a:pt x="7511" y="12665"/>
                </a:cubicBezTo>
                <a:cubicBezTo>
                  <a:pt x="7456" y="12600"/>
                  <a:pt x="7407" y="12533"/>
                  <a:pt x="7354" y="12468"/>
                </a:cubicBezTo>
                <a:cubicBezTo>
                  <a:pt x="7108" y="12162"/>
                  <a:pt x="6879" y="11850"/>
                  <a:pt x="6674" y="11530"/>
                </a:cubicBezTo>
                <a:cubicBezTo>
                  <a:pt x="6673" y="11528"/>
                  <a:pt x="6673" y="11526"/>
                  <a:pt x="6671" y="11524"/>
                </a:cubicBezTo>
                <a:cubicBezTo>
                  <a:pt x="6608" y="11423"/>
                  <a:pt x="6550" y="11321"/>
                  <a:pt x="6490" y="11220"/>
                </a:cubicBezTo>
                <a:cubicBezTo>
                  <a:pt x="6482" y="11206"/>
                  <a:pt x="6474" y="11193"/>
                  <a:pt x="6466" y="11180"/>
                </a:cubicBezTo>
                <a:cubicBezTo>
                  <a:pt x="6295" y="10887"/>
                  <a:pt x="6137" y="10591"/>
                  <a:pt x="5998" y="10290"/>
                </a:cubicBezTo>
                <a:cubicBezTo>
                  <a:pt x="5955" y="10196"/>
                  <a:pt x="5927" y="10100"/>
                  <a:pt x="5886" y="10005"/>
                </a:cubicBezTo>
                <a:cubicBezTo>
                  <a:pt x="5867" y="9955"/>
                  <a:pt x="5846" y="9905"/>
                  <a:pt x="5826" y="9855"/>
                </a:cubicBezTo>
                <a:cubicBezTo>
                  <a:pt x="5371" y="8744"/>
                  <a:pt x="5102" y="7598"/>
                  <a:pt x="5023" y="6471"/>
                </a:cubicBezTo>
                <a:cubicBezTo>
                  <a:pt x="4870" y="4472"/>
                  <a:pt x="5395" y="2477"/>
                  <a:pt x="6560" y="626"/>
                </a:cubicBezTo>
                <a:cubicBezTo>
                  <a:pt x="6694" y="415"/>
                  <a:pt x="6838" y="206"/>
                  <a:pt x="6985" y="0"/>
                </a:cubicBezTo>
                <a:close/>
              </a:path>
            </a:pathLst>
          </a:custGeom>
          <a:gradFill>
            <a:gsLst>
              <a:gs pos="2419">
                <a:srgbClr val="0CB100"/>
              </a:gs>
              <a:gs pos="29316">
                <a:srgbClr val="85CE02"/>
              </a:gs>
              <a:gs pos="100000">
                <a:srgbClr val="FFEA03"/>
              </a:gs>
            </a:gsLst>
            <a:lin ang="2089255"/>
          </a:gradFill>
          <a:ln w="12700">
            <a:miter lim="400000"/>
          </a:ln>
        </p:spPr>
        <p:txBody>
          <a:bodyPr lIns="45719" rIns="45719" anchor="ctr"/>
          <a:lstStyle/>
          <a:p>
            <a:endParaRPr/>
          </a:p>
        </p:txBody>
      </p:sp>
      <p:sp>
        <p:nvSpPr>
          <p:cNvPr id="131" name="TextBox 34"/>
          <p:cNvSpPr txBox="1"/>
          <p:nvPr/>
        </p:nvSpPr>
        <p:spPr>
          <a:xfrm>
            <a:off x="5531395" y="628690"/>
            <a:ext cx="666726" cy="1631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0">
                <a:latin typeface="Arial Rounded MT Bold"/>
                <a:ea typeface="Arial Rounded MT Bold"/>
                <a:cs typeface="Arial Rounded MT Bold"/>
                <a:sym typeface="Arial Rounded MT Bold"/>
              </a:defRPr>
            </a:lvl1pPr>
          </a:lstStyle>
          <a:p>
            <a:r>
              <a:rPr dirty="0">
                <a:solidFill>
                  <a:srgbClr val="FFFFFF">
                    <a:alpha val="27000"/>
                  </a:srgbClr>
                </a:solidFill>
              </a:rPr>
              <a:t>B</a:t>
            </a:r>
          </a:p>
        </p:txBody>
      </p:sp>
      <p:sp>
        <p:nvSpPr>
          <p:cNvPr id="132" name="TextBox 34"/>
          <p:cNvSpPr txBox="1"/>
          <p:nvPr/>
        </p:nvSpPr>
        <p:spPr>
          <a:xfrm>
            <a:off x="5355868" y="3626512"/>
            <a:ext cx="666726" cy="1631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0">
                <a:latin typeface="Arial Rounded MT Bold"/>
                <a:ea typeface="Arial Rounded MT Bold"/>
                <a:cs typeface="Arial Rounded MT Bold"/>
                <a:sym typeface="Arial Rounded MT Bold"/>
              </a:defRPr>
            </a:lvl1pPr>
          </a:lstStyle>
          <a:p>
            <a:r>
              <a:rPr dirty="0">
                <a:solidFill>
                  <a:srgbClr val="FFFFFF">
                    <a:alpha val="27000"/>
                  </a:srgbClr>
                </a:solidFill>
              </a:rPr>
              <a:t>A</a:t>
            </a:r>
          </a:p>
        </p:txBody>
      </p:sp>
      <p:sp>
        <p:nvSpPr>
          <p:cNvPr id="133" name="TextBox 34"/>
          <p:cNvSpPr txBox="1"/>
          <p:nvPr/>
        </p:nvSpPr>
        <p:spPr>
          <a:xfrm>
            <a:off x="6393279" y="2137359"/>
            <a:ext cx="666726" cy="1631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0">
                <a:latin typeface="Arial Rounded MT Bold"/>
                <a:ea typeface="Arial Rounded MT Bold"/>
                <a:cs typeface="Arial Rounded MT Bold"/>
                <a:sym typeface="Arial Rounded MT Bold"/>
              </a:defRPr>
            </a:lvl1pPr>
          </a:lstStyle>
          <a:p>
            <a:endParaRPr dirty="0">
              <a:solidFill>
                <a:srgbClr val="FFFFFF">
                  <a:alpha val="27000"/>
                </a:srgbClr>
              </a:solidFill>
            </a:endParaRPr>
          </a:p>
        </p:txBody>
      </p:sp>
      <p:grpSp>
        <p:nvGrpSpPr>
          <p:cNvPr id="134" name="Group"/>
          <p:cNvGrpSpPr/>
          <p:nvPr/>
        </p:nvGrpSpPr>
        <p:grpSpPr>
          <a:xfrm>
            <a:off x="5274145" y="5047328"/>
            <a:ext cx="1800124" cy="1386922"/>
            <a:chOff x="0" y="0"/>
            <a:chExt cx="1800122" cy="1386920"/>
          </a:xfrm>
        </p:grpSpPr>
        <p:sp>
          <p:nvSpPr>
            <p:cNvPr id="135" name="Freeform 64"/>
            <p:cNvSpPr/>
            <p:nvPr/>
          </p:nvSpPr>
          <p:spPr>
            <a:xfrm>
              <a:off x="539679" y="1121118"/>
              <a:ext cx="719953" cy="265803"/>
            </a:xfrm>
            <a:custGeom>
              <a:avLst/>
              <a:gdLst/>
              <a:ahLst/>
              <a:cxnLst>
                <a:cxn ang="0">
                  <a:pos x="wd2" y="hd2"/>
                </a:cxn>
                <a:cxn ang="5400000">
                  <a:pos x="wd2" y="hd2"/>
                </a:cxn>
                <a:cxn ang="10800000">
                  <a:pos x="wd2" y="hd2"/>
                </a:cxn>
                <a:cxn ang="16200000">
                  <a:pos x="wd2" y="hd2"/>
                </a:cxn>
              </a:cxnLst>
              <a:rect l="0" t="0" r="r" b="b"/>
              <a:pathLst>
                <a:path w="21600" h="18517" extrusionOk="0">
                  <a:moveTo>
                    <a:pt x="0" y="0"/>
                  </a:moveTo>
                  <a:cubicBezTo>
                    <a:pt x="1830" y="13829"/>
                    <a:pt x="8148" y="21600"/>
                    <a:pt x="14113" y="17358"/>
                  </a:cubicBezTo>
                  <a:cubicBezTo>
                    <a:pt x="17696" y="14810"/>
                    <a:pt x="20501" y="8307"/>
                    <a:pt x="21600" y="0"/>
                  </a:cubicBezTo>
                  <a:close/>
                </a:path>
              </a:pathLst>
            </a:custGeom>
            <a:solidFill>
              <a:srgbClr val="303945"/>
            </a:solidFill>
            <a:ln w="12700" cap="flat">
              <a:noFill/>
              <a:miter lim="400000"/>
            </a:ln>
            <a:effectLst/>
          </p:spPr>
          <p:txBody>
            <a:bodyPr wrap="square" lIns="45719" tIns="45719" rIns="45719" bIns="45719" numCol="1" anchor="ctr">
              <a:noAutofit/>
            </a:bodyPr>
            <a:lstStyle/>
            <a:p>
              <a:endParaRPr/>
            </a:p>
          </p:txBody>
        </p:sp>
        <p:sp>
          <p:nvSpPr>
            <p:cNvPr id="136" name="Freeform 65"/>
            <p:cNvSpPr/>
            <p:nvPr/>
          </p:nvSpPr>
          <p:spPr>
            <a:xfrm>
              <a:off x="0" y="483"/>
              <a:ext cx="1800123" cy="1179346"/>
            </a:xfrm>
            <a:custGeom>
              <a:avLst/>
              <a:gdLst/>
              <a:ahLst/>
              <a:cxnLst>
                <a:cxn ang="0">
                  <a:pos x="wd2" y="hd2"/>
                </a:cxn>
                <a:cxn ang="5400000">
                  <a:pos x="wd2" y="hd2"/>
                </a:cxn>
                <a:cxn ang="10800000">
                  <a:pos x="wd2" y="hd2"/>
                </a:cxn>
                <a:cxn ang="16200000">
                  <a:pos x="wd2" y="hd2"/>
                </a:cxn>
              </a:cxnLst>
              <a:rect l="0" t="0" r="r" b="b"/>
              <a:pathLst>
                <a:path w="21236" h="21600" extrusionOk="0">
                  <a:moveTo>
                    <a:pt x="15449" y="21591"/>
                  </a:moveTo>
                  <a:lnTo>
                    <a:pt x="18563" y="17600"/>
                  </a:lnTo>
                  <a:lnTo>
                    <a:pt x="19788" y="15973"/>
                  </a:lnTo>
                  <a:cubicBezTo>
                    <a:pt x="20323" y="15461"/>
                    <a:pt x="19712" y="14546"/>
                    <a:pt x="19712" y="14546"/>
                  </a:cubicBezTo>
                  <a:lnTo>
                    <a:pt x="18997" y="13937"/>
                  </a:lnTo>
                  <a:cubicBezTo>
                    <a:pt x="18235" y="12918"/>
                    <a:pt x="18997" y="12310"/>
                    <a:pt x="18997" y="12310"/>
                  </a:cubicBezTo>
                  <a:lnTo>
                    <a:pt x="20299" y="11089"/>
                  </a:lnTo>
                  <a:cubicBezTo>
                    <a:pt x="20571" y="10807"/>
                    <a:pt x="20644" y="10237"/>
                    <a:pt x="20462" y="9815"/>
                  </a:cubicBezTo>
                  <a:cubicBezTo>
                    <a:pt x="20419" y="9715"/>
                    <a:pt x="20363" y="9629"/>
                    <a:pt x="20299" y="9562"/>
                  </a:cubicBezTo>
                  <a:lnTo>
                    <a:pt x="19508" y="8647"/>
                  </a:lnTo>
                  <a:cubicBezTo>
                    <a:pt x="19272" y="8406"/>
                    <a:pt x="19206" y="7916"/>
                    <a:pt x="19361" y="7550"/>
                  </a:cubicBezTo>
                  <a:cubicBezTo>
                    <a:pt x="19400" y="7460"/>
                    <a:pt x="19449" y="7382"/>
                    <a:pt x="19508" y="7323"/>
                  </a:cubicBezTo>
                  <a:lnTo>
                    <a:pt x="20809" y="6203"/>
                  </a:lnTo>
                  <a:cubicBezTo>
                    <a:pt x="21421" y="5492"/>
                    <a:pt x="20809" y="4576"/>
                    <a:pt x="20809" y="4576"/>
                  </a:cubicBezTo>
                  <a:lnTo>
                    <a:pt x="19856" y="3498"/>
                  </a:lnTo>
                  <a:cubicBezTo>
                    <a:pt x="19169" y="2727"/>
                    <a:pt x="19856" y="1932"/>
                    <a:pt x="19856" y="1932"/>
                  </a:cubicBezTo>
                  <a:lnTo>
                    <a:pt x="21236" y="0"/>
                  </a:lnTo>
                  <a:lnTo>
                    <a:pt x="0" y="0"/>
                  </a:lnTo>
                  <a:lnTo>
                    <a:pt x="1378" y="1932"/>
                  </a:lnTo>
                  <a:cubicBezTo>
                    <a:pt x="1378" y="1932"/>
                    <a:pt x="2068" y="2727"/>
                    <a:pt x="1378" y="3498"/>
                  </a:cubicBezTo>
                  <a:lnTo>
                    <a:pt x="435" y="4576"/>
                  </a:lnTo>
                  <a:cubicBezTo>
                    <a:pt x="435" y="4576"/>
                    <a:pt x="-179" y="5492"/>
                    <a:pt x="435" y="6203"/>
                  </a:cubicBezTo>
                  <a:lnTo>
                    <a:pt x="1736" y="7323"/>
                  </a:lnTo>
                  <a:cubicBezTo>
                    <a:pt x="1972" y="7563"/>
                    <a:pt x="2037" y="8054"/>
                    <a:pt x="1883" y="8419"/>
                  </a:cubicBezTo>
                  <a:cubicBezTo>
                    <a:pt x="1844" y="8510"/>
                    <a:pt x="1794" y="8587"/>
                    <a:pt x="1736" y="8647"/>
                  </a:cubicBezTo>
                  <a:lnTo>
                    <a:pt x="945" y="9562"/>
                  </a:lnTo>
                  <a:cubicBezTo>
                    <a:pt x="673" y="9841"/>
                    <a:pt x="599" y="10410"/>
                    <a:pt x="779" y="10831"/>
                  </a:cubicBezTo>
                  <a:cubicBezTo>
                    <a:pt x="823" y="10934"/>
                    <a:pt x="879" y="11022"/>
                    <a:pt x="945" y="11089"/>
                  </a:cubicBezTo>
                  <a:lnTo>
                    <a:pt x="2247" y="12310"/>
                  </a:lnTo>
                  <a:cubicBezTo>
                    <a:pt x="2247" y="12310"/>
                    <a:pt x="3009" y="12918"/>
                    <a:pt x="2247" y="13937"/>
                  </a:cubicBezTo>
                  <a:lnTo>
                    <a:pt x="1532" y="14546"/>
                  </a:lnTo>
                  <a:cubicBezTo>
                    <a:pt x="1532" y="14546"/>
                    <a:pt x="919" y="15461"/>
                    <a:pt x="1456" y="15973"/>
                  </a:cubicBezTo>
                  <a:lnTo>
                    <a:pt x="2681" y="17600"/>
                  </a:lnTo>
                  <a:lnTo>
                    <a:pt x="5784" y="21600"/>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reeform 67"/>
            <p:cNvSpPr/>
            <p:nvPr/>
          </p:nvSpPr>
          <p:spPr>
            <a:xfrm>
              <a:off x="0" y="0"/>
              <a:ext cx="1510816" cy="1179347"/>
            </a:xfrm>
            <a:custGeom>
              <a:avLst/>
              <a:gdLst/>
              <a:ahLst/>
              <a:cxnLst>
                <a:cxn ang="0">
                  <a:pos x="wd2" y="hd2"/>
                </a:cxn>
                <a:cxn ang="5400000">
                  <a:pos x="wd2" y="hd2"/>
                </a:cxn>
                <a:cxn ang="10800000">
                  <a:pos x="wd2" y="hd2"/>
                </a:cxn>
                <a:cxn ang="16200000">
                  <a:pos x="wd2" y="hd2"/>
                </a:cxn>
              </a:cxnLst>
              <a:rect l="0" t="0" r="r" b="b"/>
              <a:pathLst>
                <a:path w="21385" h="21600" extrusionOk="0">
                  <a:moveTo>
                    <a:pt x="21106" y="18649"/>
                  </a:moveTo>
                  <a:cubicBezTo>
                    <a:pt x="19350" y="19281"/>
                    <a:pt x="17473" y="19086"/>
                    <a:pt x="15715" y="18551"/>
                  </a:cubicBezTo>
                  <a:cubicBezTo>
                    <a:pt x="13865" y="17990"/>
                    <a:pt x="11947" y="17074"/>
                    <a:pt x="10474" y="15479"/>
                  </a:cubicBezTo>
                  <a:cubicBezTo>
                    <a:pt x="7991" y="12776"/>
                    <a:pt x="7520" y="8147"/>
                    <a:pt x="7840" y="4192"/>
                  </a:cubicBezTo>
                  <a:cubicBezTo>
                    <a:pt x="7949" y="2769"/>
                    <a:pt x="8171" y="1365"/>
                    <a:pt x="8501" y="0"/>
                  </a:cubicBezTo>
                  <a:lnTo>
                    <a:pt x="0" y="0"/>
                  </a:lnTo>
                  <a:lnTo>
                    <a:pt x="1653" y="1932"/>
                  </a:lnTo>
                  <a:cubicBezTo>
                    <a:pt x="1653" y="1932"/>
                    <a:pt x="2481" y="2727"/>
                    <a:pt x="1653" y="3498"/>
                  </a:cubicBezTo>
                  <a:lnTo>
                    <a:pt x="521" y="4576"/>
                  </a:lnTo>
                  <a:cubicBezTo>
                    <a:pt x="521" y="4576"/>
                    <a:pt x="-215" y="5492"/>
                    <a:pt x="521" y="6204"/>
                  </a:cubicBezTo>
                  <a:lnTo>
                    <a:pt x="2083" y="7323"/>
                  </a:lnTo>
                  <a:cubicBezTo>
                    <a:pt x="2366" y="7563"/>
                    <a:pt x="2444" y="8054"/>
                    <a:pt x="2259" y="8419"/>
                  </a:cubicBezTo>
                  <a:cubicBezTo>
                    <a:pt x="2213" y="8510"/>
                    <a:pt x="2153" y="8587"/>
                    <a:pt x="2083" y="8646"/>
                  </a:cubicBezTo>
                  <a:lnTo>
                    <a:pt x="1134" y="9562"/>
                  </a:lnTo>
                  <a:cubicBezTo>
                    <a:pt x="808" y="9841"/>
                    <a:pt x="718" y="10410"/>
                    <a:pt x="934" y="10831"/>
                  </a:cubicBezTo>
                  <a:cubicBezTo>
                    <a:pt x="987" y="10934"/>
                    <a:pt x="1055" y="11022"/>
                    <a:pt x="1134" y="11090"/>
                  </a:cubicBezTo>
                  <a:lnTo>
                    <a:pt x="2696" y="12310"/>
                  </a:lnTo>
                  <a:cubicBezTo>
                    <a:pt x="2696" y="12310"/>
                    <a:pt x="3610" y="12918"/>
                    <a:pt x="2696" y="13937"/>
                  </a:cubicBezTo>
                  <a:lnTo>
                    <a:pt x="1838" y="14546"/>
                  </a:lnTo>
                  <a:cubicBezTo>
                    <a:pt x="1838" y="14546"/>
                    <a:pt x="1102" y="15461"/>
                    <a:pt x="1747" y="15973"/>
                  </a:cubicBezTo>
                  <a:lnTo>
                    <a:pt x="3217" y="17600"/>
                  </a:lnTo>
                  <a:lnTo>
                    <a:pt x="6939" y="21600"/>
                  </a:lnTo>
                  <a:lnTo>
                    <a:pt x="18536" y="21600"/>
                  </a:lnTo>
                  <a:lnTo>
                    <a:pt x="21385" y="18540"/>
                  </a:lnTo>
                  <a:cubicBezTo>
                    <a:pt x="21294" y="18578"/>
                    <a:pt x="21200" y="18616"/>
                    <a:pt x="21106" y="18649"/>
                  </a:cubicBez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9" tIns="45719" rIns="45719" bIns="45719" numCol="1" anchor="ctr">
              <a:noAutofit/>
            </a:bodyPr>
            <a:lstStyle/>
            <a:p>
              <a:endParaRPr/>
            </a:p>
          </p:txBody>
        </p:sp>
        <p:sp>
          <p:nvSpPr>
            <p:cNvPr id="138" name="Freeform 68"/>
            <p:cNvSpPr/>
            <p:nvPr/>
          </p:nvSpPr>
          <p:spPr>
            <a:xfrm>
              <a:off x="80120" y="605477"/>
              <a:ext cx="1464459" cy="227256"/>
            </a:xfrm>
            <a:custGeom>
              <a:avLst/>
              <a:gdLst/>
              <a:ahLst/>
              <a:cxnLst>
                <a:cxn ang="0">
                  <a:pos x="wd2" y="hd2"/>
                </a:cxn>
                <a:cxn ang="5400000">
                  <a:pos x="wd2" y="hd2"/>
                </a:cxn>
                <a:cxn ang="10800000">
                  <a:pos x="wd2" y="hd2"/>
                </a:cxn>
                <a:cxn ang="16200000">
                  <a:pos x="wd2" y="hd2"/>
                </a:cxn>
              </a:cxnLst>
              <a:rect l="0" t="0" r="r" b="b"/>
              <a:pathLst>
                <a:path w="21600" h="21600" extrusionOk="0">
                  <a:moveTo>
                    <a:pt x="734" y="17936"/>
                  </a:moveTo>
                  <a:lnTo>
                    <a:pt x="1627" y="14778"/>
                  </a:lnTo>
                  <a:cubicBezTo>
                    <a:pt x="2580" y="9489"/>
                    <a:pt x="1627" y="6331"/>
                    <a:pt x="1627" y="6331"/>
                  </a:cubicBezTo>
                  <a:lnTo>
                    <a:pt x="0" y="0"/>
                  </a:lnTo>
                  <a:cubicBezTo>
                    <a:pt x="255" y="981"/>
                    <a:pt x="21600" y="21600"/>
                    <a:pt x="21600" y="21600"/>
                  </a:cubicBezTo>
                  <a:close/>
                </a:path>
              </a:pathLst>
            </a:custGeom>
            <a:solidFill>
              <a:srgbClr val="BCBEC0"/>
            </a:solidFill>
            <a:ln w="12700" cap="flat">
              <a:noFill/>
              <a:miter lim="400000"/>
            </a:ln>
            <a:effectLst/>
          </p:spPr>
          <p:txBody>
            <a:bodyPr wrap="square" lIns="45719" tIns="45719" rIns="45719" bIns="45719" numCol="1" anchor="ctr">
              <a:noAutofit/>
            </a:bodyPr>
            <a:lstStyle/>
            <a:p>
              <a:endParaRPr/>
            </a:p>
          </p:txBody>
        </p:sp>
        <p:sp>
          <p:nvSpPr>
            <p:cNvPr id="139" name="Freeform 69"/>
            <p:cNvSpPr/>
            <p:nvPr/>
          </p:nvSpPr>
          <p:spPr>
            <a:xfrm>
              <a:off x="0" y="0"/>
              <a:ext cx="1544577" cy="276449"/>
            </a:xfrm>
            <a:custGeom>
              <a:avLst/>
              <a:gdLst/>
              <a:ahLst/>
              <a:cxnLst>
                <a:cxn ang="0">
                  <a:pos x="wd2" y="hd2"/>
                </a:cxn>
                <a:cxn ang="5400000">
                  <a:pos x="wd2" y="hd2"/>
                </a:cxn>
                <a:cxn ang="10800000">
                  <a:pos x="wd2" y="hd2"/>
                </a:cxn>
                <a:cxn ang="16200000">
                  <a:pos x="wd2" y="hd2"/>
                </a:cxn>
              </a:cxnLst>
              <a:rect l="0" t="0" r="r" b="b"/>
              <a:pathLst>
                <a:path w="21600" h="21600" extrusionOk="0">
                  <a:moveTo>
                    <a:pt x="1633" y="14921"/>
                  </a:moveTo>
                  <a:cubicBezTo>
                    <a:pt x="2451" y="11632"/>
                    <a:pt x="1633" y="8242"/>
                    <a:pt x="1633" y="8242"/>
                  </a:cubicBezTo>
                  <a:lnTo>
                    <a:pt x="0" y="0"/>
                  </a:lnTo>
                  <a:lnTo>
                    <a:pt x="21600" y="21600"/>
                  </a:lnTo>
                  <a:close/>
                </a:path>
              </a:pathLst>
            </a:custGeom>
            <a:solidFill>
              <a:srgbClr val="BCBEC0"/>
            </a:solidFill>
            <a:ln w="12700" cap="flat">
              <a:noFill/>
              <a:miter lim="400000"/>
            </a:ln>
            <a:effectLst/>
          </p:spPr>
          <p:txBody>
            <a:bodyPr wrap="square" lIns="45719" tIns="45719" rIns="45719" bIns="45719" numCol="1" anchor="ctr">
              <a:noAutofit/>
            </a:bodyPr>
            <a:lstStyle/>
            <a:p>
              <a:endParaRPr/>
            </a:p>
          </p:txBody>
        </p:sp>
        <p:sp>
          <p:nvSpPr>
            <p:cNvPr id="140" name="Freeform 70"/>
            <p:cNvSpPr/>
            <p:nvPr/>
          </p:nvSpPr>
          <p:spPr>
            <a:xfrm>
              <a:off x="38927" y="338706"/>
              <a:ext cx="1520347" cy="199192"/>
            </a:xfrm>
            <a:custGeom>
              <a:avLst/>
              <a:gdLst/>
              <a:ahLst/>
              <a:cxnLst>
                <a:cxn ang="0">
                  <a:pos x="wd2" y="hd2"/>
                </a:cxn>
                <a:cxn ang="5400000">
                  <a:pos x="wd2" y="hd2"/>
                </a:cxn>
                <a:cxn ang="10800000">
                  <a:pos x="wd2" y="hd2"/>
                </a:cxn>
                <a:cxn ang="16200000">
                  <a:pos x="wd2" y="hd2"/>
                </a:cxn>
              </a:cxnLst>
              <a:rect l="0" t="0" r="r" b="b"/>
              <a:pathLst>
                <a:path w="21600" h="21600" extrusionOk="0">
                  <a:moveTo>
                    <a:pt x="622" y="19886"/>
                  </a:moveTo>
                  <a:lnTo>
                    <a:pt x="1574" y="14464"/>
                  </a:lnTo>
                  <a:cubicBezTo>
                    <a:pt x="1858" y="13061"/>
                    <a:pt x="1939" y="10169"/>
                    <a:pt x="1755" y="8005"/>
                  </a:cubicBezTo>
                  <a:cubicBezTo>
                    <a:pt x="1708" y="7455"/>
                    <a:pt x="1647" y="6986"/>
                    <a:pt x="1574" y="6629"/>
                  </a:cubicBezTo>
                  <a:lnTo>
                    <a:pt x="0" y="0"/>
                  </a:lnTo>
                  <a:lnTo>
                    <a:pt x="21600" y="21600"/>
                  </a:lnTo>
                  <a:close/>
                </a:path>
              </a:pathLst>
            </a:custGeom>
            <a:solidFill>
              <a:srgbClr val="BCBEC0"/>
            </a:solidFill>
            <a:ln w="12700" cap="flat">
              <a:noFill/>
              <a:miter lim="400000"/>
            </a:ln>
            <a:effectLst/>
          </p:spPr>
          <p:txBody>
            <a:bodyPr wrap="square" lIns="45719" tIns="45719" rIns="45719" bIns="45719" numCol="1" anchor="ctr">
              <a:noAutofit/>
            </a:bodyPr>
            <a:lstStyle/>
            <a:p>
              <a:endParaRPr/>
            </a:p>
          </p:txBody>
        </p:sp>
      </p:grpSp>
      <p:sp>
        <p:nvSpPr>
          <p:cNvPr id="141" name="TextBox 52"/>
          <p:cNvSpPr txBox="1"/>
          <p:nvPr/>
        </p:nvSpPr>
        <p:spPr>
          <a:xfrm>
            <a:off x="5300979" y="1224122"/>
            <a:ext cx="1242124"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lvl1pPr>
          </a:lstStyle>
          <a:p>
            <a:pPr fontAlgn="base"/>
            <a:r>
              <a:rPr lang="fr-FR" sz="2400" b="1" dirty="0"/>
              <a:t>      </a:t>
            </a:r>
            <a:r>
              <a:rPr lang="fr-FR" sz="2400" b="1" dirty="0" err="1"/>
              <a:t>css</a:t>
            </a:r>
            <a:endParaRPr lang="fr-FR" sz="2400" b="1" dirty="0"/>
          </a:p>
        </p:txBody>
      </p:sp>
      <p:sp>
        <p:nvSpPr>
          <p:cNvPr id="142" name="TextBox 52"/>
          <p:cNvSpPr txBox="1"/>
          <p:nvPr/>
        </p:nvSpPr>
        <p:spPr>
          <a:xfrm>
            <a:off x="5263543" y="1513787"/>
            <a:ext cx="120242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sp>
        <p:nvSpPr>
          <p:cNvPr id="143" name="TextBox 52"/>
          <p:cNvSpPr txBox="1"/>
          <p:nvPr/>
        </p:nvSpPr>
        <p:spPr>
          <a:xfrm>
            <a:off x="5458988" y="4394862"/>
            <a:ext cx="135973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lvl1pPr>
          </a:lstStyle>
          <a:p>
            <a:pPr fontAlgn="base"/>
            <a:r>
              <a:rPr lang="fr-FR" b="1" dirty="0"/>
              <a:t>HTML </a:t>
            </a:r>
          </a:p>
        </p:txBody>
      </p:sp>
      <p:sp>
        <p:nvSpPr>
          <p:cNvPr id="144" name="TextBox 52"/>
          <p:cNvSpPr txBox="1"/>
          <p:nvPr/>
        </p:nvSpPr>
        <p:spPr>
          <a:xfrm>
            <a:off x="5421379" y="4231031"/>
            <a:ext cx="120242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sp>
        <p:nvSpPr>
          <p:cNvPr id="145" name="TextBox 52"/>
          <p:cNvSpPr txBox="1"/>
          <p:nvPr/>
        </p:nvSpPr>
        <p:spPr>
          <a:xfrm>
            <a:off x="6056323" y="2472747"/>
            <a:ext cx="1830200" cy="1061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lvl1pPr>
          </a:lstStyle>
          <a:p>
            <a:pPr fontAlgn="base"/>
            <a:r>
              <a:rPr lang="en-US" dirty="0"/>
              <a:t>            </a:t>
            </a:r>
            <a:r>
              <a:rPr lang="fr-FR" b="1" dirty="0"/>
              <a:t>JavaScript</a:t>
            </a:r>
          </a:p>
          <a:p>
            <a:endParaRPr lang="en-US" dirty="0"/>
          </a:p>
        </p:txBody>
      </p:sp>
      <p:sp>
        <p:nvSpPr>
          <p:cNvPr id="146" name="TextBox 52"/>
          <p:cNvSpPr txBox="1"/>
          <p:nvPr/>
        </p:nvSpPr>
        <p:spPr>
          <a:xfrm>
            <a:off x="6278366" y="2945329"/>
            <a:ext cx="120242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pic>
        <p:nvPicPr>
          <p:cNvPr id="150" name="TinyPPT_8.png" descr="TinyPPT_8.png"/>
          <p:cNvPicPr>
            <a:picLocks/>
          </p:cNvPicPr>
          <p:nvPr/>
        </p:nvPicPr>
        <p:blipFill>
          <a:blip r:embed="rId3">
            <a:alphaModFix amt="85611"/>
          </a:blip>
          <a:srcRect/>
          <a:stretch>
            <a:fillRect/>
          </a:stretch>
        </p:blipFill>
        <p:spPr>
          <a:xfrm>
            <a:off x="4696817" y="6562038"/>
            <a:ext cx="2855552" cy="168383"/>
          </a:xfrm>
          <a:prstGeom prst="rect">
            <a:avLst/>
          </a:prstGeom>
          <a:ln w="12700">
            <a:miter lim="400000"/>
          </a:ln>
        </p:spPr>
      </p:pic>
      <p:sp>
        <p:nvSpPr>
          <p:cNvPr id="177" name="Line"/>
          <p:cNvSpPr/>
          <p:nvPr/>
        </p:nvSpPr>
        <p:spPr>
          <a:xfrm flipV="1">
            <a:off x="3485169" y="4280538"/>
            <a:ext cx="1741292" cy="3999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784" y="21600"/>
                </a:lnTo>
                <a:lnTo>
                  <a:pt x="0" y="0"/>
                </a:lnTo>
              </a:path>
            </a:pathLst>
          </a:custGeom>
          <a:ln w="12700">
            <a:solidFill>
              <a:srgbClr val="BD433E"/>
            </a:solidFill>
            <a:custDash>
              <a:ds d="200000" sp="200000"/>
            </a:custDash>
            <a:miter lim="400000"/>
            <a:headEnd type="oval"/>
          </a:ln>
        </p:spPr>
        <p:txBody>
          <a:bodyPr lIns="45718" tIns="45718" rIns="45718" bIns="45718"/>
          <a:lstStyle/>
          <a:p>
            <a:endParaRPr/>
          </a:p>
        </p:txBody>
      </p:sp>
      <p:sp>
        <p:nvSpPr>
          <p:cNvPr id="179" name="Line"/>
          <p:cNvSpPr/>
          <p:nvPr/>
        </p:nvSpPr>
        <p:spPr>
          <a:xfrm rot="10800000">
            <a:off x="6485819" y="416599"/>
            <a:ext cx="3212928" cy="5729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784" y="21600"/>
                </a:lnTo>
                <a:lnTo>
                  <a:pt x="0" y="0"/>
                </a:lnTo>
              </a:path>
            </a:pathLst>
          </a:custGeom>
          <a:ln w="12700">
            <a:solidFill>
              <a:srgbClr val="BD433E"/>
            </a:solidFill>
            <a:custDash>
              <a:ds d="200000" sp="200000"/>
            </a:custDash>
            <a:miter lim="400000"/>
            <a:headEnd type="oval"/>
          </a:ln>
        </p:spPr>
        <p:txBody>
          <a:bodyPr lIns="45718" tIns="45718" rIns="45718" bIns="45718"/>
          <a:lstStyle/>
          <a:p>
            <a:endParaRPr/>
          </a:p>
        </p:txBody>
      </p:sp>
      <p:pic>
        <p:nvPicPr>
          <p:cNvPr id="181"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514122" y="1028449"/>
            <a:ext cx="1930577" cy="1930577"/>
          </a:xfrm>
          <a:prstGeom prst="rect">
            <a:avLst/>
          </a:prstGeom>
          <a:noFill/>
          <a:extLst>
            <a:ext uri="{909E8E84-426E-40DD-AFC4-6F175D3DCCD1}">
              <a14:hiddenFill xmlns:a14="http://schemas.microsoft.com/office/drawing/2010/main">
                <a:solidFill>
                  <a:srgbClr val="FFFFFF"/>
                </a:solidFill>
              </a14:hiddenFill>
            </a:ext>
          </a:extLst>
        </p:spPr>
      </p:pic>
      <p:sp>
        <p:nvSpPr>
          <p:cNvPr id="182" name="Line"/>
          <p:cNvSpPr/>
          <p:nvPr/>
        </p:nvSpPr>
        <p:spPr>
          <a:xfrm rot="10800000">
            <a:off x="7385307" y="3356995"/>
            <a:ext cx="2104344" cy="54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784" y="21600"/>
                </a:lnTo>
                <a:lnTo>
                  <a:pt x="0" y="0"/>
                </a:lnTo>
              </a:path>
            </a:pathLst>
          </a:custGeom>
          <a:ln w="12700">
            <a:solidFill>
              <a:srgbClr val="BD433E"/>
            </a:solidFill>
            <a:custDash>
              <a:ds d="200000" sp="200000"/>
            </a:custDash>
            <a:miter lim="400000"/>
            <a:headEnd type="oval"/>
          </a:ln>
        </p:spPr>
        <p:txBody>
          <a:bodyPr lIns="45718" tIns="45718" rIns="45718" bIns="45718"/>
          <a:lstStyle/>
          <a:p>
            <a:endParaRPr/>
          </a:p>
        </p:txBody>
      </p:sp>
      <p:pic>
        <p:nvPicPr>
          <p:cNvPr id="183"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2493723" y="4750094"/>
            <a:ext cx="2329140" cy="12227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88279" y="-13243"/>
            <a:ext cx="2891689" cy="369332"/>
          </a:xfrm>
          <a:prstGeom prst="rect">
            <a:avLst/>
          </a:prstGeom>
        </p:spPr>
        <p:txBody>
          <a:bodyPr wrap="none">
            <a:spAutoFit/>
          </a:bodyPr>
          <a:lstStyle/>
          <a:p>
            <a:pPr fontAlgn="base"/>
            <a:r>
              <a:rPr lang="fr-FR" b="1" dirty="0"/>
              <a:t>Langages de programmation</a:t>
            </a:r>
          </a:p>
        </p:txBody>
      </p:sp>
      <p:pic>
        <p:nvPicPr>
          <p:cNvPr id="3074" name="Picture 2">
            <a:extLst>
              <a:ext uri="{FF2B5EF4-FFF2-40B4-BE49-F238E27FC236}">
                <a16:creationId xmlns:a16="http://schemas.microsoft.com/office/drawing/2014/main" id="{4F63B81C-96EB-49FC-A6E9-B4114F601A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8808342" y="3946075"/>
            <a:ext cx="1707925" cy="185025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B7449098-4BE9-41C1-BB83-20C487BF39A9}"/>
              </a:ext>
            </a:extLst>
          </p:cNvPr>
          <p:cNvSpPr txBox="1"/>
          <p:nvPr/>
        </p:nvSpPr>
        <p:spPr>
          <a:xfrm>
            <a:off x="1171600" y="824615"/>
            <a:ext cx="2946512" cy="707886"/>
          </a:xfrm>
          <a:prstGeom prst="rect">
            <a:avLst/>
          </a:prstGeom>
          <a:noFill/>
        </p:spPr>
        <p:txBody>
          <a:bodyPr wrap="square" rtlCol="0">
            <a:spAutoFit/>
          </a:bodyPr>
          <a:lstStyle/>
          <a:p>
            <a:r>
              <a:rPr lang="fr-FR" sz="2000" dirty="0">
                <a:solidFill>
                  <a:srgbClr val="00A0A8"/>
                </a:solidFill>
                <a:latin typeface="Arial" panose="020B0604020202020204" pitchFamily="34" charset="0"/>
                <a:cs typeface="Arial" panose="020B0604020202020204" pitchFamily="34" charset="0"/>
              </a:rPr>
              <a:t>Les besoins </a:t>
            </a:r>
            <a:r>
              <a:rPr lang="fr-FR" sz="2000" i="1" dirty="0">
                <a:solidFill>
                  <a:srgbClr val="00A0A8"/>
                </a:solidFill>
                <a:latin typeface="Arial" panose="020B0604020202020204" pitchFamily="34" charset="0"/>
                <a:cs typeface="Arial" panose="020B0604020202020204" pitchFamily="34" charset="0"/>
              </a:rPr>
              <a:t>pour être développeur web</a:t>
            </a:r>
            <a:endParaRPr lang="fr-FR" sz="2000" dirty="0">
              <a:solidFill>
                <a:srgbClr val="00A0A8"/>
              </a:solidFill>
            </a:endParaRPr>
          </a:p>
        </p:txBody>
      </p:sp>
    </p:spTree>
    <p:extLst>
      <p:ext uri="{BB962C8B-B14F-4D97-AF65-F5344CB8AC3E}">
        <p14:creationId xmlns:p14="http://schemas.microsoft.com/office/powerpoint/2010/main" val="38381478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 presetClass="entr" presetSubtype="32" fill="hold" grpId="0" nodeType="afterEffect">
                                  <p:stCondLst>
                                    <p:cond delay="0"/>
                                  </p:stCondLst>
                                  <p:iterate>
                                    <p:tmAbs val="0"/>
                                  </p:iterate>
                                  <p:childTnLst>
                                    <p:set>
                                      <p:cBhvr>
                                        <p:cTn id="10" fill="hold"/>
                                        <p:tgtEl>
                                          <p:spTgt spid="134"/>
                                        </p:tgtEl>
                                        <p:attrNameLst>
                                          <p:attrName>style.visibility</p:attrName>
                                        </p:attrNameLst>
                                      </p:cBhvr>
                                      <p:to>
                                        <p:strVal val="visible"/>
                                      </p:to>
                                    </p:set>
                                    <p:animEffect transition="in" filter="box(out)">
                                      <p:cBhvr>
                                        <p:cTn id="11" dur="10"/>
                                        <p:tgtEl>
                                          <p:spTgt spid="134"/>
                                        </p:tgtEl>
                                      </p:cBhvr>
                                    </p:animEffect>
                                  </p:childTnLst>
                                </p:cTn>
                              </p:par>
                            </p:childTnLst>
                          </p:cTn>
                        </p:par>
                        <p:par>
                          <p:cTn id="12" fill="hold">
                            <p:stCondLst>
                              <p:cond delay="2010"/>
                            </p:stCondLst>
                            <p:childTnLst>
                              <p:par>
                                <p:cTn id="13" presetID="9" presetClass="entr" fill="hold" grpId="0" nodeType="afterEffect">
                                  <p:stCondLst>
                                    <p:cond delay="0"/>
                                  </p:stCondLst>
                                  <p:iterate>
                                    <p:tmAbs val="0"/>
                                  </p:iterate>
                                  <p:childTnLst>
                                    <p:set>
                                      <p:cBhvr>
                                        <p:cTn id="14" fill="hold"/>
                                        <p:tgtEl>
                                          <p:spTgt spid="150"/>
                                        </p:tgtEl>
                                        <p:attrNameLst>
                                          <p:attrName>style.visibility</p:attrName>
                                        </p:attrNameLst>
                                      </p:cBhvr>
                                      <p:to>
                                        <p:strVal val="visible"/>
                                      </p:to>
                                    </p:set>
                                    <p:animEffect transition="in" filter="dissolve">
                                      <p:cBhvr>
                                        <p:cTn id="15" dur="700"/>
                                        <p:tgtEl>
                                          <p:spTgt spid="15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iterate>
                                    <p:tmAbs val="0"/>
                                  </p:iterate>
                                  <p:childTnLst>
                                    <p:set>
                                      <p:cBhvr>
                                        <p:cTn id="19" fill="hold"/>
                                        <p:tgtEl>
                                          <p:spTgt spid="130"/>
                                        </p:tgtEl>
                                        <p:attrNameLst>
                                          <p:attrName>style.visibility</p:attrName>
                                        </p:attrNameLst>
                                      </p:cBhvr>
                                      <p:to>
                                        <p:strVal val="visible"/>
                                      </p:to>
                                    </p:set>
                                    <p:animEffect transition="in" filter="box(out)">
                                      <p:cBhvr>
                                        <p:cTn id="20" dur="10"/>
                                        <p:tgtEl>
                                          <p:spTgt spid="130"/>
                                        </p:tgtEl>
                                      </p:cBhvr>
                                    </p:animEffect>
                                  </p:childTnLst>
                                </p:cTn>
                              </p:par>
                            </p:childTnLst>
                          </p:cTn>
                        </p:par>
                        <p:par>
                          <p:cTn id="21" fill="hold">
                            <p:stCondLst>
                              <p:cond delay="10"/>
                            </p:stCondLst>
                            <p:childTnLst>
                              <p:par>
                                <p:cTn id="22" presetID="22" presetClass="entr" presetSubtype="1" fill="hold" grpId="0" nodeType="afterEffect">
                                  <p:stCondLst>
                                    <p:cond delay="0"/>
                                  </p:stCondLst>
                                  <p:iterate>
                                    <p:tmAbs val="0"/>
                                  </p:iterate>
                                  <p:childTnLst>
                                    <p:set>
                                      <p:cBhvr>
                                        <p:cTn id="23" fill="hold"/>
                                        <p:tgtEl>
                                          <p:spTgt spid="132"/>
                                        </p:tgtEl>
                                        <p:attrNameLst>
                                          <p:attrName>style.visibility</p:attrName>
                                        </p:attrNameLst>
                                      </p:cBhvr>
                                      <p:to>
                                        <p:strVal val="visible"/>
                                      </p:to>
                                    </p:set>
                                    <p:animEffect transition="in" filter="wipe(up)">
                                      <p:cBhvr>
                                        <p:cTn id="24" dur="600"/>
                                        <p:tgtEl>
                                          <p:spTgt spid="132"/>
                                        </p:tgtEl>
                                      </p:cBhvr>
                                    </p:animEffect>
                                  </p:childTnLst>
                                </p:cTn>
                              </p:par>
                            </p:childTnLst>
                          </p:cTn>
                        </p:par>
                        <p:par>
                          <p:cTn id="25" fill="hold">
                            <p:stCondLst>
                              <p:cond delay="610"/>
                            </p:stCondLst>
                            <p:childTnLst>
                              <p:par>
                                <p:cTn id="26" presetID="22" presetClass="entr" presetSubtype="1" fill="hold" grpId="0" nodeType="afterEffect">
                                  <p:stCondLst>
                                    <p:cond delay="0"/>
                                  </p:stCondLst>
                                  <p:iterate>
                                    <p:tmAbs val="0"/>
                                  </p:iterate>
                                  <p:childTnLst>
                                    <p:set>
                                      <p:cBhvr>
                                        <p:cTn id="27" fill="hold"/>
                                        <p:tgtEl>
                                          <p:spTgt spid="144"/>
                                        </p:tgtEl>
                                        <p:attrNameLst>
                                          <p:attrName>style.visibility</p:attrName>
                                        </p:attrNameLst>
                                      </p:cBhvr>
                                      <p:to>
                                        <p:strVal val="visible"/>
                                      </p:to>
                                    </p:set>
                                    <p:animEffect transition="in" filter="wipe(up)">
                                      <p:cBhvr>
                                        <p:cTn id="28" dur="600"/>
                                        <p:tgtEl>
                                          <p:spTgt spid="144"/>
                                        </p:tgtEl>
                                      </p:cBhvr>
                                    </p:animEffect>
                                  </p:childTnLst>
                                </p:cTn>
                              </p:par>
                            </p:childTnLst>
                          </p:cTn>
                        </p:par>
                        <p:par>
                          <p:cTn id="29" fill="hold">
                            <p:stCondLst>
                              <p:cond delay="1210"/>
                            </p:stCondLst>
                            <p:childTnLst>
                              <p:par>
                                <p:cTn id="30" presetID="22" presetClass="entr" presetSubtype="1" fill="hold" grpId="0" nodeType="afterEffect">
                                  <p:stCondLst>
                                    <p:cond delay="0"/>
                                  </p:stCondLst>
                                  <p:iterate>
                                    <p:tmAbs val="0"/>
                                  </p:iterate>
                                  <p:childTnLst>
                                    <p:set>
                                      <p:cBhvr>
                                        <p:cTn id="31" fill="hold"/>
                                        <p:tgtEl>
                                          <p:spTgt spid="143"/>
                                        </p:tgtEl>
                                        <p:attrNameLst>
                                          <p:attrName>style.visibility</p:attrName>
                                        </p:attrNameLst>
                                      </p:cBhvr>
                                      <p:to>
                                        <p:strVal val="visible"/>
                                      </p:to>
                                    </p:set>
                                    <p:animEffect transition="in" filter="wipe(up)">
                                      <p:cBhvr>
                                        <p:cTn id="32" dur="600"/>
                                        <p:tgtEl>
                                          <p:spTgt spid="143"/>
                                        </p:tgtEl>
                                      </p:cBhvr>
                                    </p:animEffect>
                                  </p:childTnLst>
                                </p:cTn>
                              </p:par>
                            </p:childTnLst>
                          </p:cTn>
                        </p:par>
                        <p:par>
                          <p:cTn id="33" fill="hold">
                            <p:stCondLst>
                              <p:cond delay="1810"/>
                            </p:stCondLst>
                            <p:childTnLst>
                              <p:par>
                                <p:cTn id="34" presetID="21" presetClass="entr" presetSubtype="1" fill="hold" grpId="0" nodeType="afterEffect">
                                  <p:stCondLst>
                                    <p:cond delay="0"/>
                                  </p:stCondLst>
                                  <p:childTnLst>
                                    <p:set>
                                      <p:cBhvr>
                                        <p:cTn id="35" dur="1" fill="hold">
                                          <p:stCondLst>
                                            <p:cond delay="0"/>
                                          </p:stCondLst>
                                        </p:cTn>
                                        <p:tgtEl>
                                          <p:spTgt spid="177"/>
                                        </p:tgtEl>
                                        <p:attrNameLst>
                                          <p:attrName>style.visibility</p:attrName>
                                        </p:attrNameLst>
                                      </p:cBhvr>
                                      <p:to>
                                        <p:strVal val="visible"/>
                                      </p:to>
                                    </p:set>
                                    <p:animEffect transition="in" filter="wheel(1)">
                                      <p:cBhvr>
                                        <p:cTn id="36" dur="10"/>
                                        <p:tgtEl>
                                          <p:spTgt spid="177"/>
                                        </p:tgtEl>
                                      </p:cBhvr>
                                    </p:animEffect>
                                  </p:childTnLst>
                                </p:cTn>
                              </p:par>
                            </p:childTnLst>
                          </p:cTn>
                        </p:par>
                        <p:par>
                          <p:cTn id="37" fill="hold">
                            <p:stCondLst>
                              <p:cond delay="1820"/>
                            </p:stCondLst>
                            <p:childTnLst>
                              <p:par>
                                <p:cTn id="38" presetID="6" presetClass="entr" presetSubtype="16" fill="hold" nodeType="afterEffect">
                                  <p:stCondLst>
                                    <p:cond delay="0"/>
                                  </p:stCondLst>
                                  <p:childTnLst>
                                    <p:set>
                                      <p:cBhvr>
                                        <p:cTn id="39" dur="1" fill="hold">
                                          <p:stCondLst>
                                            <p:cond delay="0"/>
                                          </p:stCondLst>
                                        </p:cTn>
                                        <p:tgtEl>
                                          <p:spTgt spid="183"/>
                                        </p:tgtEl>
                                        <p:attrNameLst>
                                          <p:attrName>style.visibility</p:attrName>
                                        </p:attrNameLst>
                                      </p:cBhvr>
                                      <p:to>
                                        <p:strVal val="visible"/>
                                      </p:to>
                                    </p:set>
                                    <p:animEffect transition="in" filter="circle(in)">
                                      <p:cBhvr>
                                        <p:cTn id="40" dur="10"/>
                                        <p:tgtEl>
                                          <p:spTgt spid="183"/>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iterate>
                                    <p:tmAbs val="0"/>
                                  </p:iterate>
                                  <p:childTnLst>
                                    <p:set>
                                      <p:cBhvr>
                                        <p:cTn id="44" fill="hold"/>
                                        <p:tgtEl>
                                          <p:spTgt spid="128"/>
                                        </p:tgtEl>
                                        <p:attrNameLst>
                                          <p:attrName>style.visibility</p:attrName>
                                        </p:attrNameLst>
                                      </p:cBhvr>
                                      <p:to>
                                        <p:strVal val="visible"/>
                                      </p:to>
                                    </p:set>
                                    <p:animEffect transition="in" filter="box(out)">
                                      <p:cBhvr>
                                        <p:cTn id="45" dur="10"/>
                                        <p:tgtEl>
                                          <p:spTgt spid="128"/>
                                        </p:tgtEl>
                                      </p:cBhvr>
                                    </p:animEffect>
                                  </p:childTnLst>
                                </p:cTn>
                              </p:par>
                            </p:childTnLst>
                          </p:cTn>
                        </p:par>
                        <p:par>
                          <p:cTn id="46" fill="hold">
                            <p:stCondLst>
                              <p:cond delay="10"/>
                            </p:stCondLst>
                            <p:childTnLst>
                              <p:par>
                                <p:cTn id="47" presetID="22" presetClass="entr" presetSubtype="1" fill="hold" grpId="0" nodeType="afterEffect">
                                  <p:stCondLst>
                                    <p:cond delay="0"/>
                                  </p:stCondLst>
                                  <p:iterate>
                                    <p:tmAbs val="0"/>
                                  </p:iterate>
                                  <p:childTnLst>
                                    <p:set>
                                      <p:cBhvr>
                                        <p:cTn id="48" fill="hold"/>
                                        <p:tgtEl>
                                          <p:spTgt spid="131"/>
                                        </p:tgtEl>
                                        <p:attrNameLst>
                                          <p:attrName>style.visibility</p:attrName>
                                        </p:attrNameLst>
                                      </p:cBhvr>
                                      <p:to>
                                        <p:strVal val="visible"/>
                                      </p:to>
                                    </p:set>
                                    <p:animEffect transition="in" filter="wipe(up)">
                                      <p:cBhvr>
                                        <p:cTn id="49" dur="10"/>
                                        <p:tgtEl>
                                          <p:spTgt spid="131"/>
                                        </p:tgtEl>
                                      </p:cBhvr>
                                    </p:animEffect>
                                  </p:childTnLst>
                                </p:cTn>
                              </p:par>
                            </p:childTnLst>
                          </p:cTn>
                        </p:par>
                        <p:par>
                          <p:cTn id="50" fill="hold">
                            <p:stCondLst>
                              <p:cond delay="20"/>
                            </p:stCondLst>
                            <p:childTnLst>
                              <p:par>
                                <p:cTn id="51" presetID="22" presetClass="entr" presetSubtype="1" fill="hold" grpId="0" nodeType="afterEffect">
                                  <p:stCondLst>
                                    <p:cond delay="0"/>
                                  </p:stCondLst>
                                  <p:iterate>
                                    <p:tmAbs val="0"/>
                                  </p:iterate>
                                  <p:childTnLst>
                                    <p:set>
                                      <p:cBhvr>
                                        <p:cTn id="52" fill="hold"/>
                                        <p:tgtEl>
                                          <p:spTgt spid="142"/>
                                        </p:tgtEl>
                                        <p:attrNameLst>
                                          <p:attrName>style.visibility</p:attrName>
                                        </p:attrNameLst>
                                      </p:cBhvr>
                                      <p:to>
                                        <p:strVal val="visible"/>
                                      </p:to>
                                    </p:set>
                                    <p:animEffect transition="in" filter="wipe(up)">
                                      <p:cBhvr>
                                        <p:cTn id="53" dur="600"/>
                                        <p:tgtEl>
                                          <p:spTgt spid="142"/>
                                        </p:tgtEl>
                                      </p:cBhvr>
                                    </p:animEffect>
                                  </p:childTnLst>
                                </p:cTn>
                              </p:par>
                            </p:childTnLst>
                          </p:cTn>
                        </p:par>
                        <p:par>
                          <p:cTn id="54" fill="hold">
                            <p:stCondLst>
                              <p:cond delay="620"/>
                            </p:stCondLst>
                            <p:childTnLst>
                              <p:par>
                                <p:cTn id="55" presetID="22" presetClass="entr" presetSubtype="1" fill="hold" grpId="0" nodeType="afterEffect">
                                  <p:stCondLst>
                                    <p:cond delay="0"/>
                                  </p:stCondLst>
                                  <p:iterate>
                                    <p:tmAbs val="0"/>
                                  </p:iterate>
                                  <p:childTnLst>
                                    <p:set>
                                      <p:cBhvr>
                                        <p:cTn id="56" fill="hold"/>
                                        <p:tgtEl>
                                          <p:spTgt spid="141"/>
                                        </p:tgtEl>
                                        <p:attrNameLst>
                                          <p:attrName>style.visibility</p:attrName>
                                        </p:attrNameLst>
                                      </p:cBhvr>
                                      <p:to>
                                        <p:strVal val="visible"/>
                                      </p:to>
                                    </p:set>
                                    <p:animEffect transition="in" filter="wipe(up)">
                                      <p:cBhvr>
                                        <p:cTn id="57" dur="600"/>
                                        <p:tgtEl>
                                          <p:spTgt spid="141"/>
                                        </p:tgtEl>
                                      </p:cBhvr>
                                    </p:animEffect>
                                  </p:childTnLst>
                                </p:cTn>
                              </p:par>
                            </p:childTnLst>
                          </p:cTn>
                        </p:par>
                        <p:par>
                          <p:cTn id="58" fill="hold">
                            <p:stCondLst>
                              <p:cond delay="1220"/>
                            </p:stCondLst>
                            <p:childTnLst>
                              <p:par>
                                <p:cTn id="59" presetID="21" presetClass="entr" presetSubtype="1"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Effect transition="in" filter="wheel(1)">
                                      <p:cBhvr>
                                        <p:cTn id="61" dur="10"/>
                                        <p:tgtEl>
                                          <p:spTgt spid="179"/>
                                        </p:tgtEl>
                                      </p:cBhvr>
                                    </p:animEffect>
                                  </p:childTnLst>
                                </p:cTn>
                              </p:par>
                            </p:childTnLst>
                          </p:cTn>
                        </p:par>
                        <p:par>
                          <p:cTn id="62" fill="hold">
                            <p:stCondLst>
                              <p:cond delay="1230"/>
                            </p:stCondLst>
                            <p:childTnLst>
                              <p:par>
                                <p:cTn id="63" presetID="6" presetClass="entr" presetSubtype="16" fill="hold" nodeType="afterEffect">
                                  <p:stCondLst>
                                    <p:cond delay="0"/>
                                  </p:stCondLst>
                                  <p:childTnLst>
                                    <p:set>
                                      <p:cBhvr>
                                        <p:cTn id="64" dur="1" fill="hold">
                                          <p:stCondLst>
                                            <p:cond delay="0"/>
                                          </p:stCondLst>
                                        </p:cTn>
                                        <p:tgtEl>
                                          <p:spTgt spid="181"/>
                                        </p:tgtEl>
                                        <p:attrNameLst>
                                          <p:attrName>style.visibility</p:attrName>
                                        </p:attrNameLst>
                                      </p:cBhvr>
                                      <p:to>
                                        <p:strVal val="visible"/>
                                      </p:to>
                                    </p:set>
                                    <p:animEffect transition="in" filter="circle(in)">
                                      <p:cBhvr>
                                        <p:cTn id="65" dur="10"/>
                                        <p:tgtEl>
                                          <p:spTgt spid="181"/>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iterate>
                                    <p:tmAbs val="0"/>
                                  </p:iterate>
                                  <p:childTnLst>
                                    <p:set>
                                      <p:cBhvr>
                                        <p:cTn id="69" fill="hold"/>
                                        <p:tgtEl>
                                          <p:spTgt spid="129"/>
                                        </p:tgtEl>
                                        <p:attrNameLst>
                                          <p:attrName>style.visibility</p:attrName>
                                        </p:attrNameLst>
                                      </p:cBhvr>
                                      <p:to>
                                        <p:strVal val="visible"/>
                                      </p:to>
                                    </p:set>
                                    <p:animEffect transition="in" filter="box(out)">
                                      <p:cBhvr>
                                        <p:cTn id="70" dur="10"/>
                                        <p:tgtEl>
                                          <p:spTgt spid="129"/>
                                        </p:tgtEl>
                                      </p:cBhvr>
                                    </p:animEffect>
                                  </p:childTnLst>
                                </p:cTn>
                              </p:par>
                            </p:childTnLst>
                          </p:cTn>
                        </p:par>
                        <p:par>
                          <p:cTn id="71" fill="hold">
                            <p:stCondLst>
                              <p:cond delay="10"/>
                            </p:stCondLst>
                            <p:childTnLst>
                              <p:par>
                                <p:cTn id="72" presetID="22" presetClass="entr" presetSubtype="1" fill="hold" grpId="0" nodeType="afterEffect">
                                  <p:stCondLst>
                                    <p:cond delay="0"/>
                                  </p:stCondLst>
                                  <p:iterate>
                                    <p:tmAbs val="0"/>
                                  </p:iterate>
                                  <p:childTnLst>
                                    <p:set>
                                      <p:cBhvr>
                                        <p:cTn id="73" fill="hold"/>
                                        <p:tgtEl>
                                          <p:spTgt spid="133"/>
                                        </p:tgtEl>
                                        <p:attrNameLst>
                                          <p:attrName>style.visibility</p:attrName>
                                        </p:attrNameLst>
                                      </p:cBhvr>
                                      <p:to>
                                        <p:strVal val="visible"/>
                                      </p:to>
                                    </p:set>
                                    <p:animEffect transition="in" filter="wipe(up)">
                                      <p:cBhvr>
                                        <p:cTn id="74" dur="10"/>
                                        <p:tgtEl>
                                          <p:spTgt spid="133"/>
                                        </p:tgtEl>
                                      </p:cBhvr>
                                    </p:animEffect>
                                  </p:childTnLst>
                                </p:cTn>
                              </p:par>
                            </p:childTnLst>
                          </p:cTn>
                        </p:par>
                        <p:par>
                          <p:cTn id="75" fill="hold">
                            <p:stCondLst>
                              <p:cond delay="20"/>
                            </p:stCondLst>
                            <p:childTnLst>
                              <p:par>
                                <p:cTn id="76" presetID="22" presetClass="entr" presetSubtype="1" fill="hold" grpId="0" nodeType="afterEffect">
                                  <p:stCondLst>
                                    <p:cond delay="0"/>
                                  </p:stCondLst>
                                  <p:iterate>
                                    <p:tmAbs val="0"/>
                                  </p:iterate>
                                  <p:childTnLst>
                                    <p:set>
                                      <p:cBhvr>
                                        <p:cTn id="77" fill="hold"/>
                                        <p:tgtEl>
                                          <p:spTgt spid="146"/>
                                        </p:tgtEl>
                                        <p:attrNameLst>
                                          <p:attrName>style.visibility</p:attrName>
                                        </p:attrNameLst>
                                      </p:cBhvr>
                                      <p:to>
                                        <p:strVal val="visible"/>
                                      </p:to>
                                    </p:set>
                                    <p:animEffect transition="in" filter="wipe(up)">
                                      <p:cBhvr>
                                        <p:cTn id="78" dur="600"/>
                                        <p:tgtEl>
                                          <p:spTgt spid="146"/>
                                        </p:tgtEl>
                                      </p:cBhvr>
                                    </p:animEffect>
                                  </p:childTnLst>
                                </p:cTn>
                              </p:par>
                            </p:childTnLst>
                          </p:cTn>
                        </p:par>
                        <p:par>
                          <p:cTn id="79" fill="hold">
                            <p:stCondLst>
                              <p:cond delay="620"/>
                            </p:stCondLst>
                            <p:childTnLst>
                              <p:par>
                                <p:cTn id="80" presetID="22" presetClass="entr" presetSubtype="1" fill="hold" grpId="0" nodeType="afterEffect">
                                  <p:stCondLst>
                                    <p:cond delay="0"/>
                                  </p:stCondLst>
                                  <p:iterate>
                                    <p:tmAbs val="0"/>
                                  </p:iterate>
                                  <p:childTnLst>
                                    <p:set>
                                      <p:cBhvr>
                                        <p:cTn id="81" fill="hold"/>
                                        <p:tgtEl>
                                          <p:spTgt spid="145"/>
                                        </p:tgtEl>
                                        <p:attrNameLst>
                                          <p:attrName>style.visibility</p:attrName>
                                        </p:attrNameLst>
                                      </p:cBhvr>
                                      <p:to>
                                        <p:strVal val="visible"/>
                                      </p:to>
                                    </p:set>
                                    <p:animEffect transition="in" filter="wipe(up)">
                                      <p:cBhvr>
                                        <p:cTn id="82" dur="600"/>
                                        <p:tgtEl>
                                          <p:spTgt spid="145"/>
                                        </p:tgtEl>
                                      </p:cBhvr>
                                    </p:animEffect>
                                  </p:childTnLst>
                                </p:cTn>
                              </p:par>
                            </p:childTnLst>
                          </p:cTn>
                        </p:par>
                        <p:par>
                          <p:cTn id="83" fill="hold">
                            <p:stCondLst>
                              <p:cond delay="1220"/>
                            </p:stCondLst>
                            <p:childTnLst>
                              <p:par>
                                <p:cTn id="84" presetID="21" presetClass="entr" presetSubtype="1" fill="hold" grpId="0" nodeType="afterEffect">
                                  <p:stCondLst>
                                    <p:cond delay="0"/>
                                  </p:stCondLst>
                                  <p:childTnLst>
                                    <p:set>
                                      <p:cBhvr>
                                        <p:cTn id="85" dur="1" fill="hold">
                                          <p:stCondLst>
                                            <p:cond delay="0"/>
                                          </p:stCondLst>
                                        </p:cTn>
                                        <p:tgtEl>
                                          <p:spTgt spid="182"/>
                                        </p:tgtEl>
                                        <p:attrNameLst>
                                          <p:attrName>style.visibility</p:attrName>
                                        </p:attrNameLst>
                                      </p:cBhvr>
                                      <p:to>
                                        <p:strVal val="visible"/>
                                      </p:to>
                                    </p:set>
                                    <p:animEffect transition="in" filter="wheel(1)">
                                      <p:cBhvr>
                                        <p:cTn id="86" dur="10"/>
                                        <p:tgtEl>
                                          <p:spTgt spid="182"/>
                                        </p:tgtEl>
                                      </p:cBhvr>
                                    </p:animEffect>
                                  </p:childTnLst>
                                </p:cTn>
                              </p:par>
                              <p:par>
                                <p:cTn id="87" presetID="10" presetClass="entr" presetSubtype="0" fill="hold" nodeType="withEffect">
                                  <p:stCondLst>
                                    <p:cond delay="0"/>
                                  </p:stCondLst>
                                  <p:childTnLst>
                                    <p:set>
                                      <p:cBhvr>
                                        <p:cTn id="88" dur="1" fill="hold">
                                          <p:stCondLst>
                                            <p:cond delay="0"/>
                                          </p:stCondLst>
                                        </p:cTn>
                                        <p:tgtEl>
                                          <p:spTgt spid="3074"/>
                                        </p:tgtEl>
                                        <p:attrNameLst>
                                          <p:attrName>style.visibility</p:attrName>
                                        </p:attrNameLst>
                                      </p:cBhvr>
                                      <p:to>
                                        <p:strVal val="visible"/>
                                      </p:to>
                                    </p:set>
                                    <p:animEffect transition="in" filter="fade">
                                      <p:cBhvr>
                                        <p:cTn id="89" dur="1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P spid="129" grpId="0" animBg="1" advAuto="0"/>
      <p:bldP spid="130" grpId="0" animBg="1" advAuto="0"/>
      <p:bldP spid="131" grpId="0" animBg="1" advAuto="0"/>
      <p:bldP spid="132" grpId="0" animBg="1" advAuto="0"/>
      <p:bldP spid="133" grpId="0" animBg="1" advAuto="0"/>
      <p:bldP spid="134" grpId="0" animBg="1" advAuto="0"/>
      <p:bldP spid="141" grpId="0" animBg="1" advAuto="0"/>
      <p:bldP spid="142" grpId="0" animBg="1" advAuto="0"/>
      <p:bldP spid="143" grpId="0" animBg="1" advAuto="0"/>
      <p:bldP spid="144" grpId="0" animBg="1" advAuto="0"/>
      <p:bldP spid="145" grpId="0" animBg="1" advAuto="0"/>
      <p:bldP spid="146" grpId="0" animBg="1" advAuto="0"/>
      <p:bldP spid="150" grpId="0" animBg="1" advAuto="0"/>
      <p:bldP spid="177" grpId="0" animBg="1"/>
      <p:bldP spid="179" grpId="0" animBg="1"/>
      <p:bldP spid="182"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1410754"/>
              <a:ext cx="1168400" cy="3983281"/>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9999841" y="3079671"/>
              <a:ext cx="3737945" cy="400110"/>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Comment fonctionne le web</a:t>
              </a:r>
              <a:r>
                <a:rPr lang="fr-FR" sz="2000" dirty="0">
                  <a:solidFill>
                    <a:srgbClr val="0F0F19"/>
                  </a:solidFill>
                  <a:latin typeface="Arial" panose="020B0604020202020204" pitchFamily="34" charset="0"/>
                  <a:cs typeface="Arial" panose="020B0604020202020204" pitchFamily="34" charset="0"/>
                </a:rPr>
                <a:t>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146157" y="32539"/>
            <a:ext cx="11473147" cy="6858000"/>
            <a:chOff x="9699076" y="32542"/>
            <a:chExt cx="11473147" cy="6858000"/>
          </a:xfrm>
        </p:grpSpPr>
        <p:sp>
          <p:nvSpPr>
            <p:cNvPr id="56" name="Rectangle 55">
              <a:extLst>
                <a:ext uri="{FF2B5EF4-FFF2-40B4-BE49-F238E27FC236}">
                  <a16:creationId xmlns:a16="http://schemas.microsoft.com/office/drawing/2014/main" id="{6D2C93AC-EBE3-4E67-A867-76D5D6BEDB10}"/>
                </a:ext>
              </a:extLst>
            </p:cNvPr>
            <p:cNvSpPr/>
            <p:nvPr/>
          </p:nvSpPr>
          <p:spPr>
            <a:xfrm>
              <a:off x="9699076" y="3254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9978177" y="1056596"/>
              <a:ext cx="1168400" cy="5153891"/>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8580566" y="2919540"/>
              <a:ext cx="4475428" cy="707886"/>
            </a:xfrm>
            <a:prstGeom prst="rect">
              <a:avLst/>
            </a:prstGeom>
            <a:noFill/>
          </p:spPr>
          <p:txBody>
            <a:bodyPr wrap="square" rtlCol="0">
              <a:spAutoFit/>
            </a:bodyPr>
            <a:lstStyle/>
            <a:p>
              <a:r>
                <a:rPr lang="fr-FR" sz="2000" i="1" dirty="0">
                  <a:solidFill>
                    <a:srgbClr val="0F0F19"/>
                  </a:solidFill>
                  <a:latin typeface="Arial" panose="020B0604020202020204" pitchFamily="34" charset="0"/>
                  <a:cs typeface="Arial" panose="020B0604020202020204" pitchFamily="34" charset="0"/>
                </a:rPr>
                <a:t>De</a:t>
              </a:r>
              <a:r>
                <a:rPr lang="fr-FR" sz="2000" dirty="0">
                  <a:solidFill>
                    <a:srgbClr val="0F0F19"/>
                  </a:solidFill>
                  <a:latin typeface="Arial" panose="020B0604020202020204" pitchFamily="34" charset="0"/>
                  <a:cs typeface="Arial" panose="020B0604020202020204" pitchFamily="34" charset="0"/>
                </a:rPr>
                <a:t> quoi avez-vous besoin </a:t>
              </a:r>
              <a:r>
                <a:rPr lang="fr-FR" sz="2000" i="1" dirty="0">
                  <a:solidFill>
                    <a:srgbClr val="0F0F19"/>
                  </a:solidFill>
                  <a:latin typeface="Arial" panose="020B0604020202020204" pitchFamily="34" charset="0"/>
                  <a:cs typeface="Arial" panose="020B0604020202020204" pitchFamily="34" charset="0"/>
                </a:rPr>
                <a:t>pour être développeur web ?</a:t>
              </a:r>
              <a:endParaRPr lang="fr-FR" sz="2000" dirty="0">
                <a:solidFill>
                  <a:srgbClr val="0F0F19"/>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9993585" y="3265732"/>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984248" y="-1"/>
            <a:ext cx="8810143" cy="6858000"/>
            <a:chOff x="718505" y="-1"/>
            <a:chExt cx="8810143"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7968666" y="3138374"/>
              <a:ext cx="2473633" cy="646331"/>
            </a:xfrm>
            <a:prstGeom prst="rect">
              <a:avLst/>
            </a:prstGeom>
            <a:noFill/>
          </p:spPr>
          <p:txBody>
            <a:bodyPr wrap="square" rtlCol="0">
              <a:spAutoFit/>
            </a:bodyPr>
            <a:lstStyle/>
            <a:p>
              <a:pPr algn="ctr"/>
              <a:r>
                <a:rPr lang="fr-FR" sz="3600" b="1" dirty="0">
                  <a:solidFill>
                    <a:schemeClr val="bg1"/>
                  </a:solidFill>
                </a:rPr>
                <a:t>Réalisation</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37" name="TextBox 33"/>
          <p:cNvSpPr txBox="1"/>
          <p:nvPr/>
        </p:nvSpPr>
        <p:spPr>
          <a:xfrm>
            <a:off x="7117370" y="4953246"/>
            <a:ext cx="1152845" cy="26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solidFill>
                  <a:srgbClr val="78C85B"/>
                </a:solidFill>
              </a:defRPr>
            </a:lvl1pPr>
          </a:lstStyle>
          <a:p>
            <a:endParaRPr sz="1100" dirty="0"/>
          </a:p>
        </p:txBody>
      </p:sp>
      <p:sp>
        <p:nvSpPr>
          <p:cNvPr id="39" name="TextBox 36"/>
          <p:cNvSpPr txBox="1"/>
          <p:nvPr/>
        </p:nvSpPr>
        <p:spPr>
          <a:xfrm>
            <a:off x="8596456" y="4478786"/>
            <a:ext cx="525545" cy="650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78C85B"/>
                </a:solidFill>
                <a:latin typeface="Impact"/>
                <a:ea typeface="Impact"/>
                <a:cs typeface="Impact"/>
                <a:sym typeface="Impact"/>
              </a:defRPr>
            </a:lvl1pPr>
          </a:lstStyle>
          <a:p>
            <a:endParaRPr dirty="0"/>
          </a:p>
        </p:txBody>
      </p:sp>
      <p:sp>
        <p:nvSpPr>
          <p:cNvPr id="40" name="TextBox 34"/>
          <p:cNvSpPr txBox="1"/>
          <p:nvPr/>
        </p:nvSpPr>
        <p:spPr>
          <a:xfrm>
            <a:off x="8562564" y="4979580"/>
            <a:ext cx="593330" cy="230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b="1">
                <a:solidFill>
                  <a:srgbClr val="78C85B"/>
                </a:solidFill>
              </a:defRPr>
            </a:lvl1pPr>
          </a:lstStyle>
          <a:p>
            <a:endParaRPr dirty="0"/>
          </a:p>
        </p:txBody>
      </p:sp>
      <p:sp>
        <p:nvSpPr>
          <p:cNvPr id="42" name="TextBox 33"/>
          <p:cNvSpPr txBox="1"/>
          <p:nvPr/>
        </p:nvSpPr>
        <p:spPr>
          <a:xfrm>
            <a:off x="4092219" y="3899284"/>
            <a:ext cx="1152845" cy="26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solidFill>
                  <a:srgbClr val="FFBB2D"/>
                </a:solidFill>
              </a:defRPr>
            </a:lvl1pPr>
          </a:lstStyle>
          <a:p>
            <a:endParaRPr sz="1100" dirty="0"/>
          </a:p>
        </p:txBody>
      </p:sp>
      <p:sp>
        <p:nvSpPr>
          <p:cNvPr id="44" name="TextBox 36"/>
          <p:cNvSpPr txBox="1"/>
          <p:nvPr/>
        </p:nvSpPr>
        <p:spPr>
          <a:xfrm>
            <a:off x="3265597" y="3431457"/>
            <a:ext cx="525545" cy="650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FFBB2D"/>
                </a:solidFill>
                <a:latin typeface="Impact"/>
                <a:ea typeface="Impact"/>
                <a:cs typeface="Impact"/>
                <a:sym typeface="Impact"/>
              </a:defRPr>
            </a:lvl1pPr>
          </a:lstStyle>
          <a:p>
            <a:endParaRPr dirty="0"/>
          </a:p>
        </p:txBody>
      </p:sp>
      <p:sp>
        <p:nvSpPr>
          <p:cNvPr id="45" name="TextBox 34"/>
          <p:cNvSpPr txBox="1"/>
          <p:nvPr/>
        </p:nvSpPr>
        <p:spPr>
          <a:xfrm>
            <a:off x="3231705" y="3932252"/>
            <a:ext cx="593330" cy="230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b="1">
                <a:solidFill>
                  <a:srgbClr val="FFBB2D"/>
                </a:solidFill>
              </a:defRPr>
            </a:lvl1pPr>
          </a:lstStyle>
          <a:p>
            <a:endParaRPr dirty="0"/>
          </a:p>
        </p:txBody>
      </p:sp>
      <p:sp>
        <p:nvSpPr>
          <p:cNvPr id="47" name="TextBox 33"/>
          <p:cNvSpPr txBox="1"/>
          <p:nvPr/>
        </p:nvSpPr>
        <p:spPr>
          <a:xfrm>
            <a:off x="7117370" y="2842072"/>
            <a:ext cx="1152845" cy="26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solidFill>
                  <a:srgbClr val="E04B4A"/>
                </a:solidFill>
              </a:defRPr>
            </a:lvl1pPr>
          </a:lstStyle>
          <a:p>
            <a:endParaRPr sz="1100" dirty="0"/>
          </a:p>
        </p:txBody>
      </p:sp>
      <p:sp>
        <p:nvSpPr>
          <p:cNvPr id="49" name="TextBox 36"/>
          <p:cNvSpPr txBox="1"/>
          <p:nvPr/>
        </p:nvSpPr>
        <p:spPr>
          <a:xfrm>
            <a:off x="8596458" y="2458084"/>
            <a:ext cx="525545" cy="650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E04B4A"/>
                </a:solidFill>
                <a:latin typeface="Impact"/>
                <a:ea typeface="Impact"/>
                <a:cs typeface="Impact"/>
                <a:sym typeface="Impact"/>
              </a:defRPr>
            </a:lvl1pPr>
          </a:lstStyle>
          <a:p>
            <a:endParaRPr dirty="0"/>
          </a:p>
        </p:txBody>
      </p:sp>
      <p:sp>
        <p:nvSpPr>
          <p:cNvPr id="81" name="TextBox 34"/>
          <p:cNvSpPr txBox="1"/>
          <p:nvPr/>
        </p:nvSpPr>
        <p:spPr>
          <a:xfrm>
            <a:off x="8562564" y="2958879"/>
            <a:ext cx="593330" cy="230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b="1">
                <a:solidFill>
                  <a:srgbClr val="E04B4A"/>
                </a:solidFill>
              </a:defRPr>
            </a:lvl1pPr>
          </a:lstStyle>
          <a:p>
            <a:endParaRPr dirty="0"/>
          </a:p>
        </p:txBody>
      </p:sp>
      <p:sp>
        <p:nvSpPr>
          <p:cNvPr id="85" name="TextBox 33"/>
          <p:cNvSpPr txBox="1"/>
          <p:nvPr/>
        </p:nvSpPr>
        <p:spPr>
          <a:xfrm>
            <a:off x="4115315" y="1878582"/>
            <a:ext cx="1152845" cy="26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solidFill>
                  <a:srgbClr val="45C4E3"/>
                </a:solidFill>
              </a:defRPr>
            </a:lvl1pPr>
          </a:lstStyle>
          <a:p>
            <a:endParaRPr sz="1100" dirty="0"/>
          </a:p>
        </p:txBody>
      </p:sp>
      <p:sp>
        <p:nvSpPr>
          <p:cNvPr id="88" name="TextBox 36"/>
          <p:cNvSpPr txBox="1"/>
          <p:nvPr/>
        </p:nvSpPr>
        <p:spPr>
          <a:xfrm>
            <a:off x="3265597" y="1410755"/>
            <a:ext cx="525545" cy="650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45C4E3"/>
                </a:solidFill>
                <a:latin typeface="Impact"/>
                <a:ea typeface="Impact"/>
                <a:cs typeface="Impact"/>
                <a:sym typeface="Impact"/>
              </a:defRPr>
            </a:lvl1pPr>
          </a:lstStyle>
          <a:p>
            <a:endParaRPr dirty="0"/>
          </a:p>
        </p:txBody>
      </p:sp>
      <p:sp>
        <p:nvSpPr>
          <p:cNvPr id="89" name="TextBox 34"/>
          <p:cNvSpPr txBox="1"/>
          <p:nvPr/>
        </p:nvSpPr>
        <p:spPr>
          <a:xfrm>
            <a:off x="3231705" y="1911550"/>
            <a:ext cx="593330" cy="230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b="1">
                <a:solidFill>
                  <a:srgbClr val="45C4E3"/>
                </a:solidFill>
              </a:defRPr>
            </a:lvl1pPr>
          </a:lstStyle>
          <a:p>
            <a:endParaRPr dirty="0"/>
          </a:p>
        </p:txBody>
      </p:sp>
      <p:grpSp>
        <p:nvGrpSpPr>
          <p:cNvPr id="139" name="Group 138">
            <a:extLst>
              <a:ext uri="{FF2B5EF4-FFF2-40B4-BE49-F238E27FC236}">
                <a16:creationId xmlns:a16="http://schemas.microsoft.com/office/drawing/2014/main" id="{E9582EE9-5831-4F6F-B29E-0BEB719C4F1E}"/>
              </a:ext>
            </a:extLst>
          </p:cNvPr>
          <p:cNvGrpSpPr/>
          <p:nvPr/>
        </p:nvGrpSpPr>
        <p:grpSpPr>
          <a:xfrm>
            <a:off x="2594536" y="4130500"/>
            <a:ext cx="2290916" cy="380988"/>
            <a:chOff x="1514240" y="4805230"/>
            <a:chExt cx="2290916" cy="380988"/>
          </a:xfrm>
        </p:grpSpPr>
        <p:sp>
          <p:nvSpPr>
            <p:cNvPr id="140" name="TextBox 139">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41" name="TextBox 140">
              <a:extLst>
                <a:ext uri="{FF2B5EF4-FFF2-40B4-BE49-F238E27FC236}">
                  <a16:creationId xmlns:a16="http://schemas.microsoft.com/office/drawing/2014/main" id="{8DC71A93-B148-4A8B-B0CA-4AD086FE8D7B}"/>
                </a:ext>
              </a:extLst>
            </p:cNvPr>
            <p:cNvSpPr txBox="1"/>
            <p:nvPr/>
          </p:nvSpPr>
          <p:spPr>
            <a:xfrm>
              <a:off x="1711255" y="4805230"/>
              <a:ext cx="2093901" cy="338554"/>
            </a:xfrm>
            <a:prstGeom prst="rect">
              <a:avLst/>
            </a:prstGeom>
            <a:noFill/>
          </p:spPr>
          <p:txBody>
            <a:bodyPr wrap="square" rtlCol="0">
              <a:spAutoFit/>
            </a:bodyPr>
            <a:lstStyle/>
            <a:p>
              <a:pPr algn="ctr"/>
              <a:endParaRPr lang="en-US" sz="1600" b="1" dirty="0">
                <a:solidFill>
                  <a:srgbClr val="FF5969"/>
                </a:solidFill>
                <a:latin typeface="Tw Cen MT" panose="020B0602020104020603" pitchFamily="34" charset="0"/>
              </a:endParaRPr>
            </a:p>
          </p:txBody>
        </p:sp>
      </p:grpSp>
      <p:grpSp>
        <p:nvGrpSpPr>
          <p:cNvPr id="142" name="Group 141">
            <a:extLst>
              <a:ext uri="{FF2B5EF4-FFF2-40B4-BE49-F238E27FC236}">
                <a16:creationId xmlns:a16="http://schemas.microsoft.com/office/drawing/2014/main" id="{EEB19012-A13E-4E01-97E1-4BD9BE0B2C4A}"/>
              </a:ext>
            </a:extLst>
          </p:cNvPr>
          <p:cNvGrpSpPr/>
          <p:nvPr/>
        </p:nvGrpSpPr>
        <p:grpSpPr>
          <a:xfrm>
            <a:off x="4783446" y="4142156"/>
            <a:ext cx="2289049" cy="531209"/>
            <a:chOff x="1514240" y="4816886"/>
            <a:chExt cx="2289049" cy="531209"/>
          </a:xfrm>
        </p:grpSpPr>
        <p:sp>
          <p:nvSpPr>
            <p:cNvPr id="143" name="TextBox 142">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44" name="TextBox 143">
              <a:extLst>
                <a:ext uri="{FF2B5EF4-FFF2-40B4-BE49-F238E27FC236}">
                  <a16:creationId xmlns:a16="http://schemas.microsoft.com/office/drawing/2014/main" id="{AFB0129A-D09E-4693-96AE-20F4A2C31E42}"/>
                </a:ext>
              </a:extLst>
            </p:cNvPr>
            <p:cNvSpPr txBox="1"/>
            <p:nvPr/>
          </p:nvSpPr>
          <p:spPr>
            <a:xfrm>
              <a:off x="1595130" y="4824875"/>
              <a:ext cx="2011144" cy="523220"/>
            </a:xfrm>
            <a:prstGeom prst="rect">
              <a:avLst/>
            </a:prstGeom>
            <a:noFill/>
          </p:spPr>
          <p:txBody>
            <a:bodyPr wrap="square" rtlCol="0">
              <a:spAutoFit/>
            </a:bodyPr>
            <a:lstStyle/>
            <a:p>
              <a:pPr algn="ctr"/>
              <a:endParaRPr lang="en-US" sz="1400" b="1" dirty="0">
                <a:solidFill>
                  <a:srgbClr val="52CBBE"/>
                </a:solidFill>
                <a:latin typeface="Tw Cen MT" panose="020B0602020104020603" pitchFamily="34" charset="0"/>
              </a:endParaRPr>
            </a:p>
            <a:p>
              <a:pPr algn="ctr"/>
              <a:endParaRPr lang="fr-FR" sz="1400" b="1" dirty="0">
                <a:latin typeface="Verdana"/>
                <a:cs typeface="Verdana"/>
              </a:endParaRPr>
            </a:p>
          </p:txBody>
        </p:sp>
      </p:grpSp>
      <p:grpSp>
        <p:nvGrpSpPr>
          <p:cNvPr id="146" name="Group 145">
            <a:extLst>
              <a:ext uri="{FF2B5EF4-FFF2-40B4-BE49-F238E27FC236}">
                <a16:creationId xmlns:a16="http://schemas.microsoft.com/office/drawing/2014/main" id="{115D3786-3CB0-4D98-9C2D-11D4FBA5EAB9}"/>
              </a:ext>
            </a:extLst>
          </p:cNvPr>
          <p:cNvGrpSpPr/>
          <p:nvPr/>
        </p:nvGrpSpPr>
        <p:grpSpPr>
          <a:xfrm>
            <a:off x="6912585" y="4111819"/>
            <a:ext cx="2289049" cy="461665"/>
            <a:chOff x="1514240" y="4786549"/>
            <a:chExt cx="2289049" cy="461665"/>
          </a:xfrm>
        </p:grpSpPr>
        <p:sp>
          <p:nvSpPr>
            <p:cNvPr id="147" name="TextBox 146">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48" name="TextBox 147">
              <a:extLst>
                <a:ext uri="{FF2B5EF4-FFF2-40B4-BE49-F238E27FC236}">
                  <a16:creationId xmlns:a16="http://schemas.microsoft.com/office/drawing/2014/main" id="{B60C2261-B057-44FB-B300-F0F52E3F90C0}"/>
                </a:ext>
              </a:extLst>
            </p:cNvPr>
            <p:cNvSpPr txBox="1"/>
            <p:nvPr/>
          </p:nvSpPr>
          <p:spPr>
            <a:xfrm>
              <a:off x="1733897" y="4786549"/>
              <a:ext cx="1849733" cy="461665"/>
            </a:xfrm>
            <a:prstGeom prst="rect">
              <a:avLst/>
            </a:prstGeom>
            <a:noFill/>
          </p:spPr>
          <p:txBody>
            <a:bodyPr wrap="square" rtlCol="0">
              <a:spAutoFit/>
            </a:bodyPr>
            <a:lstStyle/>
            <a:p>
              <a:pPr algn="ctr"/>
              <a:endParaRPr lang="en-US" sz="2400" b="1" dirty="0">
                <a:solidFill>
                  <a:srgbClr val="FEC630"/>
                </a:solidFill>
                <a:latin typeface="Tw Cen MT" panose="020B0602020104020603" pitchFamily="34" charset="0"/>
              </a:endParaRPr>
            </a:p>
          </p:txBody>
        </p:sp>
      </p:grpSp>
      <p:sp>
        <p:nvSpPr>
          <p:cNvPr id="162" name="Rectangle 161"/>
          <p:cNvSpPr/>
          <p:nvPr/>
        </p:nvSpPr>
        <p:spPr>
          <a:xfrm>
            <a:off x="3384314" y="774347"/>
            <a:ext cx="6096000" cy="400110"/>
          </a:xfrm>
          <a:prstGeom prst="rect">
            <a:avLst/>
          </a:prstGeom>
        </p:spPr>
        <p:txBody>
          <a:bodyPr>
            <a:spAutoFit/>
          </a:bodyPr>
          <a:lstStyle/>
          <a:p>
            <a:r>
              <a:rPr lang="fr-FR" sz="2000" b="1" i="1" dirty="0">
                <a:solidFill>
                  <a:schemeClr val="accent5">
                    <a:lumMod val="75000"/>
                  </a:schemeClr>
                </a:solidFill>
                <a:latin typeface="Arial" panose="020B0604020202020204" pitchFamily="34" charset="0"/>
                <a:cs typeface="Arial" panose="020B0604020202020204" pitchFamily="34" charset="0"/>
              </a:rPr>
              <a:t>Le rôle d’un développeur web</a:t>
            </a:r>
            <a:endParaRPr lang="en-US" b="1" dirty="0">
              <a:solidFill>
                <a:schemeClr val="accent5">
                  <a:lumMod val="75000"/>
                </a:schemeClr>
              </a:solidFill>
            </a:endParaRPr>
          </a:p>
        </p:txBody>
      </p:sp>
      <p:sp>
        <p:nvSpPr>
          <p:cNvPr id="84" name="ZoneTexte 83">
            <a:extLst>
              <a:ext uri="{FF2B5EF4-FFF2-40B4-BE49-F238E27FC236}">
                <a16:creationId xmlns:a16="http://schemas.microsoft.com/office/drawing/2014/main" id="{06D29BEB-1D7F-4B69-85B5-6B63485BE48B}"/>
              </a:ext>
            </a:extLst>
          </p:cNvPr>
          <p:cNvSpPr txBox="1"/>
          <p:nvPr/>
        </p:nvSpPr>
        <p:spPr>
          <a:xfrm>
            <a:off x="4326572" y="1976705"/>
            <a:ext cx="5427846" cy="37379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fr-FR" sz="2000" dirty="0"/>
              <a:t>Ce métier consiste à concevoir des logiciels, souvent à la demande d'un client. ... Être </a:t>
            </a:r>
            <a:r>
              <a:rPr lang="fr-FR" sz="2000" b="1" dirty="0"/>
              <a:t>développeur</a:t>
            </a:r>
            <a:r>
              <a:rPr lang="fr-FR" sz="2000" dirty="0"/>
              <a:t> de logiciels signifie être capable de concevoir des applications aussi bien pour le web, les mobiles ou les tablettes. Le programmeur doit maîtriser son travail pour qu'il soit exploitable sur différentes plateformes.</a:t>
            </a:r>
          </a:p>
        </p:txBody>
      </p:sp>
      <p:pic>
        <p:nvPicPr>
          <p:cNvPr id="4098" name="Picture 2" descr="Commencer une formation de développeur web en ligne | Webboy">
            <a:extLst>
              <a:ext uri="{FF2B5EF4-FFF2-40B4-BE49-F238E27FC236}">
                <a16:creationId xmlns:a16="http://schemas.microsoft.com/office/drawing/2014/main" id="{A3BE7FFA-3BA5-484F-9DC8-63429CBDD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079" y="2009385"/>
            <a:ext cx="2982939" cy="356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3483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xEl>
                                              <p:pRg st="0" end="0"/>
                                            </p:txEl>
                                          </p:spTgt>
                                        </p:tgtEl>
                                        <p:attrNameLst>
                                          <p:attrName>style.visibility</p:attrName>
                                        </p:attrNameLst>
                                      </p:cBhvr>
                                      <p:to>
                                        <p:strVal val="visible"/>
                                      </p:to>
                                    </p:set>
                                    <p:animEffect transition="in" filter="fade">
                                      <p:cBhvr>
                                        <p:cTn id="13" dur="500"/>
                                        <p:tgtEl>
                                          <p:spTgt spid="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8C49892-E1B6-4A82-989F-E373AEC70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624" y="0"/>
            <a:ext cx="9700752" cy="6858000"/>
          </a:xfrm>
          <a:prstGeom prst="rect">
            <a:avLst/>
          </a:prstGeom>
        </p:spPr>
      </p:pic>
    </p:spTree>
    <p:extLst>
      <p:ext uri="{BB962C8B-B14F-4D97-AF65-F5344CB8AC3E}">
        <p14:creationId xmlns:p14="http://schemas.microsoft.com/office/powerpoint/2010/main" val="2117431190"/>
      </p:ext>
    </p:extLst>
  </p:cSld>
  <p:clrMapOvr>
    <a:masterClrMapping/>
  </p:clrMapOvr>
  <p:transition spd="med"/>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00F420DB21AE40B7010D5F060F3371" ma:contentTypeVersion="4" ma:contentTypeDescription="Create a new document." ma:contentTypeScope="" ma:versionID="f8838ea9a12366fa266b782699be09f0">
  <xsd:schema xmlns:xsd="http://www.w3.org/2001/XMLSchema" xmlns:xs="http://www.w3.org/2001/XMLSchema" xmlns:p="http://schemas.microsoft.com/office/2006/metadata/properties" xmlns:ns3="38f3073a-f071-4255-807a-7a4b95b3b30d" targetNamespace="http://schemas.microsoft.com/office/2006/metadata/properties" ma:root="true" ma:fieldsID="76d4ba1d8e033941c6846c323f59128f" ns3:_="">
    <xsd:import namespace="38f3073a-f071-4255-807a-7a4b95b3b30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f3073a-f071-4255-807a-7a4b95b3b3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13611F-9B32-42A1-8A37-67FE38E78FFE}">
  <ds:schemaRefs>
    <ds:schemaRef ds:uri="http://schemas.microsoft.com/sharepoint/v3/contenttype/forms"/>
  </ds:schemaRefs>
</ds:datastoreItem>
</file>

<file path=customXml/itemProps2.xml><?xml version="1.0" encoding="utf-8"?>
<ds:datastoreItem xmlns:ds="http://schemas.openxmlformats.org/officeDocument/2006/customXml" ds:itemID="{2C9588D3-B854-42DF-A4B0-A9C3D4E7E6B1}">
  <ds:schemaRefs>
    <ds:schemaRef ds:uri="38f3073a-f071-4255-807a-7a4b95b3b3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9A8A3DC-5F62-4BB3-8256-8D68E91E08A9}">
  <ds:schemaRefs>
    <ds:schemaRef ds:uri="38f3073a-f071-4255-807a-7a4b95b3b3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2420</TotalTime>
  <Words>282</Words>
  <Application>Microsoft Office PowerPoint</Application>
  <PresentationFormat>Grand écran</PresentationFormat>
  <Paragraphs>48</Paragraphs>
  <Slides>8</Slides>
  <Notes>0</Notes>
  <HiddenSlides>0</HiddenSlides>
  <MMClips>0</MMClips>
  <ScaleCrop>false</ScaleCrop>
  <HeadingPairs>
    <vt:vector size="6" baseType="variant">
      <vt:variant>
        <vt:lpstr>Polices utilisées</vt:lpstr>
      </vt:variant>
      <vt:variant>
        <vt:i4>16</vt:i4>
      </vt:variant>
      <vt:variant>
        <vt:lpstr>Thème</vt:lpstr>
      </vt:variant>
      <vt:variant>
        <vt:i4>2</vt:i4>
      </vt:variant>
      <vt:variant>
        <vt:lpstr>Titres des diapositives</vt:lpstr>
      </vt:variant>
      <vt:variant>
        <vt:i4>8</vt:i4>
      </vt:variant>
    </vt:vector>
  </HeadingPairs>
  <TitlesOfParts>
    <vt:vector size="26" baseType="lpstr">
      <vt:lpstr>Arial</vt:lpstr>
      <vt:lpstr>Arial</vt:lpstr>
      <vt:lpstr>Arial Rounded MT Bold</vt:lpstr>
      <vt:lpstr>Calibri</vt:lpstr>
      <vt:lpstr>Calibri Light</vt:lpstr>
      <vt:lpstr>Forte</vt:lpstr>
      <vt:lpstr>Helvetica</vt:lpstr>
      <vt:lpstr>Impact</vt:lpstr>
      <vt:lpstr>Raleway</vt:lpstr>
      <vt:lpstr>Tahoma</vt:lpstr>
      <vt:lpstr>Times New Roman</vt:lpstr>
      <vt:lpstr>Trebuchet MS</vt:lpstr>
      <vt:lpstr>Tw Cen MT</vt:lpstr>
      <vt:lpstr>Verdana</vt:lpstr>
      <vt:lpstr>Wingdings</vt:lpstr>
      <vt:lpstr>Wingdings 3</vt:lpstr>
      <vt:lpstr>Office</vt:lpstr>
      <vt:lpstr>Facette</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Fatma Brahmi ( ISSATGF )</cp:lastModifiedBy>
  <cp:revision>153</cp:revision>
  <dcterms:created xsi:type="dcterms:W3CDTF">2017-01-05T13:17:27Z</dcterms:created>
  <dcterms:modified xsi:type="dcterms:W3CDTF">2021-06-29T21:36:29Z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0x010100BA00F420DB21AE40B7010D5F060F3371</vt:lpwstr>
  </property>
</Properties>
</file>