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Economica" panose="020B0604020202020204" charset="0"/>
      <p:regular r:id="rId17"/>
      <p:bold r:id="rId18"/>
      <p:italic r:id="rId19"/>
      <p:boldItalic r:id="rId20"/>
    </p:embeddedFont>
    <p:embeddedFont>
      <p:font typeface="Open Sans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852705cdd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852705cdd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84e89462a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84e89462a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84e89462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84e89462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862fa0ad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862fa0ad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862fa0ad1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862fa0ad1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38bbb5cc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38bbb5cc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8398d017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8398d017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84e03b12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84e03b12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8398d0178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8398d0178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83f17593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83f17593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83f17593e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83f17593e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852705cd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852705cd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84e89462a8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84e89462a8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49"/>
            <a:ext cx="3054600" cy="8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PUISSANCE 4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171450" y="2504005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anti-adhés’IF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78" y="2401374"/>
            <a:ext cx="2826825" cy="2451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0350" y="250875"/>
            <a:ext cx="3581975" cy="10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063" y="1585650"/>
            <a:ext cx="7821886" cy="33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311700" y="185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Heuristique Adjacence carré : Présentation</a:t>
            </a:r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311700" y="706725"/>
            <a:ext cx="85206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600" u="sng">
                <a:solidFill>
                  <a:schemeClr val="dk1"/>
                </a:solidFill>
              </a:rPr>
              <a:t>Objectif</a:t>
            </a:r>
            <a:r>
              <a:rPr lang="fr" sz="1600">
                <a:solidFill>
                  <a:schemeClr val="dk1"/>
                </a:solidFill>
              </a:rPr>
              <a:t>: </a:t>
            </a:r>
            <a:r>
              <a:rPr lang="fr" sz="16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⇒ Donne une note d'autant plus forte qu'un pion est entouré d'autres pions alliés sur le carré </a:t>
            </a:r>
            <a:endParaRPr sz="16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22"/>
          <p:cNvSpPr/>
          <p:nvPr/>
        </p:nvSpPr>
        <p:spPr>
          <a:xfrm>
            <a:off x="381625" y="3112750"/>
            <a:ext cx="489600" cy="189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801300" y="4529400"/>
            <a:ext cx="489600" cy="189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381625" y="2065625"/>
            <a:ext cx="489600" cy="189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4">
            <a:alphaModFix/>
          </a:blip>
          <a:srcRect l="47470" t="41063" r="31601" b="25039"/>
          <a:stretch/>
        </p:blipFill>
        <p:spPr>
          <a:xfrm>
            <a:off x="5734950" y="2849875"/>
            <a:ext cx="1913626" cy="17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/>
          <p:nvPr/>
        </p:nvSpPr>
        <p:spPr>
          <a:xfrm>
            <a:off x="6738300" y="3358600"/>
            <a:ext cx="348600" cy="3381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10000"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⇒ Donne une note d'autant plus forte qu'un pion est</a:t>
            </a:r>
            <a:endParaRPr sz="2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3658"/>
              <a:buFont typeface="Arial"/>
              <a:buNone/>
            </a:pPr>
            <a:r>
              <a:rPr lang="fr" sz="2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entouré d'autres pions alliés sur le carré </a:t>
            </a:r>
            <a:endParaRPr sz="2050"/>
          </a:p>
        </p:txBody>
      </p:sp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Heuristique par adjacence carré : Prédicats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050" y="1103938"/>
            <a:ext cx="5600700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1975" y="1103938"/>
            <a:ext cx="188595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Les tests</a:t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00" y="1017725"/>
            <a:ext cx="3158804" cy="382097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7904" y="1082475"/>
            <a:ext cx="1936325" cy="369147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0" name="Google Shape;160;p24"/>
          <p:cNvSpPr txBox="1"/>
          <p:nvPr/>
        </p:nvSpPr>
        <p:spPr>
          <a:xfrm>
            <a:off x="3529825" y="1403875"/>
            <a:ext cx="27660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Char char="●"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41 IAs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Char char="○"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Profondeur variable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Char char="○"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Ajout ou non de l’heuristique Puissance 3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Char char="●"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200 parties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Char char="○"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100 IA1 commence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Char char="○"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100 IA2 commence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7" name="Google Shape;167;p25" title="Graphiqu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00" y="0"/>
            <a:ext cx="8961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6" title="Graphique"/>
          <p:cNvPicPr preferRelativeResize="0"/>
          <p:nvPr/>
        </p:nvPicPr>
        <p:blipFill rotWithShape="1">
          <a:blip r:embed="rId3">
            <a:alphaModFix/>
          </a:blip>
          <a:srcRect r="8734" b="8734"/>
          <a:stretch/>
        </p:blipFill>
        <p:spPr>
          <a:xfrm>
            <a:off x="0" y="542675"/>
            <a:ext cx="4893525" cy="302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 title="Graphiqu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2275" y="1147227"/>
            <a:ext cx="5361726" cy="3315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code initial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Puissance 4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Une IHM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Un algorithme MiniMax + evalJeu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3 heuristiques :</a:t>
            </a:r>
            <a:endParaRPr/>
          </a:p>
          <a:p>
            <a:pPr marL="914400" lvl="1" indent="-3175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 densité de pions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Puissance 3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00" y="172975"/>
            <a:ext cx="2644926" cy="2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Heuristique Combinaisons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l="17831" t="36622" r="69258" b="46156"/>
          <a:stretch/>
        </p:blipFill>
        <p:spPr>
          <a:xfrm>
            <a:off x="2206475" y="1307850"/>
            <a:ext cx="3752224" cy="28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756600" y="4301225"/>
            <a:ext cx="7630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Chaque case du tableau représente le nombre de combinaisons possibles à cet emplacement de la grille du jeu</a:t>
            </a:r>
            <a:endParaRPr baseline="30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Heuristiques Combinaisons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l="17196" t="24936" r="29247" b="11804"/>
          <a:stretch/>
        </p:blipFill>
        <p:spPr>
          <a:xfrm>
            <a:off x="2218075" y="1532725"/>
            <a:ext cx="4707851" cy="312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Heuristique Combinaisons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449825" y="1068975"/>
            <a:ext cx="832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L’implémentation de ce tableau sur Prolog a été faite de la manière suivante : 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l="6366" t="60340" r="52127" b="22662"/>
          <a:stretch/>
        </p:blipFill>
        <p:spPr>
          <a:xfrm>
            <a:off x="449825" y="1827825"/>
            <a:ext cx="8382476" cy="2264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063" y="1585650"/>
            <a:ext cx="7821886" cy="33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185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Heuristique “Ne pas perdre” : Présentation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822900"/>
            <a:ext cx="85206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 u="sng">
                <a:solidFill>
                  <a:schemeClr val="dk1"/>
                </a:solidFill>
              </a:rPr>
              <a:t>Objectif</a:t>
            </a:r>
            <a:r>
              <a:rPr lang="fr">
                <a:solidFill>
                  <a:schemeClr val="dk1"/>
                </a:solidFill>
              </a:rPr>
              <a:t>: </a:t>
            </a:r>
            <a:r>
              <a:rPr lang="fr" b="1">
                <a:solidFill>
                  <a:schemeClr val="dk1"/>
                </a:solidFill>
              </a:rPr>
              <a:t>Empêcher </a:t>
            </a:r>
            <a:r>
              <a:rPr lang="fr">
                <a:solidFill>
                  <a:schemeClr val="dk1"/>
                </a:solidFill>
              </a:rPr>
              <a:t>l’adversaire de gagner en </a:t>
            </a:r>
            <a:r>
              <a:rPr lang="fr" b="1">
                <a:solidFill>
                  <a:schemeClr val="dk1"/>
                </a:solidFill>
              </a:rPr>
              <a:t>diminuant </a:t>
            </a:r>
            <a:r>
              <a:rPr lang="fr">
                <a:solidFill>
                  <a:schemeClr val="dk1"/>
                </a:solidFill>
              </a:rPr>
              <a:t>le score des configurations de jeu pour lesquelles l’adversaire </a:t>
            </a:r>
            <a:r>
              <a:rPr lang="fr" b="1">
                <a:solidFill>
                  <a:schemeClr val="dk1"/>
                </a:solidFill>
              </a:rPr>
              <a:t>gagne au prochain tour.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381625" y="3176100"/>
            <a:ext cx="489600" cy="189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811275" y="4666675"/>
            <a:ext cx="489600" cy="189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381625" y="2192375"/>
            <a:ext cx="489600" cy="189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Heuristique “Ne pas perdre” : Prédicats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t="36592" r="50917"/>
          <a:stretch/>
        </p:blipFill>
        <p:spPr>
          <a:xfrm>
            <a:off x="311700" y="1496175"/>
            <a:ext cx="4156151" cy="167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0126" y="1570875"/>
            <a:ext cx="3419475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3865125" y="2375050"/>
            <a:ext cx="849000" cy="189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375675" y="4418050"/>
            <a:ext cx="7827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Remarque</a:t>
            </a:r>
            <a:r>
              <a:rPr lang="fr"/>
              <a:t>: Prédicats (pionVictoire…) inspirés de prédicats déjà existants (gagneTestDirect…) dans le code récupéré.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063" y="1585650"/>
            <a:ext cx="7821886" cy="33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311700" y="185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Heuristique Adjacence en ligne : Présentation</a:t>
            </a: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311700" y="706725"/>
            <a:ext cx="85206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 u="sng">
                <a:solidFill>
                  <a:schemeClr val="dk1"/>
                </a:solidFill>
              </a:rPr>
              <a:t>Objectif</a:t>
            </a:r>
            <a:r>
              <a:rPr lang="fr">
                <a:solidFill>
                  <a:schemeClr val="dk1"/>
                </a:solidFill>
              </a:rPr>
              <a:t>:</a:t>
            </a:r>
            <a:r>
              <a:rPr lang="fr" sz="1600">
                <a:solidFill>
                  <a:schemeClr val="dk1"/>
                </a:solidFill>
              </a:rPr>
              <a:t> </a:t>
            </a:r>
            <a:r>
              <a:rPr lang="fr" sz="16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⇒ Donne une note d'autant plus forte qu'un pion est aligné avec d'autres pions (en ligne/colonne/diagonale)</a:t>
            </a:r>
            <a:endParaRPr sz="1600" b="1"/>
          </a:p>
        </p:txBody>
      </p:sp>
      <p:sp>
        <p:nvSpPr>
          <p:cNvPr id="119" name="Google Shape;119;p20"/>
          <p:cNvSpPr/>
          <p:nvPr/>
        </p:nvSpPr>
        <p:spPr>
          <a:xfrm>
            <a:off x="311700" y="2964875"/>
            <a:ext cx="489600" cy="189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801300" y="4402650"/>
            <a:ext cx="489600" cy="189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381625" y="2065625"/>
            <a:ext cx="489600" cy="189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 rotWithShape="1">
          <a:blip r:embed="rId4">
            <a:alphaModFix/>
          </a:blip>
          <a:srcRect l="47470" t="41063" r="31601" b="25039"/>
          <a:stretch/>
        </p:blipFill>
        <p:spPr>
          <a:xfrm>
            <a:off x="5734950" y="2849875"/>
            <a:ext cx="1913626" cy="17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6738300" y="3358600"/>
            <a:ext cx="348600" cy="3381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Heuristique par adjacence en ligne : Prédicats</a:t>
            </a:r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050" y="1305925"/>
            <a:ext cx="5167850" cy="18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 rotWithShape="1">
          <a:blip r:embed="rId4">
            <a:alphaModFix/>
          </a:blip>
          <a:srcRect t="2220" b="-2219"/>
          <a:stretch/>
        </p:blipFill>
        <p:spPr>
          <a:xfrm>
            <a:off x="5981450" y="1710764"/>
            <a:ext cx="3035375" cy="238291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/>
          <p:nvPr/>
        </p:nvSpPr>
        <p:spPr>
          <a:xfrm>
            <a:off x="3580375" y="1836400"/>
            <a:ext cx="2316600" cy="189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On-screen Show (16:9)</PresentationFormat>
  <Paragraphs>57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Economica</vt:lpstr>
      <vt:lpstr>Arial</vt:lpstr>
      <vt:lpstr>Open Sans</vt:lpstr>
      <vt:lpstr>Courier New</vt:lpstr>
      <vt:lpstr>Luxe</vt:lpstr>
      <vt:lpstr>PUISSANCE 4</vt:lpstr>
      <vt:lpstr>Le code initial</vt:lpstr>
      <vt:lpstr>Heuristique Combinaisons</vt:lpstr>
      <vt:lpstr>Heuristiques Combinaisons</vt:lpstr>
      <vt:lpstr>Heuristique Combinaisons</vt:lpstr>
      <vt:lpstr>Heuristique “Ne pas perdre” : Présentation</vt:lpstr>
      <vt:lpstr>Heuristique “Ne pas perdre” : Prédicats</vt:lpstr>
      <vt:lpstr>Heuristique Adjacence en ligne : Présentation</vt:lpstr>
      <vt:lpstr>Heuristique par adjacence en ligne : Prédicats</vt:lpstr>
      <vt:lpstr>Heuristique Adjacence carré : Présentation</vt:lpstr>
      <vt:lpstr>Heuristique par adjacence carré : Prédicats</vt:lpstr>
      <vt:lpstr>Les tests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PUISSANCE 4</dc:title>
  <dc:creator>Gloria</dc:creator>
  <cp:lastModifiedBy>Gloria AZAR</cp:lastModifiedBy>
  <cp:revision>1</cp:revision>
  <dcterms:modified xsi:type="dcterms:W3CDTF">2022-11-08T17:02:22Z</dcterms:modified>
</cp:coreProperties>
</file>