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52705cd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52705cd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4e89462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4e89462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4e8946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4e8946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62fa0a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62fa0a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62fa0ad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62fa0ad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38bbb5c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38bbb5c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398d01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398d01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4e03b1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4e03b1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398d017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398d017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3f1759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3f1759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3f17593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3f17593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52705c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52705c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4e89462a8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4e89462a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49"/>
            <a:ext cx="30546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 4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71450" y="25040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anti-adhés’IF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8" y="2401374"/>
            <a:ext cx="2826825" cy="245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350" y="250875"/>
            <a:ext cx="3581975" cy="10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63" y="1585650"/>
            <a:ext cx="7821886" cy="3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1853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Adjacence carré : Présentation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706725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 u="sng">
                <a:solidFill>
                  <a:schemeClr val="dk1"/>
                </a:solidFill>
              </a:rPr>
              <a:t>Objectif</a:t>
            </a:r>
            <a:r>
              <a:rPr lang="fr" sz="1600">
                <a:solidFill>
                  <a:schemeClr val="dk1"/>
                </a:solidFill>
              </a:rPr>
              <a:t>: </a:t>
            </a:r>
            <a:r>
              <a:rPr lang="fr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⇒ Donne une note d'autant plus forte qu'un pion est entouré d'autres pions alliés sur le carré </a:t>
            </a:r>
            <a:endParaRPr sz="1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381625" y="3112750"/>
            <a:ext cx="489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801300" y="4529400"/>
            <a:ext cx="489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81625" y="2065625"/>
            <a:ext cx="489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25039" l="47470" r="31601" t="41063"/>
          <a:stretch/>
        </p:blipFill>
        <p:spPr>
          <a:xfrm>
            <a:off x="5734950" y="2849875"/>
            <a:ext cx="1913626" cy="17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6738300" y="3358600"/>
            <a:ext cx="348600" cy="338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⇒ Donne une note d'autant plus forte qu'un pion est</a:t>
            </a:r>
            <a:endParaRPr sz="2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fr" sz="2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entouré d'autres pions alliés sur le carré </a:t>
            </a:r>
            <a:endParaRPr sz="2050"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par adjacence carré : Prédicats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0" y="1103938"/>
            <a:ext cx="56007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975" y="1103938"/>
            <a:ext cx="18859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tests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00" y="1017725"/>
            <a:ext cx="3158804" cy="3820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904" y="1082475"/>
            <a:ext cx="1936325" cy="3691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4"/>
          <p:cNvSpPr txBox="1"/>
          <p:nvPr/>
        </p:nvSpPr>
        <p:spPr>
          <a:xfrm>
            <a:off x="3529825" y="1403875"/>
            <a:ext cx="276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41 IAs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Profondeur variable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Ajout ou non de l’heuristique Puissance 3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200 parties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100 IA1 commence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100 IA2 commence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0" y="0"/>
            <a:ext cx="8961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 title="Graphique"/>
          <p:cNvPicPr preferRelativeResize="0"/>
          <p:nvPr/>
        </p:nvPicPr>
        <p:blipFill rotWithShape="1">
          <a:blip r:embed="rId3">
            <a:alphaModFix/>
          </a:blip>
          <a:srcRect b="8734" l="0" r="8734" t="0"/>
          <a:stretch/>
        </p:blipFill>
        <p:spPr>
          <a:xfrm>
            <a:off x="0" y="542675"/>
            <a:ext cx="4893525" cy="302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275" y="1147227"/>
            <a:ext cx="5361726" cy="331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code initial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Puissance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IHM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algorithme MiniMax + evalJeu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3 heuristiques :</a:t>
            </a:r>
            <a:endParaRPr/>
          </a:p>
          <a:p>
            <a:pPr indent="-3175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fr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 densité de pions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Puissance 3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0" y="172975"/>
            <a:ext cx="2644926" cy="2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Combinaisons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46156" l="17831" r="69258" t="36622"/>
          <a:stretch/>
        </p:blipFill>
        <p:spPr>
          <a:xfrm>
            <a:off x="2206475" y="1307850"/>
            <a:ext cx="3752224" cy="28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56600" y="4301225"/>
            <a:ext cx="763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Chaque case du tableau représente le nombre de combinaisons possibles à cet emplacement de la grille du jeu</a:t>
            </a:r>
            <a:endParaRPr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Heuristiques Combinaisons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1804" l="17196" r="29247" t="24936"/>
          <a:stretch/>
        </p:blipFill>
        <p:spPr>
          <a:xfrm>
            <a:off x="2218075" y="1532725"/>
            <a:ext cx="4707851" cy="31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Combinaisons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49825" y="1068975"/>
            <a:ext cx="83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L’implémentation de ce tableau sur Prolog a été faite de la manière suivante :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22662" l="6366" r="52127" t="60340"/>
          <a:stretch/>
        </p:blipFill>
        <p:spPr>
          <a:xfrm>
            <a:off x="449825" y="1827825"/>
            <a:ext cx="8382476" cy="226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63" y="1585650"/>
            <a:ext cx="7821886" cy="3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853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“Ne pas perdre” : Présentation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8229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dk1"/>
                </a:solidFill>
              </a:rPr>
              <a:t>Objectif</a:t>
            </a:r>
            <a:r>
              <a:rPr lang="fr">
                <a:solidFill>
                  <a:schemeClr val="dk1"/>
                </a:solidFill>
              </a:rPr>
              <a:t>: </a:t>
            </a:r>
            <a:r>
              <a:rPr b="1" lang="fr">
                <a:solidFill>
                  <a:schemeClr val="dk1"/>
                </a:solidFill>
              </a:rPr>
              <a:t>Empêcher </a:t>
            </a:r>
            <a:r>
              <a:rPr lang="fr">
                <a:solidFill>
                  <a:schemeClr val="dk1"/>
                </a:solidFill>
              </a:rPr>
              <a:t>l’adversaire de gagner en </a:t>
            </a:r>
            <a:r>
              <a:rPr b="1" lang="fr">
                <a:solidFill>
                  <a:schemeClr val="dk1"/>
                </a:solidFill>
              </a:rPr>
              <a:t>diminuant</a:t>
            </a:r>
            <a:r>
              <a:rPr b="1" lang="fr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le score des configurations de jeu pour lesquelles l’adversaire </a:t>
            </a:r>
            <a:r>
              <a:rPr b="1" lang="fr">
                <a:solidFill>
                  <a:schemeClr val="dk1"/>
                </a:solidFill>
              </a:rPr>
              <a:t>gagne au prochain tour.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81625" y="3176100"/>
            <a:ext cx="489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11275" y="4666675"/>
            <a:ext cx="489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81625" y="2192375"/>
            <a:ext cx="489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Heuristique “Ne pas perdre” : Prédicats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50917" t="36592"/>
          <a:stretch/>
        </p:blipFill>
        <p:spPr>
          <a:xfrm>
            <a:off x="311700" y="1496175"/>
            <a:ext cx="4156151" cy="16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126" y="1570875"/>
            <a:ext cx="34194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865125" y="2375050"/>
            <a:ext cx="8490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75675" y="4418050"/>
            <a:ext cx="782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Remarque</a:t>
            </a:r>
            <a:r>
              <a:rPr lang="fr"/>
              <a:t>: Prédicats (pionVictoire…) inspirés de prédicats déjà existants (gagneTestDirect…) dans le code récupéré.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63" y="1585650"/>
            <a:ext cx="7821886" cy="3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853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Adjacence en ligne : Présentation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706725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dk1"/>
                </a:solidFill>
              </a:rPr>
              <a:t>Objectif</a:t>
            </a:r>
            <a:r>
              <a:rPr lang="fr">
                <a:solidFill>
                  <a:schemeClr val="dk1"/>
                </a:solidFill>
              </a:rPr>
              <a:t>:</a:t>
            </a:r>
            <a:r>
              <a:rPr lang="fr" sz="1600">
                <a:solidFill>
                  <a:schemeClr val="dk1"/>
                </a:solidFill>
              </a:rPr>
              <a:t> </a:t>
            </a:r>
            <a:r>
              <a:rPr lang="fr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⇒ Donne une note d'autant plus forte qu'un pion est aligné avec d'autres pions (en ligne/colonne/diagonale)</a:t>
            </a:r>
            <a:endParaRPr b="1" sz="1600"/>
          </a:p>
        </p:txBody>
      </p:sp>
      <p:sp>
        <p:nvSpPr>
          <p:cNvPr id="119" name="Google Shape;119;p20"/>
          <p:cNvSpPr/>
          <p:nvPr/>
        </p:nvSpPr>
        <p:spPr>
          <a:xfrm>
            <a:off x="311700" y="2964875"/>
            <a:ext cx="489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801300" y="4402650"/>
            <a:ext cx="489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81625" y="2065625"/>
            <a:ext cx="489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25039" l="47470" r="31601" t="41063"/>
          <a:stretch/>
        </p:blipFill>
        <p:spPr>
          <a:xfrm>
            <a:off x="5734950" y="2849875"/>
            <a:ext cx="1913626" cy="17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6738300" y="3358600"/>
            <a:ext cx="348600" cy="338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par adjacence en ligne : Prédicats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0" y="1305925"/>
            <a:ext cx="5167850" cy="18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-2219" l="0" r="0" t="2220"/>
          <a:stretch/>
        </p:blipFill>
        <p:spPr>
          <a:xfrm>
            <a:off x="5981450" y="1710764"/>
            <a:ext cx="3035375" cy="238291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3580375" y="1836400"/>
            <a:ext cx="23166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