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9" r:id="rId4"/>
    <p:sldId id="257" r:id="rId5"/>
    <p:sldId id="258" r:id="rId6"/>
    <p:sldId id="262" r:id="rId7"/>
    <p:sldId id="263" r:id="rId8"/>
    <p:sldId id="265" r:id="rId9"/>
    <p:sldId id="264" r:id="rId10"/>
    <p:sldId id="266" r:id="rId11"/>
    <p:sldId id="267" r:id="rId12"/>
    <p:sldId id="269" r:id="rId13"/>
    <p:sldId id="268" r:id="rId14"/>
    <p:sldId id="270" r:id="rId15"/>
    <p:sldId id="271" r:id="rId16"/>
    <p:sldId id="272" r:id="rId17"/>
    <p:sldId id="273" r:id="rId18"/>
    <p:sldId id="274" r:id="rId19"/>
    <p:sldId id="275" r:id="rId20"/>
    <p:sldId id="276" r:id="rId21"/>
    <p:sldId id="277" r:id="rId22"/>
    <p:sldId id="278" r:id="rId23"/>
    <p:sldId id="279" r:id="rId24"/>
    <p:sldId id="281" r:id="rId25"/>
    <p:sldId id="280" r:id="rId2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EBE5CC85-7CE0-4F4C-8B6B-1E8FC14D41D5}" type="datetimeFigureOut">
              <a:rPr lang="fr-FR" smtClean="0"/>
              <a:t>18/12/2021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ED43D4D-408B-4BD8-9F8F-05ACC05BA48D}" type="slidenum">
              <a:rPr lang="fr-FR" smtClean="0"/>
              <a:t>‹N°›</a:t>
            </a:fld>
            <a:endParaRPr lang="fr-FR"/>
          </a:p>
        </p:txBody>
      </p:sp>
    </p:spTree>
    <p:extLst>
      <p:ext uri="{BB962C8B-B14F-4D97-AF65-F5344CB8AC3E}">
        <p14:creationId xmlns:p14="http://schemas.microsoft.com/office/powerpoint/2010/main" val="262348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BE5CC85-7CE0-4F4C-8B6B-1E8FC14D41D5}" type="datetimeFigureOut">
              <a:rPr lang="fr-FR" smtClean="0"/>
              <a:t>18/12/2021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ED43D4D-408B-4BD8-9F8F-05ACC05BA48D}" type="slidenum">
              <a:rPr lang="fr-FR" smtClean="0"/>
              <a:t>‹N°›</a:t>
            </a:fld>
            <a:endParaRPr lang="fr-FR"/>
          </a:p>
        </p:txBody>
      </p:sp>
    </p:spTree>
    <p:extLst>
      <p:ext uri="{BB962C8B-B14F-4D97-AF65-F5344CB8AC3E}">
        <p14:creationId xmlns:p14="http://schemas.microsoft.com/office/powerpoint/2010/main" val="2249485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BE5CC85-7CE0-4F4C-8B6B-1E8FC14D41D5}" type="datetimeFigureOut">
              <a:rPr lang="fr-FR" smtClean="0"/>
              <a:t>18/12/2021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ED43D4D-408B-4BD8-9F8F-05ACC05BA48D}" type="slidenum">
              <a:rPr lang="fr-FR" smtClean="0"/>
              <a:t>‹N°›</a:t>
            </a:fld>
            <a:endParaRPr lang="fr-FR"/>
          </a:p>
        </p:txBody>
      </p:sp>
    </p:spTree>
    <p:extLst>
      <p:ext uri="{BB962C8B-B14F-4D97-AF65-F5344CB8AC3E}">
        <p14:creationId xmlns:p14="http://schemas.microsoft.com/office/powerpoint/2010/main" val="4036823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BE5CC85-7CE0-4F4C-8B6B-1E8FC14D41D5}" type="datetimeFigureOut">
              <a:rPr lang="fr-FR" smtClean="0"/>
              <a:t>18/12/2021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ED43D4D-408B-4BD8-9F8F-05ACC05BA48D}" type="slidenum">
              <a:rPr lang="fr-FR" smtClean="0"/>
              <a:t>‹N°›</a:t>
            </a:fld>
            <a:endParaRPr lang="fr-FR"/>
          </a:p>
        </p:txBody>
      </p:sp>
    </p:spTree>
    <p:extLst>
      <p:ext uri="{BB962C8B-B14F-4D97-AF65-F5344CB8AC3E}">
        <p14:creationId xmlns:p14="http://schemas.microsoft.com/office/powerpoint/2010/main" val="414253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EBE5CC85-7CE0-4F4C-8B6B-1E8FC14D41D5}" type="datetimeFigureOut">
              <a:rPr lang="fr-FR" smtClean="0"/>
              <a:t>18/12/2021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ED43D4D-408B-4BD8-9F8F-05ACC05BA48D}" type="slidenum">
              <a:rPr lang="fr-FR" smtClean="0"/>
              <a:t>‹N°›</a:t>
            </a:fld>
            <a:endParaRPr lang="fr-FR"/>
          </a:p>
        </p:txBody>
      </p:sp>
    </p:spTree>
    <p:extLst>
      <p:ext uri="{BB962C8B-B14F-4D97-AF65-F5344CB8AC3E}">
        <p14:creationId xmlns:p14="http://schemas.microsoft.com/office/powerpoint/2010/main" val="326830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BE5CC85-7CE0-4F4C-8B6B-1E8FC14D41D5}" type="datetimeFigureOut">
              <a:rPr lang="fr-FR" smtClean="0"/>
              <a:t>18/12/2021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ED43D4D-408B-4BD8-9F8F-05ACC05BA48D}" type="slidenum">
              <a:rPr lang="fr-FR" smtClean="0"/>
              <a:t>‹N°›</a:t>
            </a:fld>
            <a:endParaRPr lang="fr-FR"/>
          </a:p>
        </p:txBody>
      </p:sp>
    </p:spTree>
    <p:extLst>
      <p:ext uri="{BB962C8B-B14F-4D97-AF65-F5344CB8AC3E}">
        <p14:creationId xmlns:p14="http://schemas.microsoft.com/office/powerpoint/2010/main" val="1745687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BE5CC85-7CE0-4F4C-8B6B-1E8FC14D41D5}" type="datetimeFigureOut">
              <a:rPr lang="fr-FR" smtClean="0"/>
              <a:t>18/12/2021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ED43D4D-408B-4BD8-9F8F-05ACC05BA48D}" type="slidenum">
              <a:rPr lang="fr-FR" smtClean="0"/>
              <a:t>‹N°›</a:t>
            </a:fld>
            <a:endParaRPr lang="fr-FR"/>
          </a:p>
        </p:txBody>
      </p:sp>
    </p:spTree>
    <p:extLst>
      <p:ext uri="{BB962C8B-B14F-4D97-AF65-F5344CB8AC3E}">
        <p14:creationId xmlns:p14="http://schemas.microsoft.com/office/powerpoint/2010/main" val="340753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EBE5CC85-7CE0-4F4C-8B6B-1E8FC14D41D5}" type="datetimeFigureOut">
              <a:rPr lang="fr-FR" smtClean="0"/>
              <a:t>18/12/2021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ED43D4D-408B-4BD8-9F8F-05ACC05BA48D}" type="slidenum">
              <a:rPr lang="fr-FR" smtClean="0"/>
              <a:t>‹N°›</a:t>
            </a:fld>
            <a:endParaRPr lang="fr-FR"/>
          </a:p>
        </p:txBody>
      </p:sp>
    </p:spTree>
    <p:extLst>
      <p:ext uri="{BB962C8B-B14F-4D97-AF65-F5344CB8AC3E}">
        <p14:creationId xmlns:p14="http://schemas.microsoft.com/office/powerpoint/2010/main" val="1498670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BE5CC85-7CE0-4F4C-8B6B-1E8FC14D41D5}" type="datetimeFigureOut">
              <a:rPr lang="fr-FR" smtClean="0"/>
              <a:t>18/12/2021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ED43D4D-408B-4BD8-9F8F-05ACC05BA48D}" type="slidenum">
              <a:rPr lang="fr-FR" smtClean="0"/>
              <a:t>‹N°›</a:t>
            </a:fld>
            <a:endParaRPr lang="fr-FR"/>
          </a:p>
        </p:txBody>
      </p:sp>
    </p:spTree>
    <p:extLst>
      <p:ext uri="{BB962C8B-B14F-4D97-AF65-F5344CB8AC3E}">
        <p14:creationId xmlns:p14="http://schemas.microsoft.com/office/powerpoint/2010/main" val="864935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EBE5CC85-7CE0-4F4C-8B6B-1E8FC14D41D5}" type="datetimeFigureOut">
              <a:rPr lang="fr-FR" smtClean="0"/>
              <a:t>18/12/2021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ED43D4D-408B-4BD8-9F8F-05ACC05BA48D}" type="slidenum">
              <a:rPr lang="fr-FR" smtClean="0"/>
              <a:t>‹N°›</a:t>
            </a:fld>
            <a:endParaRPr lang="fr-FR"/>
          </a:p>
        </p:txBody>
      </p:sp>
    </p:spTree>
    <p:extLst>
      <p:ext uri="{BB962C8B-B14F-4D97-AF65-F5344CB8AC3E}">
        <p14:creationId xmlns:p14="http://schemas.microsoft.com/office/powerpoint/2010/main" val="1105088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EBE5CC85-7CE0-4F4C-8B6B-1E8FC14D41D5}" type="datetimeFigureOut">
              <a:rPr lang="fr-FR" smtClean="0"/>
              <a:t>18/12/2021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ED43D4D-408B-4BD8-9F8F-05ACC05BA48D}" type="slidenum">
              <a:rPr lang="fr-FR" smtClean="0"/>
              <a:t>‹N°›</a:t>
            </a:fld>
            <a:endParaRPr lang="fr-FR"/>
          </a:p>
        </p:txBody>
      </p:sp>
    </p:spTree>
    <p:extLst>
      <p:ext uri="{BB962C8B-B14F-4D97-AF65-F5344CB8AC3E}">
        <p14:creationId xmlns:p14="http://schemas.microsoft.com/office/powerpoint/2010/main" val="1313688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E5CC85-7CE0-4F4C-8B6B-1E8FC14D41D5}" type="datetimeFigureOut">
              <a:rPr lang="fr-FR" smtClean="0"/>
              <a:t>18/12/2021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43D4D-408B-4BD8-9F8F-05ACC05BA48D}" type="slidenum">
              <a:rPr lang="fr-FR" smtClean="0"/>
              <a:t>‹N°›</a:t>
            </a:fld>
            <a:endParaRPr lang="fr-FR"/>
          </a:p>
        </p:txBody>
      </p:sp>
    </p:spTree>
    <p:extLst>
      <p:ext uri="{BB962C8B-B14F-4D97-AF65-F5344CB8AC3E}">
        <p14:creationId xmlns:p14="http://schemas.microsoft.com/office/powerpoint/2010/main" val="2440602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solidFill>
                <a:schemeClr val="bg1"/>
              </a:solidFill>
            </a:endParaRPr>
          </a:p>
        </p:txBody>
      </p:sp>
      <p:sp>
        <p:nvSpPr>
          <p:cNvPr id="5" name="ZoneTexte 4"/>
          <p:cNvSpPr txBox="1"/>
          <p:nvPr/>
        </p:nvSpPr>
        <p:spPr>
          <a:xfrm>
            <a:off x="1709467" y="2294626"/>
            <a:ext cx="8773064" cy="1754326"/>
          </a:xfrm>
          <a:prstGeom prst="rect">
            <a:avLst/>
          </a:prstGeom>
          <a:noFill/>
        </p:spPr>
        <p:txBody>
          <a:bodyPr wrap="square" rtlCol="0">
            <a:spAutoFit/>
          </a:bodyPr>
          <a:lstStyle/>
          <a:p>
            <a:pPr algn="ctr"/>
            <a:r>
              <a:rPr lang="fr-FR" sz="5400" b="1" dirty="0" smtClean="0">
                <a:solidFill>
                  <a:schemeClr val="bg1"/>
                </a:solidFill>
              </a:rPr>
              <a:t>Compte-rendu dernier TP:  Bas Niveau</a:t>
            </a:r>
          </a:p>
        </p:txBody>
      </p:sp>
      <p:sp>
        <p:nvSpPr>
          <p:cNvPr id="6" name="ZoneTexte 5"/>
          <p:cNvSpPr txBox="1"/>
          <p:nvPr/>
        </p:nvSpPr>
        <p:spPr>
          <a:xfrm flipH="1">
            <a:off x="189492" y="5469147"/>
            <a:ext cx="5906507" cy="1200329"/>
          </a:xfrm>
          <a:prstGeom prst="rect">
            <a:avLst/>
          </a:prstGeom>
          <a:noFill/>
        </p:spPr>
        <p:txBody>
          <a:bodyPr wrap="square" rtlCol="0">
            <a:spAutoFit/>
          </a:bodyPr>
          <a:lstStyle/>
          <a:p>
            <a:r>
              <a:rPr lang="fr-FR" i="1" dirty="0">
                <a:solidFill>
                  <a:schemeClr val="bg1"/>
                </a:solidFill>
              </a:rPr>
              <a:t>Binôme: </a:t>
            </a:r>
            <a:endParaRPr lang="fr-FR" i="1" dirty="0" smtClean="0">
              <a:solidFill>
                <a:schemeClr val="bg1"/>
              </a:solidFill>
            </a:endParaRPr>
          </a:p>
          <a:p>
            <a:r>
              <a:rPr lang="fr-FR" i="1" dirty="0" smtClean="0">
                <a:solidFill>
                  <a:schemeClr val="bg1"/>
                </a:solidFill>
              </a:rPr>
              <a:t>-</a:t>
            </a:r>
            <a:r>
              <a:rPr lang="fr-FR" i="1" dirty="0" err="1" smtClean="0">
                <a:solidFill>
                  <a:schemeClr val="bg1"/>
                </a:solidFill>
              </a:rPr>
              <a:t>Zied</a:t>
            </a:r>
            <a:r>
              <a:rPr lang="fr-FR" i="1" dirty="0" smtClean="0">
                <a:solidFill>
                  <a:schemeClr val="bg1"/>
                </a:solidFill>
              </a:rPr>
              <a:t> </a:t>
            </a:r>
            <a:r>
              <a:rPr lang="fr-FR" i="1" dirty="0">
                <a:solidFill>
                  <a:schemeClr val="bg1"/>
                </a:solidFill>
              </a:rPr>
              <a:t>Brahmi </a:t>
            </a:r>
          </a:p>
          <a:p>
            <a:r>
              <a:rPr lang="fr-FR" i="1" dirty="0" smtClean="0">
                <a:solidFill>
                  <a:schemeClr val="bg1"/>
                </a:solidFill>
              </a:rPr>
              <a:t>-Fatma </a:t>
            </a:r>
            <a:r>
              <a:rPr lang="fr-FR" i="1" dirty="0" err="1">
                <a:solidFill>
                  <a:schemeClr val="bg1"/>
                </a:solidFill>
              </a:rPr>
              <a:t>Laribi</a:t>
            </a:r>
            <a:endParaRPr lang="fr-FR" i="1" dirty="0">
              <a:solidFill>
                <a:schemeClr val="bg1"/>
              </a:solidFill>
            </a:endParaRPr>
          </a:p>
          <a:p>
            <a:endParaRPr lang="fr-FR" dirty="0"/>
          </a:p>
        </p:txBody>
      </p:sp>
    </p:spTree>
    <p:extLst>
      <p:ext uri="{BB962C8B-B14F-4D97-AF65-F5344CB8AC3E}">
        <p14:creationId xmlns:p14="http://schemas.microsoft.com/office/powerpoint/2010/main" val="3747232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llipse 6"/>
          <p:cNvSpPr/>
          <p:nvPr/>
        </p:nvSpPr>
        <p:spPr>
          <a:xfrm>
            <a:off x="9906578" y="4572000"/>
            <a:ext cx="2877239" cy="2846926"/>
          </a:xfrm>
          <a:prstGeom prst="ellipse">
            <a:avLst/>
          </a:prstGeom>
          <a:solidFill>
            <a:schemeClr val="accent2"/>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149475" y="125214"/>
            <a:ext cx="11910445" cy="523220"/>
          </a:xfrm>
          <a:prstGeom prst="rect">
            <a:avLst/>
          </a:prstGeom>
        </p:spPr>
        <p:txBody>
          <a:bodyPr wrap="square">
            <a:spAutoFit/>
          </a:bodyPr>
          <a:lstStyle/>
          <a:p>
            <a:r>
              <a:rPr lang="fr-FR" sz="2800" dirty="0">
                <a:solidFill>
                  <a:srgbClr val="ED7D31"/>
                </a:solidFill>
              </a:rPr>
              <a:t>Partie 3</a:t>
            </a:r>
            <a:r>
              <a:rPr lang="fr-FR" sz="2800" dirty="0" smtClean="0">
                <a:solidFill>
                  <a:srgbClr val="ED7D31"/>
                </a:solidFill>
              </a:rPr>
              <a:t> </a:t>
            </a:r>
            <a:r>
              <a:rPr lang="fr-FR" sz="2800" dirty="0">
                <a:solidFill>
                  <a:srgbClr val="ED7D31"/>
                </a:solidFill>
              </a:rPr>
              <a:t>: Donner un tableau qui donne les valeurs trouvées pour 10 appuis</a:t>
            </a:r>
          </a:p>
        </p:txBody>
      </p:sp>
      <p:sp>
        <p:nvSpPr>
          <p:cNvPr id="3" name="ZoneTexte 2"/>
          <p:cNvSpPr txBox="1"/>
          <p:nvPr/>
        </p:nvSpPr>
        <p:spPr>
          <a:xfrm flipH="1">
            <a:off x="563878" y="648434"/>
            <a:ext cx="10551161" cy="646331"/>
          </a:xfrm>
          <a:prstGeom prst="rect">
            <a:avLst/>
          </a:prstGeom>
          <a:noFill/>
        </p:spPr>
        <p:txBody>
          <a:bodyPr wrap="square" rtlCol="0">
            <a:spAutoFit/>
          </a:bodyPr>
          <a:lstStyle/>
          <a:p>
            <a:r>
              <a:rPr lang="fr-FR" dirty="0" smtClean="0"/>
              <a:t>On ajoute le tableau appuis de taille 10 et à chaque appui on enregistre  dedans les valeurs de ms et </a:t>
            </a:r>
            <a:r>
              <a:rPr lang="fr-FR" dirty="0" err="1" smtClean="0"/>
              <a:t>counter</a:t>
            </a:r>
            <a:r>
              <a:rPr lang="fr-FR" dirty="0" smtClean="0"/>
              <a:t> puis on incrémente l’indexe</a:t>
            </a:r>
            <a:endParaRPr lang="fr-FR" dirty="0"/>
          </a:p>
        </p:txBody>
      </p:sp>
      <p:sp>
        <p:nvSpPr>
          <p:cNvPr id="5" name="Rectangle 4"/>
          <p:cNvSpPr/>
          <p:nvPr/>
        </p:nvSpPr>
        <p:spPr>
          <a:xfrm>
            <a:off x="563878" y="1294765"/>
            <a:ext cx="9733280" cy="5632311"/>
          </a:xfrm>
          <a:prstGeom prst="rect">
            <a:avLst/>
          </a:prstGeom>
        </p:spPr>
        <p:txBody>
          <a:bodyPr wrap="square">
            <a:spAutoFit/>
          </a:bodyPr>
          <a:lstStyle/>
          <a:p>
            <a:r>
              <a:rPr lang="fr-FR" dirty="0"/>
              <a:t>volatile uint32_t </a:t>
            </a:r>
            <a:r>
              <a:rPr lang="fr-FR" dirty="0" err="1"/>
              <a:t>counter</a:t>
            </a:r>
            <a:r>
              <a:rPr lang="fr-FR" dirty="0"/>
              <a:t> = 0; // Compteur de rebonds</a:t>
            </a:r>
          </a:p>
          <a:p>
            <a:r>
              <a:rPr lang="fr-FR" dirty="0"/>
              <a:t>volatile uint32_t ms = 0; // Chronomètre</a:t>
            </a:r>
          </a:p>
          <a:p>
            <a:endParaRPr lang="fr-FR" dirty="0" smtClean="0"/>
          </a:p>
          <a:p>
            <a:r>
              <a:rPr lang="fr-FR" dirty="0" err="1" smtClean="0"/>
              <a:t>extern</a:t>
            </a:r>
            <a:r>
              <a:rPr lang="fr-FR" dirty="0" smtClean="0"/>
              <a:t> </a:t>
            </a:r>
            <a:r>
              <a:rPr lang="fr-FR" dirty="0"/>
              <a:t>data appuis[10]; </a:t>
            </a:r>
          </a:p>
          <a:p>
            <a:r>
              <a:rPr lang="fr-FR" dirty="0" err="1"/>
              <a:t>int</a:t>
            </a:r>
            <a:r>
              <a:rPr lang="fr-FR" dirty="0"/>
              <a:t> indexe=0;</a:t>
            </a:r>
          </a:p>
          <a:p>
            <a:r>
              <a:rPr lang="fr-FR" dirty="0" err="1"/>
              <a:t>void</a:t>
            </a:r>
            <a:r>
              <a:rPr lang="fr-FR" dirty="0"/>
              <a:t> </a:t>
            </a:r>
            <a:r>
              <a:rPr lang="fr-FR" dirty="0" err="1"/>
              <a:t>SysTick_Handler</a:t>
            </a:r>
            <a:r>
              <a:rPr lang="fr-FR" dirty="0"/>
              <a:t>(</a:t>
            </a:r>
            <a:r>
              <a:rPr lang="fr-FR" dirty="0" err="1"/>
              <a:t>void</a:t>
            </a:r>
            <a:r>
              <a:rPr lang="fr-FR" dirty="0"/>
              <a:t>)</a:t>
            </a:r>
          </a:p>
          <a:p>
            <a:r>
              <a:rPr lang="fr-FR" dirty="0"/>
              <a:t>{ uint16_t appui = </a:t>
            </a:r>
            <a:r>
              <a:rPr lang="fr-FR" dirty="0" err="1"/>
              <a:t>GPIO_ReadInputDataBit</a:t>
            </a:r>
            <a:r>
              <a:rPr lang="fr-FR" dirty="0"/>
              <a:t>(GPIOA, GPIO_Pin_0);</a:t>
            </a:r>
          </a:p>
          <a:p>
            <a:r>
              <a:rPr lang="fr-FR" dirty="0"/>
              <a:t>    if (!appui &amp;&amp; </a:t>
            </a:r>
            <a:r>
              <a:rPr lang="fr-FR" dirty="0" err="1"/>
              <a:t>counter</a:t>
            </a:r>
            <a:r>
              <a:rPr lang="fr-FR" dirty="0"/>
              <a:t> &gt; 0) { // Si le bouton a été appuyé au préalable mais n'est plus actif</a:t>
            </a:r>
          </a:p>
          <a:p>
            <a:r>
              <a:rPr lang="fr-FR" dirty="0"/>
              <a:t>			data d;</a:t>
            </a:r>
          </a:p>
          <a:p>
            <a:r>
              <a:rPr lang="fr-FR" dirty="0"/>
              <a:t>			</a:t>
            </a:r>
            <a:r>
              <a:rPr lang="fr-FR" dirty="0" err="1"/>
              <a:t>d.counter</a:t>
            </a:r>
            <a:r>
              <a:rPr lang="fr-FR" dirty="0"/>
              <a:t>=</a:t>
            </a:r>
            <a:r>
              <a:rPr lang="fr-FR" dirty="0" err="1"/>
              <a:t>counter</a:t>
            </a:r>
            <a:r>
              <a:rPr lang="fr-FR" dirty="0"/>
              <a:t>;</a:t>
            </a:r>
          </a:p>
          <a:p>
            <a:r>
              <a:rPr lang="fr-FR" dirty="0"/>
              <a:t>			d.ms=ms;</a:t>
            </a:r>
          </a:p>
          <a:p>
            <a:r>
              <a:rPr lang="fr-FR" dirty="0"/>
              <a:t>			appuis[indexe]=d;</a:t>
            </a:r>
          </a:p>
          <a:p>
            <a:r>
              <a:rPr lang="fr-FR" dirty="0"/>
              <a:t>			</a:t>
            </a:r>
            <a:r>
              <a:rPr lang="fr-FR" dirty="0" err="1"/>
              <a:t>counter</a:t>
            </a:r>
            <a:r>
              <a:rPr lang="fr-FR" dirty="0"/>
              <a:t> = 0; //RAZ du compteur de rebonds</a:t>
            </a:r>
          </a:p>
          <a:p>
            <a:r>
              <a:rPr lang="fr-FR" dirty="0"/>
              <a:t>			ms = 0; //RAZ du chronomètre</a:t>
            </a:r>
          </a:p>
          <a:p>
            <a:r>
              <a:rPr lang="fr-FR" dirty="0"/>
              <a:t>			if(indexe&lt;9) indexe++;</a:t>
            </a:r>
          </a:p>
          <a:p>
            <a:r>
              <a:rPr lang="fr-FR" dirty="0"/>
              <a:t>	} </a:t>
            </a:r>
            <a:r>
              <a:rPr lang="fr-FR" dirty="0" err="1"/>
              <a:t>else</a:t>
            </a:r>
            <a:r>
              <a:rPr lang="fr-FR" dirty="0"/>
              <a:t> {</a:t>
            </a:r>
          </a:p>
          <a:p>
            <a:r>
              <a:rPr lang="fr-FR" dirty="0"/>
              <a:t>		ms++;</a:t>
            </a:r>
          </a:p>
          <a:p>
            <a:r>
              <a:rPr lang="fr-FR" dirty="0"/>
              <a:t>	}</a:t>
            </a:r>
          </a:p>
          <a:p>
            <a:endParaRPr lang="fr-FR" dirty="0"/>
          </a:p>
          <a:p>
            <a:r>
              <a:rPr lang="fr-FR" dirty="0"/>
              <a:t>}</a:t>
            </a:r>
          </a:p>
        </p:txBody>
      </p:sp>
      <p:sp>
        <p:nvSpPr>
          <p:cNvPr id="6" name="ZoneTexte 5"/>
          <p:cNvSpPr txBox="1"/>
          <p:nvPr/>
        </p:nvSpPr>
        <p:spPr>
          <a:xfrm flipH="1">
            <a:off x="10169424" y="5199964"/>
            <a:ext cx="2022576" cy="1477328"/>
          </a:xfrm>
          <a:prstGeom prst="rect">
            <a:avLst/>
          </a:prstGeom>
          <a:noFill/>
        </p:spPr>
        <p:txBody>
          <a:bodyPr wrap="square" rtlCol="0">
            <a:spAutoFit/>
          </a:bodyPr>
          <a:lstStyle/>
          <a:p>
            <a:pPr algn="ctr"/>
            <a:r>
              <a:rPr lang="fr-FR" dirty="0" smtClean="0">
                <a:solidFill>
                  <a:schemeClr val="bg1"/>
                </a:solidFill>
              </a:rPr>
              <a:t>RQ: On pourra voir les valeurs des appuis et de toutes les variables sur le </a:t>
            </a:r>
            <a:r>
              <a:rPr lang="fr-FR" dirty="0" err="1" smtClean="0">
                <a:solidFill>
                  <a:schemeClr val="bg1"/>
                </a:solidFill>
              </a:rPr>
              <a:t>view</a:t>
            </a:r>
            <a:r>
              <a:rPr lang="fr-FR" dirty="0" smtClean="0">
                <a:solidFill>
                  <a:schemeClr val="bg1"/>
                </a:solidFill>
              </a:rPr>
              <a:t> </a:t>
            </a:r>
            <a:r>
              <a:rPr lang="fr-FR" dirty="0" err="1" smtClean="0">
                <a:solidFill>
                  <a:schemeClr val="bg1"/>
                </a:solidFill>
              </a:rPr>
              <a:t>watch</a:t>
            </a:r>
            <a:endParaRPr lang="fr-FR" dirty="0">
              <a:solidFill>
                <a:schemeClr val="bg1"/>
              </a:solidFill>
            </a:endParaRPr>
          </a:p>
        </p:txBody>
      </p:sp>
    </p:spTree>
    <p:extLst>
      <p:ext uri="{BB962C8B-B14F-4D97-AF65-F5344CB8AC3E}">
        <p14:creationId xmlns:p14="http://schemas.microsoft.com/office/powerpoint/2010/main" val="1042684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720" y="230555"/>
            <a:ext cx="11490960" cy="523220"/>
          </a:xfrm>
          <a:prstGeom prst="rect">
            <a:avLst/>
          </a:prstGeom>
        </p:spPr>
        <p:txBody>
          <a:bodyPr wrap="square">
            <a:spAutoFit/>
          </a:bodyPr>
          <a:lstStyle/>
          <a:p>
            <a:r>
              <a:rPr lang="fr-FR" sz="2800" dirty="0">
                <a:solidFill>
                  <a:srgbClr val="ED7D31"/>
                </a:solidFill>
              </a:rPr>
              <a:t>Partie </a:t>
            </a:r>
            <a:r>
              <a:rPr lang="fr-FR" sz="2800" dirty="0" smtClean="0">
                <a:solidFill>
                  <a:srgbClr val="ED7D31"/>
                </a:solidFill>
              </a:rPr>
              <a:t>4 </a:t>
            </a:r>
            <a:r>
              <a:rPr lang="fr-FR" sz="2800" dirty="0">
                <a:solidFill>
                  <a:srgbClr val="ED7D31"/>
                </a:solidFill>
              </a:rPr>
              <a:t>: Proposer une solution pour éviter ce phénomène</a:t>
            </a:r>
          </a:p>
        </p:txBody>
      </p:sp>
      <p:sp>
        <p:nvSpPr>
          <p:cNvPr id="3" name="ZoneTexte 2"/>
          <p:cNvSpPr txBox="1"/>
          <p:nvPr/>
        </p:nvSpPr>
        <p:spPr>
          <a:xfrm>
            <a:off x="355600" y="1422400"/>
            <a:ext cx="10942320" cy="3831818"/>
          </a:xfrm>
          <a:prstGeom prst="rect">
            <a:avLst/>
          </a:prstGeom>
          <a:noFill/>
        </p:spPr>
        <p:txBody>
          <a:bodyPr wrap="square" rtlCol="0">
            <a:spAutoFit/>
          </a:bodyPr>
          <a:lstStyle/>
          <a:p>
            <a:pPr>
              <a:lnSpc>
                <a:spcPct val="150000"/>
              </a:lnSpc>
            </a:pPr>
            <a:r>
              <a:rPr lang="fr-FR" dirty="0" smtClean="0"/>
              <a:t>On propose 2 solutions:</a:t>
            </a:r>
          </a:p>
          <a:p>
            <a:pPr marL="285750" indent="-285750">
              <a:lnSpc>
                <a:spcPct val="150000"/>
              </a:lnSpc>
              <a:buFont typeface="Arial" panose="020B0604020202020204" pitchFamily="34" charset="0"/>
              <a:buChar char="•"/>
            </a:pPr>
            <a:r>
              <a:rPr lang="fr-FR" dirty="0" smtClean="0"/>
              <a:t>traiter les rebonds avec le </a:t>
            </a:r>
            <a:r>
              <a:rPr lang="fr-FR" dirty="0" err="1" smtClean="0"/>
              <a:t>handler</a:t>
            </a:r>
            <a:r>
              <a:rPr lang="fr-FR" dirty="0" smtClean="0"/>
              <a:t> du </a:t>
            </a:r>
            <a:r>
              <a:rPr lang="fr-FR" dirty="0" err="1" smtClean="0"/>
              <a:t>Systick</a:t>
            </a:r>
            <a:r>
              <a:rPr lang="fr-FR" dirty="0" smtClean="0"/>
              <a:t>, tel qu’on met le traitement à faire à l’appui du bouton dans </a:t>
            </a:r>
            <a:r>
              <a:rPr lang="fr-FR" dirty="0" err="1" smtClean="0"/>
              <a:t>systick</a:t>
            </a:r>
            <a:r>
              <a:rPr lang="fr-FR" dirty="0" smtClean="0"/>
              <a:t>, quand on n’est pas en train d’appuyer sur le bouton mais la variable </a:t>
            </a:r>
            <a:r>
              <a:rPr lang="fr-FR" dirty="0" err="1" smtClean="0"/>
              <a:t>counter</a:t>
            </a:r>
            <a:r>
              <a:rPr lang="fr-FR" dirty="0" smtClean="0"/>
              <a:t> n’est pas nulle on effectue le traitement  (c’est-à-dire le switch a été appuyé précédemment)</a:t>
            </a:r>
          </a:p>
          <a:p>
            <a:pPr marL="285750" indent="-285750">
              <a:lnSpc>
                <a:spcPct val="150000"/>
              </a:lnSpc>
              <a:buFont typeface="Arial" panose="020B0604020202020204" pitchFamily="34" charset="0"/>
              <a:buChar char="•"/>
            </a:pPr>
            <a:r>
              <a:rPr lang="fr-FR" dirty="0" smtClean="0"/>
              <a:t>Ajouter un </a:t>
            </a:r>
            <a:r>
              <a:rPr lang="fr-FR" dirty="0"/>
              <a:t>Delay(0xFFFFF) </a:t>
            </a:r>
            <a:r>
              <a:rPr lang="fr-FR" dirty="0" smtClean="0"/>
              <a:t>après le traitement </a:t>
            </a:r>
            <a:r>
              <a:rPr lang="fr-FR" dirty="0"/>
              <a:t>dans EXTI0_IRQHandler </a:t>
            </a:r>
            <a:r>
              <a:rPr lang="fr-FR" dirty="0" smtClean="0"/>
              <a:t>et avant la remise à 0 du </a:t>
            </a:r>
            <a:r>
              <a:rPr lang="fr-FR" dirty="0" err="1" smtClean="0"/>
              <a:t>pending</a:t>
            </a:r>
            <a:r>
              <a:rPr lang="fr-FR" dirty="0" smtClean="0"/>
              <a:t> bit pour que toute interruption dans la période du traitement soit négligée, donc pour ne pas traiter les interruptions gérées par le phénomène du rebond. Dans ce cas, on doit attendre à chaque fois, ce qui est du gaspillage de ressources. En général ce n’est pas une bonne pratique, donc on suggère d’opter vers des solutions plutôt côté Hardware</a:t>
            </a:r>
            <a:r>
              <a:rPr lang="en-US" dirty="0"/>
              <a:t>(Like Hardware </a:t>
            </a:r>
            <a:r>
              <a:rPr lang="en-US" dirty="0" err="1"/>
              <a:t>debouncing</a:t>
            </a:r>
            <a:r>
              <a:rPr lang="en-US" dirty="0"/>
              <a:t> a switch with an RC network</a:t>
            </a:r>
            <a:r>
              <a:rPr lang="en-US" dirty="0" smtClean="0"/>
              <a:t>…)</a:t>
            </a:r>
            <a:endParaRPr lang="en-US" dirty="0"/>
          </a:p>
        </p:txBody>
      </p:sp>
    </p:spTree>
    <p:extLst>
      <p:ext uri="{BB962C8B-B14F-4D97-AF65-F5344CB8AC3E}">
        <p14:creationId xmlns:p14="http://schemas.microsoft.com/office/powerpoint/2010/main" val="28868784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llipse 7"/>
          <p:cNvSpPr/>
          <p:nvPr/>
        </p:nvSpPr>
        <p:spPr>
          <a:xfrm>
            <a:off x="-1364141" y="-775927"/>
            <a:ext cx="3805242" cy="3607667"/>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7" name="Ellipse 6"/>
          <p:cNvSpPr/>
          <p:nvPr/>
        </p:nvSpPr>
        <p:spPr>
          <a:xfrm>
            <a:off x="6365240" y="806089"/>
            <a:ext cx="6607833" cy="6570512"/>
          </a:xfrm>
          <a:prstGeom prst="ellipse">
            <a:avLst/>
          </a:prstGeom>
          <a:solidFill>
            <a:schemeClr val="accent2"/>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itre 1"/>
          <p:cNvSpPr>
            <a:spLocks noGrp="1"/>
          </p:cNvSpPr>
          <p:nvPr>
            <p:ph type="title"/>
          </p:nvPr>
        </p:nvSpPr>
        <p:spPr>
          <a:xfrm>
            <a:off x="838200" y="365125"/>
            <a:ext cx="10515600" cy="1325563"/>
          </a:xfrm>
        </p:spPr>
        <p:txBody>
          <a:bodyPr/>
          <a:lstStyle/>
          <a:p>
            <a:r>
              <a:rPr lang="fr-FR" b="1" dirty="0" smtClean="0">
                <a:effectLst>
                  <a:outerShdw blurRad="38100" dist="38100" dir="2700000" algn="tl">
                    <a:srgbClr val="000000">
                      <a:alpha val="43137"/>
                    </a:srgbClr>
                  </a:outerShdw>
                </a:effectLst>
              </a:rPr>
              <a:t>La manip 4</a:t>
            </a:r>
            <a:endParaRPr lang="fr-FR" b="1" dirty="0">
              <a:effectLst>
                <a:outerShdw blurRad="38100" dist="38100" dir="2700000" algn="tl">
                  <a:srgbClr val="000000">
                    <a:alpha val="43137"/>
                  </a:srgbClr>
                </a:outerShdw>
              </a:effectLst>
            </a:endParaRPr>
          </a:p>
        </p:txBody>
      </p:sp>
      <p:sp>
        <p:nvSpPr>
          <p:cNvPr id="6" name="Rectangle 5"/>
          <p:cNvSpPr/>
          <p:nvPr/>
        </p:nvSpPr>
        <p:spPr>
          <a:xfrm>
            <a:off x="838200" y="2310798"/>
            <a:ext cx="9530080" cy="3323987"/>
          </a:xfrm>
          <a:prstGeom prst="rect">
            <a:avLst/>
          </a:prstGeom>
        </p:spPr>
        <p:txBody>
          <a:bodyPr wrap="square">
            <a:spAutoFit/>
          </a:bodyPr>
          <a:lstStyle/>
          <a:p>
            <a:pPr marL="400050" lvl="0" indent="-400050">
              <a:buFont typeface="+mj-lt"/>
              <a:buAutoNum type="romanUcPeriod"/>
            </a:pPr>
            <a:r>
              <a:rPr lang="fr-FR" sz="2400" dirty="0"/>
              <a:t>Partie1 : Paramètres de </a:t>
            </a:r>
            <a:r>
              <a:rPr lang="fr-FR" sz="2400" dirty="0" smtClean="0"/>
              <a:t>configuration</a:t>
            </a:r>
          </a:p>
          <a:p>
            <a:pPr marL="400050" lvl="0" indent="-400050">
              <a:buFont typeface="+mj-lt"/>
              <a:buAutoNum type="romanUcPeriod"/>
            </a:pPr>
            <a:endParaRPr lang="fr-FR" sz="2400" dirty="0" smtClean="0"/>
          </a:p>
          <a:p>
            <a:pPr marL="400050" indent="-400050">
              <a:buFont typeface="+mj-lt"/>
              <a:buAutoNum type="romanUcPeriod"/>
            </a:pPr>
            <a:r>
              <a:rPr lang="fr-FR" sz="2400" dirty="0"/>
              <a:t>Partie 2 : </a:t>
            </a:r>
            <a:r>
              <a:rPr lang="fr-FR" sz="2400" dirty="0" smtClean="0"/>
              <a:t>Constructeurs </a:t>
            </a:r>
            <a:r>
              <a:rPr lang="fr-FR" sz="2400" dirty="0"/>
              <a:t>de la </a:t>
            </a:r>
            <a:r>
              <a:rPr lang="fr-FR" sz="2400" dirty="0" smtClean="0"/>
              <a:t>classe</a:t>
            </a:r>
          </a:p>
          <a:p>
            <a:pPr marL="400050" indent="-400050">
              <a:buFont typeface="+mj-lt"/>
              <a:buAutoNum type="romanUcPeriod"/>
            </a:pPr>
            <a:endParaRPr lang="fr-FR" sz="2400" dirty="0" smtClean="0"/>
          </a:p>
          <a:p>
            <a:pPr marL="400050" indent="-400050">
              <a:buFont typeface="+mj-lt"/>
              <a:buAutoNum type="romanUcPeriod"/>
            </a:pPr>
            <a:r>
              <a:rPr lang="fr-FR" sz="2400" dirty="0" smtClean="0"/>
              <a:t>Partie </a:t>
            </a:r>
            <a:r>
              <a:rPr lang="fr-FR" sz="2400" dirty="0"/>
              <a:t>3 : Méthode de la </a:t>
            </a:r>
            <a:r>
              <a:rPr lang="fr-FR" sz="2400" dirty="0" smtClean="0"/>
              <a:t>classe</a:t>
            </a:r>
          </a:p>
          <a:p>
            <a:pPr marL="400050" indent="-400050">
              <a:buFont typeface="+mj-lt"/>
              <a:buAutoNum type="romanUcPeriod"/>
            </a:pPr>
            <a:endParaRPr lang="fr-FR" sz="2400" dirty="0" smtClean="0"/>
          </a:p>
          <a:p>
            <a:pPr marL="400050" indent="-400050">
              <a:buFont typeface="+mj-lt"/>
              <a:buAutoNum type="romanUcPeriod"/>
            </a:pPr>
            <a:r>
              <a:rPr lang="fr-FR" sz="2400" dirty="0" smtClean="0"/>
              <a:t>Partie 4 </a:t>
            </a:r>
            <a:r>
              <a:rPr lang="fr-FR" sz="2400" dirty="0"/>
              <a:t>: </a:t>
            </a:r>
            <a:r>
              <a:rPr lang="fr-FR" sz="2400" dirty="0" err="1"/>
              <a:t>Surchage</a:t>
            </a:r>
            <a:r>
              <a:rPr lang="fr-FR" sz="2400" dirty="0"/>
              <a:t> de l’opérateur (= )</a:t>
            </a:r>
          </a:p>
          <a:p>
            <a:pPr marL="400050" lvl="0" indent="-400050">
              <a:buFont typeface="+mj-lt"/>
              <a:buAutoNum type="romanUcPeriod"/>
            </a:pPr>
            <a:endParaRPr lang="fr-FR" sz="2400" dirty="0" smtClean="0"/>
          </a:p>
          <a:p>
            <a:pPr marL="400050" lvl="0" indent="-400050">
              <a:buFont typeface="+mj-lt"/>
              <a:buAutoNum type="romanUcPeriod"/>
            </a:pPr>
            <a:endParaRPr lang="fr-FR" dirty="0"/>
          </a:p>
        </p:txBody>
      </p:sp>
    </p:spTree>
    <p:extLst>
      <p:ext uri="{BB962C8B-B14F-4D97-AF65-F5344CB8AC3E}">
        <p14:creationId xmlns:p14="http://schemas.microsoft.com/office/powerpoint/2010/main" val="3066307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p:cNvPicPr>
            <a:picLocks noChangeAspect="1"/>
          </p:cNvPicPr>
          <p:nvPr/>
        </p:nvPicPr>
        <p:blipFill>
          <a:blip r:embed="rId2"/>
          <a:stretch>
            <a:fillRect/>
          </a:stretch>
        </p:blipFill>
        <p:spPr>
          <a:xfrm>
            <a:off x="267494" y="454287"/>
            <a:ext cx="6105525" cy="5800725"/>
          </a:xfrm>
          <a:prstGeom prst="rect">
            <a:avLst/>
          </a:prstGeom>
        </p:spPr>
      </p:pic>
      <p:pic>
        <p:nvPicPr>
          <p:cNvPr id="3" name="Image 2"/>
          <p:cNvPicPr>
            <a:picLocks noChangeAspect="1"/>
          </p:cNvPicPr>
          <p:nvPr/>
        </p:nvPicPr>
        <p:blipFill>
          <a:blip r:embed="rId3"/>
          <a:stretch>
            <a:fillRect/>
          </a:stretch>
        </p:blipFill>
        <p:spPr>
          <a:xfrm>
            <a:off x="6923886" y="1046478"/>
            <a:ext cx="4879494" cy="4734559"/>
          </a:xfrm>
          <a:prstGeom prst="rect">
            <a:avLst/>
          </a:prstGeom>
        </p:spPr>
      </p:pic>
      <p:cxnSp>
        <p:nvCxnSpPr>
          <p:cNvPr id="6" name="Connecteur droit avec flèche 5"/>
          <p:cNvCxnSpPr/>
          <p:nvPr/>
        </p:nvCxnSpPr>
        <p:spPr>
          <a:xfrm flipH="1">
            <a:off x="2753360" y="396240"/>
            <a:ext cx="782320" cy="431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3320257" y="115733"/>
            <a:ext cx="2338717" cy="338554"/>
          </a:xfrm>
          <a:prstGeom prst="rect">
            <a:avLst/>
          </a:prstGeom>
          <a:noFill/>
        </p:spPr>
        <p:txBody>
          <a:bodyPr wrap="none" rtlCol="0">
            <a:spAutoFit/>
          </a:bodyPr>
          <a:lstStyle/>
          <a:p>
            <a:r>
              <a:rPr lang="fr-FR" sz="1600" dirty="0" smtClean="0"/>
              <a:t>Nous sommes à ce niveau</a:t>
            </a:r>
            <a:endParaRPr lang="fr-FR" sz="1600" dirty="0"/>
          </a:p>
        </p:txBody>
      </p:sp>
      <p:sp>
        <p:nvSpPr>
          <p:cNvPr id="11" name="ZoneTexte 10"/>
          <p:cNvSpPr txBox="1"/>
          <p:nvPr/>
        </p:nvSpPr>
        <p:spPr>
          <a:xfrm>
            <a:off x="6870786" y="642628"/>
            <a:ext cx="1127760" cy="400110"/>
          </a:xfrm>
          <a:prstGeom prst="rect">
            <a:avLst/>
          </a:prstGeom>
          <a:noFill/>
        </p:spPr>
        <p:txBody>
          <a:bodyPr wrap="square" rtlCol="0">
            <a:spAutoFit/>
          </a:bodyPr>
          <a:lstStyle/>
          <a:p>
            <a:r>
              <a:rPr lang="fr-FR" sz="2000" dirty="0" smtClean="0">
                <a:solidFill>
                  <a:srgbClr val="ED7D31"/>
                </a:solidFill>
              </a:rPr>
              <a:t>Objectif:</a:t>
            </a:r>
            <a:endParaRPr lang="fr-FR" sz="2000" dirty="0">
              <a:solidFill>
                <a:srgbClr val="ED7D31"/>
              </a:solidFill>
            </a:endParaRPr>
          </a:p>
        </p:txBody>
      </p:sp>
    </p:spTree>
    <p:extLst>
      <p:ext uri="{BB962C8B-B14F-4D97-AF65-F5344CB8AC3E}">
        <p14:creationId xmlns:p14="http://schemas.microsoft.com/office/powerpoint/2010/main" val="3936651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p:cNvPicPr>
            <a:picLocks noChangeAspect="1"/>
          </p:cNvPicPr>
          <p:nvPr/>
        </p:nvPicPr>
        <p:blipFill>
          <a:blip r:embed="rId2"/>
          <a:stretch>
            <a:fillRect/>
          </a:stretch>
        </p:blipFill>
        <p:spPr>
          <a:xfrm>
            <a:off x="249872" y="512334"/>
            <a:ext cx="6105525" cy="5800725"/>
          </a:xfrm>
          <a:prstGeom prst="rect">
            <a:avLst/>
          </a:prstGeom>
        </p:spPr>
      </p:pic>
      <p:cxnSp>
        <p:nvCxnSpPr>
          <p:cNvPr id="3" name="Connecteur droit avec flèche 2"/>
          <p:cNvCxnSpPr/>
          <p:nvPr/>
        </p:nvCxnSpPr>
        <p:spPr>
          <a:xfrm>
            <a:off x="457200" y="2915920"/>
            <a:ext cx="711200" cy="95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959" y="2462693"/>
            <a:ext cx="905199" cy="1077218"/>
          </a:xfrm>
          <a:prstGeom prst="rect">
            <a:avLst/>
          </a:prstGeom>
          <a:noFill/>
        </p:spPr>
        <p:txBody>
          <a:bodyPr wrap="square" rtlCol="0">
            <a:spAutoFit/>
          </a:bodyPr>
          <a:lstStyle/>
          <a:p>
            <a:r>
              <a:rPr lang="fr-FR" sz="1600" dirty="0" smtClean="0"/>
              <a:t>Nous sommes à ce niveau</a:t>
            </a:r>
            <a:endParaRPr lang="fr-FR" sz="1600" dirty="0"/>
          </a:p>
        </p:txBody>
      </p:sp>
      <p:sp>
        <p:nvSpPr>
          <p:cNvPr id="8" name="ZoneTexte 7"/>
          <p:cNvSpPr txBox="1"/>
          <p:nvPr/>
        </p:nvSpPr>
        <p:spPr>
          <a:xfrm>
            <a:off x="6569392" y="512334"/>
            <a:ext cx="5171440" cy="2862322"/>
          </a:xfrm>
          <a:prstGeom prst="rect">
            <a:avLst/>
          </a:prstGeom>
          <a:noFill/>
        </p:spPr>
        <p:txBody>
          <a:bodyPr wrap="square" rtlCol="0">
            <a:spAutoFit/>
          </a:bodyPr>
          <a:lstStyle/>
          <a:p>
            <a:r>
              <a:rPr lang="fr-FR" dirty="0" err="1" smtClean="0"/>
              <a:t>int</a:t>
            </a:r>
            <a:r>
              <a:rPr lang="fr-FR" dirty="0" smtClean="0"/>
              <a:t> </a:t>
            </a:r>
            <a:r>
              <a:rPr lang="fr-FR" dirty="0" err="1" smtClean="0"/>
              <a:t>zfget_gpio_out_mode</a:t>
            </a:r>
            <a:r>
              <a:rPr lang="fr-FR" dirty="0" smtClean="0"/>
              <a:t>(</a:t>
            </a:r>
            <a:r>
              <a:rPr lang="fr-FR" dirty="0" err="1" smtClean="0"/>
              <a:t>PinOutMode</a:t>
            </a:r>
            <a:r>
              <a:rPr lang="fr-FR" dirty="0" smtClean="0"/>
              <a:t> mode){</a:t>
            </a:r>
          </a:p>
          <a:p>
            <a:endParaRPr lang="fr-FR" dirty="0" smtClean="0"/>
          </a:p>
          <a:p>
            <a:r>
              <a:rPr lang="fr-FR" dirty="0" smtClean="0"/>
              <a:t>switch(mode){</a:t>
            </a:r>
          </a:p>
          <a:p>
            <a:r>
              <a:rPr lang="fr-FR" dirty="0" smtClean="0"/>
              <a:t>case 0: return </a:t>
            </a:r>
            <a:r>
              <a:rPr lang="fr-FR" dirty="0" err="1" smtClean="0"/>
              <a:t>GPIO_Mode_Out_PP</a:t>
            </a:r>
            <a:r>
              <a:rPr lang="fr-FR" dirty="0" smtClean="0"/>
              <a:t>;</a:t>
            </a:r>
          </a:p>
          <a:p>
            <a:r>
              <a:rPr lang="fr-FR" dirty="0" smtClean="0"/>
              <a:t>case 1: return </a:t>
            </a:r>
            <a:r>
              <a:rPr lang="fr-FR" dirty="0" err="1" smtClean="0"/>
              <a:t>GPIO_Mode_Out_OD</a:t>
            </a:r>
            <a:r>
              <a:rPr lang="fr-FR" dirty="0" smtClean="0"/>
              <a:t>;</a:t>
            </a:r>
          </a:p>
          <a:p>
            <a:r>
              <a:rPr lang="fr-FR" dirty="0"/>
              <a:t>case </a:t>
            </a:r>
            <a:r>
              <a:rPr lang="fr-FR" dirty="0" smtClean="0"/>
              <a:t>2: </a:t>
            </a:r>
            <a:r>
              <a:rPr lang="fr-FR" dirty="0"/>
              <a:t>return </a:t>
            </a:r>
            <a:r>
              <a:rPr lang="fr-FR" dirty="0" err="1" smtClean="0"/>
              <a:t>GPIO_Mode_AF_PP</a:t>
            </a:r>
            <a:r>
              <a:rPr lang="fr-FR" dirty="0" smtClean="0"/>
              <a:t>;</a:t>
            </a:r>
          </a:p>
          <a:p>
            <a:r>
              <a:rPr lang="fr-FR" dirty="0"/>
              <a:t>case </a:t>
            </a:r>
            <a:r>
              <a:rPr lang="fr-FR" dirty="0" smtClean="0"/>
              <a:t>3: </a:t>
            </a:r>
            <a:r>
              <a:rPr lang="fr-FR" dirty="0"/>
              <a:t>return </a:t>
            </a:r>
            <a:r>
              <a:rPr lang="fr-FR" dirty="0" err="1" smtClean="0"/>
              <a:t>GPIO_Mode_AF_OD</a:t>
            </a:r>
            <a:r>
              <a:rPr lang="fr-FR" dirty="0"/>
              <a:t>;</a:t>
            </a:r>
          </a:p>
          <a:p>
            <a:r>
              <a:rPr lang="fr-FR" dirty="0"/>
              <a:t>d</a:t>
            </a:r>
            <a:r>
              <a:rPr lang="fr-FR" dirty="0" smtClean="0"/>
              <a:t>efault: return </a:t>
            </a:r>
            <a:r>
              <a:rPr lang="fr-FR" dirty="0" err="1" smtClean="0"/>
              <a:t>GPIO_Mode_Out_PP</a:t>
            </a:r>
            <a:r>
              <a:rPr lang="fr-FR" dirty="0" smtClean="0"/>
              <a:t>;</a:t>
            </a:r>
            <a:endParaRPr lang="fr-FR" dirty="0"/>
          </a:p>
          <a:p>
            <a:r>
              <a:rPr lang="fr-FR" dirty="0" smtClean="0"/>
              <a:t>}</a:t>
            </a:r>
          </a:p>
          <a:p>
            <a:r>
              <a:rPr lang="fr-FR" dirty="0" smtClean="0"/>
              <a:t>} </a:t>
            </a:r>
            <a:endParaRPr lang="fr-FR" dirty="0"/>
          </a:p>
        </p:txBody>
      </p:sp>
      <p:sp>
        <p:nvSpPr>
          <p:cNvPr id="9" name="ZoneTexte 8"/>
          <p:cNvSpPr txBox="1"/>
          <p:nvPr/>
        </p:nvSpPr>
        <p:spPr>
          <a:xfrm>
            <a:off x="6569392" y="3749040"/>
            <a:ext cx="5273040" cy="2862322"/>
          </a:xfrm>
          <a:prstGeom prst="rect">
            <a:avLst/>
          </a:prstGeom>
          <a:noFill/>
        </p:spPr>
        <p:txBody>
          <a:bodyPr wrap="square" rtlCol="0">
            <a:spAutoFit/>
          </a:bodyPr>
          <a:lstStyle/>
          <a:p>
            <a:r>
              <a:rPr lang="fr-FR" dirty="0" err="1"/>
              <a:t>i</a:t>
            </a:r>
            <a:r>
              <a:rPr lang="fr-FR" dirty="0" err="1" smtClean="0"/>
              <a:t>nt</a:t>
            </a:r>
            <a:r>
              <a:rPr lang="fr-FR" dirty="0" smtClean="0"/>
              <a:t> </a:t>
            </a:r>
            <a:r>
              <a:rPr lang="fr-FR" dirty="0" err="1" smtClean="0"/>
              <a:t>zfget_gpio_out_speed</a:t>
            </a:r>
            <a:r>
              <a:rPr lang="fr-FR" dirty="0" smtClean="0"/>
              <a:t> (</a:t>
            </a:r>
            <a:r>
              <a:rPr lang="fr-FR" dirty="0" err="1" smtClean="0"/>
              <a:t>PinSpeed</a:t>
            </a:r>
            <a:r>
              <a:rPr lang="fr-FR" dirty="0" smtClean="0"/>
              <a:t> speed)</a:t>
            </a:r>
          </a:p>
          <a:p>
            <a:r>
              <a:rPr lang="fr-FR" dirty="0" smtClean="0"/>
              <a:t>{</a:t>
            </a:r>
          </a:p>
          <a:p>
            <a:r>
              <a:rPr lang="fr-FR" dirty="0" smtClean="0"/>
              <a:t>switch(speed){</a:t>
            </a:r>
          </a:p>
          <a:p>
            <a:r>
              <a:rPr lang="fr-FR" dirty="0" smtClean="0"/>
              <a:t>case 0: return GPIO_speed_2MHz;</a:t>
            </a:r>
          </a:p>
          <a:p>
            <a:r>
              <a:rPr lang="fr-FR" dirty="0"/>
              <a:t>case </a:t>
            </a:r>
            <a:r>
              <a:rPr lang="fr-FR" dirty="0" smtClean="0"/>
              <a:t>1: </a:t>
            </a:r>
            <a:r>
              <a:rPr lang="fr-FR" dirty="0"/>
              <a:t>return </a:t>
            </a:r>
            <a:r>
              <a:rPr lang="fr-FR" dirty="0" smtClean="0"/>
              <a:t>GPIO_speed_10MHz</a:t>
            </a:r>
            <a:r>
              <a:rPr lang="fr-FR" dirty="0"/>
              <a:t>;</a:t>
            </a:r>
          </a:p>
          <a:p>
            <a:r>
              <a:rPr lang="fr-FR" dirty="0"/>
              <a:t>case </a:t>
            </a:r>
            <a:r>
              <a:rPr lang="fr-FR" dirty="0" smtClean="0"/>
              <a:t>2: </a:t>
            </a:r>
            <a:r>
              <a:rPr lang="fr-FR" dirty="0"/>
              <a:t>return </a:t>
            </a:r>
            <a:r>
              <a:rPr lang="fr-FR" dirty="0" smtClean="0"/>
              <a:t>GPIO_speed_50MHz</a:t>
            </a:r>
            <a:r>
              <a:rPr lang="fr-FR" dirty="0"/>
              <a:t>;</a:t>
            </a:r>
          </a:p>
          <a:p>
            <a:r>
              <a:rPr lang="fr-FR" dirty="0"/>
              <a:t>case </a:t>
            </a:r>
            <a:r>
              <a:rPr lang="fr-FR" dirty="0" smtClean="0"/>
              <a:t>3: </a:t>
            </a:r>
            <a:r>
              <a:rPr lang="fr-FR" dirty="0"/>
              <a:t>return GPIO_speed_2MHz;</a:t>
            </a:r>
          </a:p>
          <a:p>
            <a:r>
              <a:rPr lang="fr-FR" dirty="0"/>
              <a:t>d</a:t>
            </a:r>
            <a:r>
              <a:rPr lang="fr-FR" dirty="0" smtClean="0"/>
              <a:t>efault</a:t>
            </a:r>
            <a:r>
              <a:rPr lang="fr-FR" dirty="0" smtClean="0"/>
              <a:t>: </a:t>
            </a:r>
            <a:r>
              <a:rPr lang="fr-FR" dirty="0"/>
              <a:t>return GPIO_speed_2MHz</a:t>
            </a:r>
            <a:r>
              <a:rPr lang="fr-FR" dirty="0" smtClean="0"/>
              <a:t>;</a:t>
            </a:r>
            <a:endParaRPr lang="fr-FR" dirty="0"/>
          </a:p>
          <a:p>
            <a:r>
              <a:rPr lang="fr-FR" dirty="0" smtClean="0"/>
              <a:t>}</a:t>
            </a:r>
            <a:endParaRPr lang="fr-FR" dirty="0"/>
          </a:p>
          <a:p>
            <a:r>
              <a:rPr lang="fr-FR" dirty="0" smtClean="0"/>
              <a:t>}</a:t>
            </a:r>
          </a:p>
        </p:txBody>
      </p:sp>
      <p:sp>
        <p:nvSpPr>
          <p:cNvPr id="10" name="Rectangle 9"/>
          <p:cNvSpPr/>
          <p:nvPr/>
        </p:nvSpPr>
        <p:spPr>
          <a:xfrm>
            <a:off x="249872" y="137950"/>
            <a:ext cx="11490960" cy="523220"/>
          </a:xfrm>
          <a:prstGeom prst="rect">
            <a:avLst/>
          </a:prstGeom>
        </p:spPr>
        <p:txBody>
          <a:bodyPr wrap="square">
            <a:spAutoFit/>
          </a:bodyPr>
          <a:lstStyle/>
          <a:p>
            <a:pPr lvl="0"/>
            <a:r>
              <a:rPr lang="fr-FR" sz="2800" dirty="0">
                <a:solidFill>
                  <a:srgbClr val="ED7D31"/>
                </a:solidFill>
              </a:rPr>
              <a:t>Partie </a:t>
            </a:r>
            <a:r>
              <a:rPr lang="fr-FR" sz="2800" dirty="0" smtClean="0">
                <a:solidFill>
                  <a:srgbClr val="ED7D31"/>
                </a:solidFill>
              </a:rPr>
              <a:t>1 : </a:t>
            </a:r>
            <a:r>
              <a:rPr lang="fr-FR" sz="2800" dirty="0">
                <a:solidFill>
                  <a:srgbClr val="ED7D31"/>
                </a:solidFill>
              </a:rPr>
              <a:t>Paramètres de configuration</a:t>
            </a:r>
          </a:p>
        </p:txBody>
      </p:sp>
    </p:spTree>
    <p:extLst>
      <p:ext uri="{BB962C8B-B14F-4D97-AF65-F5344CB8AC3E}">
        <p14:creationId xmlns:p14="http://schemas.microsoft.com/office/powerpoint/2010/main" val="3116790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p:cNvPicPr>
            <a:picLocks noChangeAspect="1"/>
          </p:cNvPicPr>
          <p:nvPr/>
        </p:nvPicPr>
        <p:blipFill>
          <a:blip r:embed="rId2"/>
          <a:stretch>
            <a:fillRect/>
          </a:stretch>
        </p:blipFill>
        <p:spPr>
          <a:xfrm>
            <a:off x="81915" y="667335"/>
            <a:ext cx="6105525" cy="5800725"/>
          </a:xfrm>
          <a:prstGeom prst="rect">
            <a:avLst/>
          </a:prstGeom>
        </p:spPr>
      </p:pic>
      <p:cxnSp>
        <p:nvCxnSpPr>
          <p:cNvPr id="3" name="Connecteur droit avec flèche 2"/>
          <p:cNvCxnSpPr/>
          <p:nvPr/>
        </p:nvCxnSpPr>
        <p:spPr>
          <a:xfrm flipH="1">
            <a:off x="4031457" y="2600960"/>
            <a:ext cx="794543" cy="573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4210592" y="2045454"/>
            <a:ext cx="1499327" cy="646331"/>
          </a:xfrm>
          <a:prstGeom prst="rect">
            <a:avLst/>
          </a:prstGeom>
        </p:spPr>
        <p:txBody>
          <a:bodyPr wrap="square">
            <a:spAutoFit/>
          </a:bodyPr>
          <a:lstStyle/>
          <a:p>
            <a:r>
              <a:rPr lang="fr-FR" dirty="0"/>
              <a:t>Nous sommes à ce niveau</a:t>
            </a:r>
          </a:p>
        </p:txBody>
      </p:sp>
      <p:sp>
        <p:nvSpPr>
          <p:cNvPr id="6" name="Rectangle 5"/>
          <p:cNvSpPr/>
          <p:nvPr/>
        </p:nvSpPr>
        <p:spPr>
          <a:xfrm>
            <a:off x="6187440" y="144115"/>
            <a:ext cx="5817327" cy="6740307"/>
          </a:xfrm>
          <a:prstGeom prst="rect">
            <a:avLst/>
          </a:prstGeom>
        </p:spPr>
        <p:txBody>
          <a:bodyPr wrap="square">
            <a:spAutoFit/>
          </a:bodyPr>
          <a:lstStyle/>
          <a:p>
            <a:r>
              <a:rPr lang="fr-FR" dirty="0"/>
              <a:t>/*=============================================*/</a:t>
            </a:r>
          </a:p>
          <a:p>
            <a:r>
              <a:rPr lang="fr-FR" dirty="0"/>
              <a:t>/* --- 2 : </a:t>
            </a:r>
            <a:r>
              <a:rPr lang="fr-FR" dirty="0" err="1"/>
              <a:t>Functions</a:t>
            </a:r>
            <a:r>
              <a:rPr lang="fr-FR" dirty="0"/>
              <a:t> For </a:t>
            </a:r>
            <a:r>
              <a:rPr lang="fr-FR" dirty="0" err="1" smtClean="0"/>
              <a:t>zfDigitalOutput</a:t>
            </a:r>
            <a:r>
              <a:rPr lang="fr-FR" dirty="0" smtClean="0"/>
              <a:t> </a:t>
            </a:r>
            <a:r>
              <a:rPr lang="fr-FR" dirty="0"/>
              <a:t>Class --*/</a:t>
            </a:r>
          </a:p>
          <a:p>
            <a:r>
              <a:rPr lang="fr-FR" dirty="0"/>
              <a:t>/*---------------------------------------------*/</a:t>
            </a:r>
          </a:p>
          <a:p>
            <a:r>
              <a:rPr lang="fr-FR" dirty="0" err="1"/>
              <a:t>void</a:t>
            </a:r>
            <a:r>
              <a:rPr lang="fr-FR" dirty="0"/>
              <a:t> </a:t>
            </a:r>
            <a:r>
              <a:rPr lang="fr-FR" dirty="0" err="1" smtClean="0"/>
              <a:t>zfgpio_init_out_def</a:t>
            </a:r>
            <a:r>
              <a:rPr lang="fr-FR" dirty="0" smtClean="0"/>
              <a:t>(</a:t>
            </a:r>
            <a:r>
              <a:rPr lang="fr-FR" dirty="0" err="1" smtClean="0"/>
              <a:t>PinName</a:t>
            </a:r>
            <a:r>
              <a:rPr lang="fr-FR" dirty="0" smtClean="0"/>
              <a:t> </a:t>
            </a:r>
            <a:r>
              <a:rPr lang="fr-FR" dirty="0"/>
              <a:t>pin);</a:t>
            </a:r>
          </a:p>
          <a:p>
            <a:r>
              <a:rPr lang="fr-FR" dirty="0"/>
              <a:t>	</a:t>
            </a:r>
          </a:p>
          <a:p>
            <a:r>
              <a:rPr lang="fr-FR" dirty="0" err="1"/>
              <a:t>void</a:t>
            </a:r>
            <a:r>
              <a:rPr lang="fr-FR" dirty="0"/>
              <a:t> </a:t>
            </a:r>
            <a:r>
              <a:rPr lang="fr-FR" dirty="0" err="1" smtClean="0"/>
              <a:t>zfgpio_init_out</a:t>
            </a:r>
            <a:r>
              <a:rPr lang="fr-FR" dirty="0" smtClean="0"/>
              <a:t> </a:t>
            </a:r>
            <a:r>
              <a:rPr lang="fr-FR" dirty="0"/>
              <a:t>(</a:t>
            </a:r>
            <a:r>
              <a:rPr lang="fr-FR" dirty="0" err="1"/>
              <a:t>PinName</a:t>
            </a:r>
            <a:r>
              <a:rPr lang="fr-FR" dirty="0"/>
              <a:t> pin, </a:t>
            </a:r>
            <a:r>
              <a:rPr lang="fr-FR" dirty="0" err="1"/>
              <a:t>PinOutMode</a:t>
            </a:r>
            <a:r>
              <a:rPr lang="fr-FR" dirty="0"/>
              <a:t> mode);</a:t>
            </a:r>
          </a:p>
          <a:p>
            <a:r>
              <a:rPr lang="fr-FR" dirty="0"/>
              <a:t>	</a:t>
            </a:r>
          </a:p>
          <a:p>
            <a:r>
              <a:rPr lang="fr-FR" dirty="0" err="1"/>
              <a:t>void</a:t>
            </a:r>
            <a:r>
              <a:rPr lang="fr-FR" dirty="0"/>
              <a:t> </a:t>
            </a:r>
            <a:r>
              <a:rPr lang="fr-FR" dirty="0" err="1" smtClean="0"/>
              <a:t>zfgpio_init_out_ex</a:t>
            </a:r>
            <a:r>
              <a:rPr lang="fr-FR" dirty="0" smtClean="0"/>
              <a:t> </a:t>
            </a:r>
            <a:r>
              <a:rPr lang="fr-FR" dirty="0"/>
              <a:t>(</a:t>
            </a:r>
            <a:r>
              <a:rPr lang="fr-FR" dirty="0" err="1"/>
              <a:t>PinName</a:t>
            </a:r>
            <a:r>
              <a:rPr lang="fr-FR" dirty="0"/>
              <a:t> pin, </a:t>
            </a:r>
            <a:r>
              <a:rPr lang="fr-FR" dirty="0" err="1"/>
              <a:t>PinOutMode</a:t>
            </a:r>
            <a:r>
              <a:rPr lang="fr-FR" dirty="0"/>
              <a:t> mode, </a:t>
            </a:r>
            <a:r>
              <a:rPr lang="fr-FR" dirty="0" err="1"/>
              <a:t>PinSpeed</a:t>
            </a:r>
            <a:r>
              <a:rPr lang="fr-FR" dirty="0"/>
              <a:t> speed);</a:t>
            </a:r>
          </a:p>
          <a:p>
            <a:r>
              <a:rPr lang="fr-FR" dirty="0"/>
              <a:t>	</a:t>
            </a:r>
          </a:p>
          <a:p>
            <a:r>
              <a:rPr lang="fr-FR" dirty="0" err="1"/>
              <a:t>static</a:t>
            </a:r>
            <a:r>
              <a:rPr lang="fr-FR" dirty="0"/>
              <a:t> </a:t>
            </a:r>
            <a:r>
              <a:rPr lang="fr-FR" dirty="0" err="1"/>
              <a:t>void</a:t>
            </a:r>
            <a:r>
              <a:rPr lang="fr-FR" dirty="0"/>
              <a:t> </a:t>
            </a:r>
            <a:r>
              <a:rPr lang="fr-FR" dirty="0" err="1" smtClean="0"/>
              <a:t>zf_gpio_init_out</a:t>
            </a:r>
            <a:r>
              <a:rPr lang="fr-FR" dirty="0" smtClean="0"/>
              <a:t>(</a:t>
            </a:r>
            <a:r>
              <a:rPr lang="fr-FR" dirty="0" err="1" smtClean="0"/>
              <a:t>PinName</a:t>
            </a:r>
            <a:r>
              <a:rPr lang="fr-FR" dirty="0" smtClean="0"/>
              <a:t> </a:t>
            </a:r>
            <a:r>
              <a:rPr lang="fr-FR" dirty="0"/>
              <a:t>pin, </a:t>
            </a:r>
            <a:r>
              <a:rPr lang="fr-FR" dirty="0" err="1"/>
              <a:t>PinOutMode</a:t>
            </a:r>
            <a:r>
              <a:rPr lang="fr-FR" dirty="0"/>
              <a:t> mode, </a:t>
            </a:r>
            <a:r>
              <a:rPr lang="fr-FR" dirty="0" err="1"/>
              <a:t>PinSpeed</a:t>
            </a:r>
            <a:r>
              <a:rPr lang="fr-FR" dirty="0"/>
              <a:t> speed);</a:t>
            </a:r>
          </a:p>
          <a:p>
            <a:endParaRPr lang="fr-FR" dirty="0"/>
          </a:p>
          <a:p>
            <a:r>
              <a:rPr lang="fr-FR" dirty="0" err="1"/>
              <a:t>static</a:t>
            </a:r>
            <a:r>
              <a:rPr lang="fr-FR" dirty="0"/>
              <a:t> </a:t>
            </a:r>
            <a:r>
              <a:rPr lang="fr-FR" dirty="0" err="1"/>
              <a:t>int</a:t>
            </a:r>
            <a:r>
              <a:rPr lang="fr-FR" dirty="0"/>
              <a:t> </a:t>
            </a:r>
            <a:r>
              <a:rPr lang="fr-FR" dirty="0" err="1" smtClean="0"/>
              <a:t>zfget_gpio_out_mode</a:t>
            </a:r>
            <a:r>
              <a:rPr lang="fr-FR" dirty="0" smtClean="0"/>
              <a:t> </a:t>
            </a:r>
            <a:r>
              <a:rPr lang="fr-FR" dirty="0"/>
              <a:t>(</a:t>
            </a:r>
            <a:r>
              <a:rPr lang="fr-FR" dirty="0" err="1"/>
              <a:t>PinOutMode</a:t>
            </a:r>
            <a:r>
              <a:rPr lang="fr-FR" dirty="0"/>
              <a:t> mode);	</a:t>
            </a:r>
          </a:p>
          <a:p>
            <a:r>
              <a:rPr lang="fr-FR" dirty="0" err="1"/>
              <a:t>static</a:t>
            </a:r>
            <a:r>
              <a:rPr lang="fr-FR" dirty="0"/>
              <a:t> </a:t>
            </a:r>
            <a:r>
              <a:rPr lang="fr-FR" dirty="0" err="1"/>
              <a:t>int</a:t>
            </a:r>
            <a:r>
              <a:rPr lang="fr-FR" dirty="0"/>
              <a:t> </a:t>
            </a:r>
            <a:r>
              <a:rPr lang="fr-FR" dirty="0" err="1" smtClean="0"/>
              <a:t>zfget_gpio_out_speed</a:t>
            </a:r>
            <a:r>
              <a:rPr lang="fr-FR" dirty="0" smtClean="0"/>
              <a:t> </a:t>
            </a:r>
            <a:r>
              <a:rPr lang="fr-FR" dirty="0"/>
              <a:t>(</a:t>
            </a:r>
            <a:r>
              <a:rPr lang="fr-FR" dirty="0" err="1"/>
              <a:t>PinSpeed</a:t>
            </a:r>
            <a:r>
              <a:rPr lang="fr-FR" dirty="0"/>
              <a:t> speed);</a:t>
            </a:r>
          </a:p>
          <a:p>
            <a:endParaRPr lang="fr-FR" dirty="0"/>
          </a:p>
          <a:p>
            <a:endParaRPr lang="fr-FR" dirty="0" smtClean="0"/>
          </a:p>
          <a:p>
            <a:endParaRPr lang="fr-FR" dirty="0" smtClean="0"/>
          </a:p>
          <a:p>
            <a:r>
              <a:rPr lang="fr-FR" dirty="0" smtClean="0"/>
              <a:t>/* --- 3 : Common </a:t>
            </a:r>
            <a:r>
              <a:rPr lang="fr-FR" dirty="0" err="1" smtClean="0"/>
              <a:t>Functions</a:t>
            </a:r>
            <a:r>
              <a:rPr lang="fr-FR" dirty="0" smtClean="0"/>
              <a:t> ---- */</a:t>
            </a:r>
          </a:p>
          <a:p>
            <a:endParaRPr lang="fr-FR" dirty="0" smtClean="0"/>
          </a:p>
          <a:p>
            <a:r>
              <a:rPr lang="fr-FR" dirty="0" smtClean="0"/>
              <a:t>/*  </a:t>
            </a:r>
            <a:r>
              <a:rPr lang="fr-FR" dirty="0" err="1" smtClean="0"/>
              <a:t>Get</a:t>
            </a:r>
            <a:r>
              <a:rPr lang="fr-FR" dirty="0" smtClean="0"/>
              <a:t> the </a:t>
            </a:r>
            <a:r>
              <a:rPr lang="fr-FR" dirty="0" err="1" smtClean="0"/>
              <a:t>GPIOx</a:t>
            </a:r>
            <a:r>
              <a:rPr lang="fr-FR" dirty="0" smtClean="0"/>
              <a:t> </a:t>
            </a:r>
            <a:r>
              <a:rPr lang="fr-FR" dirty="0" err="1" smtClean="0"/>
              <a:t>From</a:t>
            </a:r>
            <a:r>
              <a:rPr lang="fr-FR" dirty="0" smtClean="0"/>
              <a:t> </a:t>
            </a:r>
            <a:r>
              <a:rPr lang="fr-FR" dirty="0" err="1" smtClean="0"/>
              <a:t>PinName</a:t>
            </a:r>
            <a:r>
              <a:rPr lang="fr-FR" dirty="0" smtClean="0"/>
              <a:t>  */</a:t>
            </a:r>
          </a:p>
          <a:p>
            <a:r>
              <a:rPr lang="fr-FR" dirty="0" err="1" smtClean="0"/>
              <a:t>static</a:t>
            </a:r>
            <a:r>
              <a:rPr lang="fr-FR" dirty="0" smtClean="0"/>
              <a:t> </a:t>
            </a:r>
            <a:r>
              <a:rPr lang="fr-FR" dirty="0" err="1" smtClean="0"/>
              <a:t>GPIO_TypeDef</a:t>
            </a:r>
            <a:r>
              <a:rPr lang="fr-FR" dirty="0" smtClean="0"/>
              <a:t>* </a:t>
            </a:r>
            <a:r>
              <a:rPr lang="fr-FR" dirty="0" err="1" smtClean="0"/>
              <a:t>zfget_gpioport</a:t>
            </a:r>
            <a:r>
              <a:rPr lang="fr-FR" dirty="0" smtClean="0"/>
              <a:t> (</a:t>
            </a:r>
            <a:r>
              <a:rPr lang="fr-FR" dirty="0" err="1" smtClean="0"/>
              <a:t>PinName</a:t>
            </a:r>
            <a:r>
              <a:rPr lang="fr-FR" dirty="0" smtClean="0"/>
              <a:t> pin);</a:t>
            </a:r>
          </a:p>
          <a:p>
            <a:r>
              <a:rPr lang="fr-FR" dirty="0" smtClean="0"/>
              <a:t>/* </a:t>
            </a:r>
            <a:r>
              <a:rPr lang="fr-FR" dirty="0" err="1" smtClean="0"/>
              <a:t>Get</a:t>
            </a:r>
            <a:r>
              <a:rPr lang="fr-FR" dirty="0" smtClean="0"/>
              <a:t> Pin */</a:t>
            </a:r>
          </a:p>
          <a:p>
            <a:r>
              <a:rPr lang="fr-FR" dirty="0" err="1" smtClean="0"/>
              <a:t>static</a:t>
            </a:r>
            <a:r>
              <a:rPr lang="fr-FR" dirty="0" smtClean="0"/>
              <a:t> uint_32 </a:t>
            </a:r>
            <a:r>
              <a:rPr lang="fr-FR" dirty="0" err="1" smtClean="0"/>
              <a:t>zfget_gpiopin</a:t>
            </a:r>
            <a:r>
              <a:rPr lang="fr-FR" dirty="0" smtClean="0"/>
              <a:t>(</a:t>
            </a:r>
            <a:r>
              <a:rPr lang="fr-FR" dirty="0" err="1" smtClean="0"/>
              <a:t>PinName</a:t>
            </a:r>
            <a:r>
              <a:rPr lang="fr-FR" dirty="0" smtClean="0"/>
              <a:t> pin); </a:t>
            </a:r>
            <a:endParaRPr lang="fr-FR" dirty="0"/>
          </a:p>
        </p:txBody>
      </p:sp>
      <p:sp>
        <p:nvSpPr>
          <p:cNvPr id="8" name="Rectangle 7"/>
          <p:cNvSpPr/>
          <p:nvPr/>
        </p:nvSpPr>
        <p:spPr>
          <a:xfrm>
            <a:off x="233681" y="144115"/>
            <a:ext cx="11490960" cy="523220"/>
          </a:xfrm>
          <a:prstGeom prst="rect">
            <a:avLst/>
          </a:prstGeom>
        </p:spPr>
        <p:txBody>
          <a:bodyPr wrap="square">
            <a:spAutoFit/>
          </a:bodyPr>
          <a:lstStyle/>
          <a:p>
            <a:r>
              <a:rPr lang="fr-FR" sz="2800" dirty="0">
                <a:solidFill>
                  <a:srgbClr val="ED7D31"/>
                </a:solidFill>
              </a:rPr>
              <a:t>Partie </a:t>
            </a:r>
            <a:r>
              <a:rPr lang="fr-FR" sz="2800" dirty="0" smtClean="0">
                <a:solidFill>
                  <a:srgbClr val="ED7D31"/>
                </a:solidFill>
              </a:rPr>
              <a:t>2 : </a:t>
            </a:r>
            <a:r>
              <a:rPr lang="fr-FR" sz="2800" dirty="0">
                <a:solidFill>
                  <a:srgbClr val="ED7D31"/>
                </a:solidFill>
              </a:rPr>
              <a:t>Constructeurs</a:t>
            </a:r>
            <a:r>
              <a:rPr lang="fr-FR" sz="2800" dirty="0"/>
              <a:t> </a:t>
            </a:r>
            <a:r>
              <a:rPr lang="fr-FR" sz="2800" dirty="0">
                <a:solidFill>
                  <a:srgbClr val="ED7D31"/>
                </a:solidFill>
              </a:rPr>
              <a:t>de la classe</a:t>
            </a:r>
          </a:p>
        </p:txBody>
      </p:sp>
    </p:spTree>
    <p:extLst>
      <p:ext uri="{BB962C8B-B14F-4D97-AF65-F5344CB8AC3E}">
        <p14:creationId xmlns:p14="http://schemas.microsoft.com/office/powerpoint/2010/main" val="40813513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a:blip r:embed="rId2"/>
          <a:stretch>
            <a:fillRect/>
          </a:stretch>
        </p:blipFill>
        <p:spPr>
          <a:xfrm>
            <a:off x="233681" y="535567"/>
            <a:ext cx="6105525" cy="5800725"/>
          </a:xfrm>
          <a:prstGeom prst="rect">
            <a:avLst/>
          </a:prstGeom>
        </p:spPr>
      </p:pic>
      <p:cxnSp>
        <p:nvCxnSpPr>
          <p:cNvPr id="3" name="Connecteur droit avec flèche 2"/>
          <p:cNvCxnSpPr/>
          <p:nvPr/>
        </p:nvCxnSpPr>
        <p:spPr>
          <a:xfrm>
            <a:off x="233681" y="2865120"/>
            <a:ext cx="902177" cy="217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6927" y="2142970"/>
            <a:ext cx="1052288" cy="830997"/>
          </a:xfrm>
          <a:prstGeom prst="rect">
            <a:avLst/>
          </a:prstGeom>
        </p:spPr>
        <p:txBody>
          <a:bodyPr wrap="square">
            <a:spAutoFit/>
          </a:bodyPr>
          <a:lstStyle/>
          <a:p>
            <a:r>
              <a:rPr lang="fr-FR" sz="1600" dirty="0"/>
              <a:t>Nous sommes à ce niveau</a:t>
            </a:r>
          </a:p>
        </p:txBody>
      </p:sp>
      <p:sp>
        <p:nvSpPr>
          <p:cNvPr id="6" name="Rectangle 5"/>
          <p:cNvSpPr/>
          <p:nvPr/>
        </p:nvSpPr>
        <p:spPr>
          <a:xfrm>
            <a:off x="5628640" y="81280"/>
            <a:ext cx="6786880" cy="6955750"/>
          </a:xfrm>
          <a:prstGeom prst="rect">
            <a:avLst/>
          </a:prstGeom>
        </p:spPr>
        <p:txBody>
          <a:bodyPr wrap="square">
            <a:spAutoFit/>
          </a:bodyPr>
          <a:lstStyle/>
          <a:p>
            <a:endParaRPr lang="fr-FR" sz="1600" dirty="0"/>
          </a:p>
          <a:p>
            <a:endParaRPr lang="fr-FR" sz="1600" dirty="0"/>
          </a:p>
          <a:p>
            <a:r>
              <a:rPr lang="fr-FR" sz="1600" dirty="0"/>
              <a:t>/*=================================================*/</a:t>
            </a:r>
          </a:p>
          <a:p>
            <a:r>
              <a:rPr lang="fr-FR" sz="1600" dirty="0"/>
              <a:t>/*     Part 2: </a:t>
            </a:r>
            <a:r>
              <a:rPr lang="fr-FR" sz="1600" dirty="0" err="1"/>
              <a:t>Functions</a:t>
            </a:r>
            <a:r>
              <a:rPr lang="fr-FR" sz="1600" dirty="0"/>
              <a:t> For </a:t>
            </a:r>
            <a:r>
              <a:rPr lang="fr-FR" sz="1600" dirty="0" err="1" smtClean="0"/>
              <a:t>zfDigitalOutput</a:t>
            </a:r>
            <a:r>
              <a:rPr lang="fr-FR" sz="1600" dirty="0" smtClean="0"/>
              <a:t> </a:t>
            </a:r>
            <a:r>
              <a:rPr lang="fr-FR" sz="1600" dirty="0"/>
              <a:t>Class      */</a:t>
            </a:r>
          </a:p>
          <a:p>
            <a:r>
              <a:rPr lang="fr-FR" sz="1600" dirty="0"/>
              <a:t>/*=================================================*/</a:t>
            </a:r>
          </a:p>
          <a:p>
            <a:endParaRPr lang="fr-FR" sz="1600" dirty="0"/>
          </a:p>
          <a:p>
            <a:endParaRPr lang="fr-FR" sz="1600" dirty="0"/>
          </a:p>
          <a:p>
            <a:r>
              <a:rPr lang="fr-FR" sz="1600" dirty="0"/>
              <a:t>/*== </a:t>
            </a:r>
            <a:r>
              <a:rPr lang="fr-FR" sz="1600" dirty="0" err="1"/>
              <a:t>Functions</a:t>
            </a:r>
            <a:r>
              <a:rPr lang="fr-FR" sz="1600" dirty="0"/>
              <a:t> </a:t>
            </a:r>
            <a:r>
              <a:rPr lang="fr-FR" sz="1600" dirty="0" err="1"/>
              <a:t>Called</a:t>
            </a:r>
            <a:r>
              <a:rPr lang="fr-FR" sz="1600" dirty="0"/>
              <a:t> by The </a:t>
            </a:r>
            <a:r>
              <a:rPr lang="fr-FR" sz="1600" dirty="0" err="1" smtClean="0"/>
              <a:t>zfDigitalOutput</a:t>
            </a:r>
            <a:r>
              <a:rPr lang="fr-FR" sz="1600" dirty="0" smtClean="0"/>
              <a:t> </a:t>
            </a:r>
            <a:r>
              <a:rPr lang="fr-FR" sz="1600" dirty="0" err="1"/>
              <a:t>Constructors</a:t>
            </a:r>
            <a:r>
              <a:rPr lang="fr-FR" sz="1600" dirty="0"/>
              <a:t>==*/</a:t>
            </a:r>
          </a:p>
          <a:p>
            <a:endParaRPr lang="fr-FR" sz="1600" dirty="0"/>
          </a:p>
          <a:p>
            <a:r>
              <a:rPr lang="fr-FR" sz="1600" dirty="0"/>
              <a:t>/* </a:t>
            </a:r>
            <a:r>
              <a:rPr lang="fr-FR" sz="1600" dirty="0" err="1"/>
              <a:t>Without</a:t>
            </a:r>
            <a:r>
              <a:rPr lang="fr-FR" sz="1600" dirty="0"/>
              <a:t> Mode/Speed = Default = </a:t>
            </a:r>
            <a:r>
              <a:rPr lang="fr-FR" sz="1600" dirty="0" err="1"/>
              <a:t>OutputPP</a:t>
            </a:r>
            <a:r>
              <a:rPr lang="fr-FR" sz="1600" dirty="0"/>
              <a:t>, 2Mhz*/</a:t>
            </a:r>
          </a:p>
          <a:p>
            <a:r>
              <a:rPr lang="fr-FR" sz="1600" dirty="0" err="1"/>
              <a:t>void</a:t>
            </a:r>
            <a:r>
              <a:rPr lang="fr-FR" sz="1600" dirty="0"/>
              <a:t> </a:t>
            </a:r>
            <a:r>
              <a:rPr lang="fr-FR" sz="1600" dirty="0" err="1" smtClean="0"/>
              <a:t>zfgpio_init_out_def</a:t>
            </a:r>
            <a:r>
              <a:rPr lang="fr-FR" sz="1600" dirty="0" smtClean="0"/>
              <a:t>(</a:t>
            </a:r>
            <a:r>
              <a:rPr lang="fr-FR" sz="1600" dirty="0" err="1" smtClean="0"/>
              <a:t>PinName</a:t>
            </a:r>
            <a:r>
              <a:rPr lang="fr-FR" sz="1600" dirty="0" smtClean="0"/>
              <a:t> </a:t>
            </a:r>
            <a:r>
              <a:rPr lang="fr-FR" sz="1600" dirty="0"/>
              <a:t>pin)</a:t>
            </a:r>
          </a:p>
          <a:p>
            <a:r>
              <a:rPr lang="fr-FR" sz="1600" dirty="0"/>
              <a:t>{</a:t>
            </a:r>
          </a:p>
          <a:p>
            <a:r>
              <a:rPr lang="fr-FR" sz="1600" dirty="0"/>
              <a:t>    </a:t>
            </a:r>
            <a:r>
              <a:rPr lang="fr-FR" sz="1600" dirty="0" err="1" smtClean="0"/>
              <a:t>zfgpio_init_out</a:t>
            </a:r>
            <a:r>
              <a:rPr lang="fr-FR" sz="1600" dirty="0" smtClean="0"/>
              <a:t> </a:t>
            </a:r>
            <a:r>
              <a:rPr lang="fr-FR" sz="1600" dirty="0"/>
              <a:t>(pin, </a:t>
            </a:r>
            <a:r>
              <a:rPr lang="fr-FR" sz="1600" dirty="0" err="1"/>
              <a:t>OutDefault</a:t>
            </a:r>
            <a:r>
              <a:rPr lang="fr-FR" sz="1600" dirty="0"/>
              <a:t>);</a:t>
            </a:r>
          </a:p>
          <a:p>
            <a:r>
              <a:rPr lang="fr-FR" sz="1600" dirty="0"/>
              <a:t>}</a:t>
            </a:r>
          </a:p>
          <a:p>
            <a:endParaRPr lang="fr-FR" sz="1600" dirty="0"/>
          </a:p>
          <a:p>
            <a:endParaRPr lang="fr-FR" sz="1600" dirty="0"/>
          </a:p>
          <a:p>
            <a:r>
              <a:rPr lang="fr-FR" sz="1600" dirty="0"/>
              <a:t>/* </a:t>
            </a:r>
            <a:r>
              <a:rPr lang="fr-FR" sz="1600" dirty="0" err="1"/>
              <a:t>With</a:t>
            </a:r>
            <a:r>
              <a:rPr lang="fr-FR" sz="1600" dirty="0"/>
              <a:t> Mode , Default Speed = 2 Mhz  */</a:t>
            </a:r>
          </a:p>
          <a:p>
            <a:r>
              <a:rPr lang="fr-FR" sz="1600" dirty="0" err="1"/>
              <a:t>void</a:t>
            </a:r>
            <a:r>
              <a:rPr lang="fr-FR" sz="1600" dirty="0"/>
              <a:t> </a:t>
            </a:r>
            <a:r>
              <a:rPr lang="fr-FR" sz="1600" dirty="0" err="1" smtClean="0"/>
              <a:t>zfgpio_init_out</a:t>
            </a:r>
            <a:r>
              <a:rPr lang="fr-FR" sz="1600" dirty="0" smtClean="0"/>
              <a:t> </a:t>
            </a:r>
            <a:r>
              <a:rPr lang="fr-FR" sz="1600" dirty="0"/>
              <a:t>(</a:t>
            </a:r>
            <a:r>
              <a:rPr lang="fr-FR" sz="1600" dirty="0" err="1"/>
              <a:t>PinName</a:t>
            </a:r>
            <a:r>
              <a:rPr lang="fr-FR" sz="1600" dirty="0"/>
              <a:t> pin, </a:t>
            </a:r>
            <a:r>
              <a:rPr lang="fr-FR" sz="1600" dirty="0" err="1"/>
              <a:t>PinOutMode</a:t>
            </a:r>
            <a:r>
              <a:rPr lang="fr-FR" sz="1600" dirty="0"/>
              <a:t> mode)</a:t>
            </a:r>
          </a:p>
          <a:p>
            <a:r>
              <a:rPr lang="fr-FR" sz="1600" dirty="0"/>
              <a:t>{</a:t>
            </a:r>
          </a:p>
          <a:p>
            <a:r>
              <a:rPr lang="fr-FR" sz="1600" dirty="0"/>
              <a:t>    </a:t>
            </a:r>
            <a:r>
              <a:rPr lang="fr-FR" sz="1600" dirty="0" err="1" smtClean="0"/>
              <a:t>zfgpio_init_out_ex</a:t>
            </a:r>
            <a:r>
              <a:rPr lang="fr-FR" sz="1600" dirty="0" smtClean="0"/>
              <a:t> </a:t>
            </a:r>
            <a:r>
              <a:rPr lang="fr-FR" sz="1600" dirty="0"/>
              <a:t>(pin, mode, </a:t>
            </a:r>
            <a:r>
              <a:rPr lang="fr-FR" sz="1600" dirty="0" err="1"/>
              <a:t>SpeedDefault</a:t>
            </a:r>
            <a:r>
              <a:rPr lang="fr-FR" sz="1600" dirty="0"/>
              <a:t>);</a:t>
            </a:r>
          </a:p>
          <a:p>
            <a:r>
              <a:rPr lang="fr-FR" sz="1600" dirty="0"/>
              <a:t>}</a:t>
            </a:r>
          </a:p>
          <a:p>
            <a:endParaRPr lang="fr-FR" sz="1600" dirty="0"/>
          </a:p>
          <a:p>
            <a:r>
              <a:rPr lang="fr-FR" sz="1600" dirty="0"/>
              <a:t>/*  </a:t>
            </a:r>
            <a:r>
              <a:rPr lang="fr-FR" sz="1600" dirty="0" err="1"/>
              <a:t>With</a:t>
            </a:r>
            <a:r>
              <a:rPr lang="fr-FR" sz="1600" dirty="0"/>
              <a:t> Mode and Speed */</a:t>
            </a:r>
          </a:p>
          <a:p>
            <a:r>
              <a:rPr lang="fr-FR" sz="1600" dirty="0" err="1"/>
              <a:t>void</a:t>
            </a:r>
            <a:r>
              <a:rPr lang="fr-FR" sz="1600" dirty="0"/>
              <a:t> </a:t>
            </a:r>
            <a:r>
              <a:rPr lang="fr-FR" sz="1600" dirty="0" err="1" smtClean="0"/>
              <a:t>zfgpio_init_out_ex</a:t>
            </a:r>
            <a:r>
              <a:rPr lang="fr-FR" sz="1600" dirty="0" smtClean="0"/>
              <a:t> </a:t>
            </a:r>
            <a:r>
              <a:rPr lang="fr-FR" sz="1600" dirty="0"/>
              <a:t>(</a:t>
            </a:r>
            <a:r>
              <a:rPr lang="fr-FR" sz="1600" dirty="0" err="1"/>
              <a:t>PinName</a:t>
            </a:r>
            <a:r>
              <a:rPr lang="fr-FR" sz="1600" dirty="0"/>
              <a:t> pin, </a:t>
            </a:r>
            <a:r>
              <a:rPr lang="fr-FR" sz="1600" dirty="0" err="1"/>
              <a:t>PinOutMode</a:t>
            </a:r>
            <a:r>
              <a:rPr lang="fr-FR" sz="1600" dirty="0"/>
              <a:t> mode, </a:t>
            </a:r>
            <a:r>
              <a:rPr lang="fr-FR" sz="1600" dirty="0" err="1"/>
              <a:t>PinSpeed</a:t>
            </a:r>
            <a:r>
              <a:rPr lang="fr-FR" sz="1600" dirty="0"/>
              <a:t> speed)</a:t>
            </a:r>
          </a:p>
          <a:p>
            <a:r>
              <a:rPr lang="fr-FR" sz="1600" dirty="0"/>
              <a:t>{</a:t>
            </a:r>
          </a:p>
          <a:p>
            <a:r>
              <a:rPr lang="fr-FR" sz="1600" dirty="0"/>
              <a:t>    </a:t>
            </a:r>
            <a:r>
              <a:rPr lang="fr-FR" sz="1600" dirty="0" err="1" smtClean="0"/>
              <a:t>zf_gpio_init_out</a:t>
            </a:r>
            <a:r>
              <a:rPr lang="fr-FR" sz="1600" dirty="0" smtClean="0"/>
              <a:t>(pin</a:t>
            </a:r>
            <a:r>
              <a:rPr lang="fr-FR" sz="1600" dirty="0"/>
              <a:t>, mode, speed);</a:t>
            </a:r>
          </a:p>
          <a:p>
            <a:r>
              <a:rPr lang="fr-FR" sz="1600" dirty="0"/>
              <a:t>}</a:t>
            </a:r>
          </a:p>
        </p:txBody>
      </p:sp>
    </p:spTree>
    <p:extLst>
      <p:ext uri="{BB962C8B-B14F-4D97-AF65-F5344CB8AC3E}">
        <p14:creationId xmlns:p14="http://schemas.microsoft.com/office/powerpoint/2010/main" val="2116600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2"/>
          <a:stretch>
            <a:fillRect/>
          </a:stretch>
        </p:blipFill>
        <p:spPr>
          <a:xfrm>
            <a:off x="267494" y="454287"/>
            <a:ext cx="6105525" cy="5800725"/>
          </a:xfrm>
          <a:prstGeom prst="rect">
            <a:avLst/>
          </a:prstGeom>
        </p:spPr>
      </p:pic>
      <p:sp>
        <p:nvSpPr>
          <p:cNvPr id="2" name="Rectangle 1"/>
          <p:cNvSpPr/>
          <p:nvPr/>
        </p:nvSpPr>
        <p:spPr>
          <a:xfrm>
            <a:off x="5953760" y="1910080"/>
            <a:ext cx="6786879" cy="3539430"/>
          </a:xfrm>
          <a:prstGeom prst="rect">
            <a:avLst/>
          </a:prstGeom>
        </p:spPr>
        <p:txBody>
          <a:bodyPr wrap="square">
            <a:spAutoFit/>
          </a:bodyPr>
          <a:lstStyle/>
          <a:p>
            <a:r>
              <a:rPr lang="fr-FR" sz="1400" dirty="0" err="1"/>
              <a:t>s</a:t>
            </a:r>
            <a:r>
              <a:rPr lang="fr-FR" sz="1400" dirty="0" err="1" smtClean="0"/>
              <a:t>tatic</a:t>
            </a:r>
            <a:r>
              <a:rPr lang="fr-FR" sz="1400" dirty="0" smtClean="0"/>
              <a:t> uint_32 </a:t>
            </a:r>
            <a:r>
              <a:rPr lang="fr-FR" sz="1400" dirty="0" err="1" smtClean="0"/>
              <a:t>zfget_gpiopin</a:t>
            </a:r>
            <a:r>
              <a:rPr lang="fr-FR" sz="1400" dirty="0" smtClean="0"/>
              <a:t>(</a:t>
            </a:r>
            <a:r>
              <a:rPr lang="fr-FR" sz="1400" dirty="0" err="1" smtClean="0"/>
              <a:t>PinName</a:t>
            </a:r>
            <a:r>
              <a:rPr lang="fr-FR" sz="1400" dirty="0" smtClean="0"/>
              <a:t> pin){</a:t>
            </a:r>
          </a:p>
          <a:p>
            <a:r>
              <a:rPr lang="fr-FR" sz="1400" dirty="0" smtClean="0"/>
              <a:t>return 1&lt;&lt; (pin &amp; 0x0F); </a:t>
            </a:r>
            <a:endParaRPr lang="fr-FR" sz="1400" dirty="0"/>
          </a:p>
          <a:p>
            <a:r>
              <a:rPr lang="fr-FR" sz="1400" dirty="0" smtClean="0"/>
              <a:t>}</a:t>
            </a:r>
          </a:p>
          <a:p>
            <a:r>
              <a:rPr lang="fr-FR" sz="1400" dirty="0" err="1" smtClean="0"/>
              <a:t>static</a:t>
            </a:r>
            <a:r>
              <a:rPr lang="fr-FR" sz="1400" dirty="0" smtClean="0"/>
              <a:t> </a:t>
            </a:r>
            <a:r>
              <a:rPr lang="fr-FR" sz="1400" dirty="0" err="1"/>
              <a:t>void</a:t>
            </a:r>
            <a:r>
              <a:rPr lang="fr-FR" sz="1400" dirty="0"/>
              <a:t> </a:t>
            </a:r>
            <a:r>
              <a:rPr lang="fr-FR" sz="1400" dirty="0" err="1" smtClean="0"/>
              <a:t>zf_gpio_init_out</a:t>
            </a:r>
            <a:r>
              <a:rPr lang="fr-FR" sz="1400" dirty="0" smtClean="0"/>
              <a:t>(</a:t>
            </a:r>
            <a:r>
              <a:rPr lang="fr-FR" sz="1400" dirty="0" err="1" smtClean="0"/>
              <a:t>PinName</a:t>
            </a:r>
            <a:r>
              <a:rPr lang="fr-FR" sz="1400" dirty="0" smtClean="0"/>
              <a:t> </a:t>
            </a:r>
            <a:r>
              <a:rPr lang="fr-FR" sz="1400" dirty="0"/>
              <a:t>pin, </a:t>
            </a:r>
            <a:r>
              <a:rPr lang="fr-FR" sz="1400" dirty="0" err="1"/>
              <a:t>PinOutMode</a:t>
            </a:r>
            <a:r>
              <a:rPr lang="fr-FR" sz="1400" dirty="0"/>
              <a:t> mode, </a:t>
            </a:r>
            <a:r>
              <a:rPr lang="fr-FR" sz="1400" dirty="0" err="1"/>
              <a:t>PinSpeed</a:t>
            </a:r>
            <a:r>
              <a:rPr lang="fr-FR" sz="1400" dirty="0"/>
              <a:t> speed)</a:t>
            </a:r>
          </a:p>
          <a:p>
            <a:r>
              <a:rPr lang="fr-FR" sz="1400" dirty="0"/>
              <a:t>{</a:t>
            </a:r>
          </a:p>
          <a:p>
            <a:r>
              <a:rPr lang="fr-FR" sz="1400" dirty="0" err="1" smtClean="0"/>
              <a:t>int</a:t>
            </a:r>
            <a:r>
              <a:rPr lang="fr-FR" sz="1400" dirty="0" smtClean="0"/>
              <a:t> </a:t>
            </a:r>
            <a:r>
              <a:rPr lang="fr-FR" sz="1400" dirty="0" err="1" smtClean="0"/>
              <a:t>gpioID</a:t>
            </a:r>
            <a:r>
              <a:rPr lang="fr-FR" sz="1400" dirty="0" smtClean="0"/>
              <a:t>=  (pin &amp; 0xF0) &gt;&gt; 4;</a:t>
            </a:r>
          </a:p>
          <a:p>
            <a:endParaRPr lang="fr-FR" sz="1400" dirty="0"/>
          </a:p>
          <a:p>
            <a:r>
              <a:rPr lang="fr-FR" sz="1400" dirty="0" smtClean="0"/>
              <a:t>RCC_APB2PeriphClockCmd( 1 &lt;&lt; (gpioID+2),ENABLE);</a:t>
            </a:r>
          </a:p>
          <a:p>
            <a:r>
              <a:rPr lang="fr-FR" sz="1400" dirty="0" err="1" smtClean="0"/>
              <a:t>GPIO_TypeDef</a:t>
            </a:r>
            <a:r>
              <a:rPr lang="fr-FR" sz="1400" dirty="0" smtClean="0"/>
              <a:t>* </a:t>
            </a:r>
            <a:r>
              <a:rPr lang="fr-FR" sz="1400" dirty="0" err="1" smtClean="0"/>
              <a:t>GPIOx</a:t>
            </a:r>
            <a:r>
              <a:rPr lang="fr-FR" sz="1400" dirty="0" smtClean="0"/>
              <a:t>= </a:t>
            </a:r>
            <a:r>
              <a:rPr lang="fr-FR" sz="1400" dirty="0" err="1" smtClean="0"/>
              <a:t>zfget_gpio_port</a:t>
            </a:r>
            <a:r>
              <a:rPr lang="fr-FR" sz="1400" dirty="0" smtClean="0"/>
              <a:t>(pin);</a:t>
            </a:r>
          </a:p>
          <a:p>
            <a:endParaRPr lang="fr-FR" sz="1400" dirty="0"/>
          </a:p>
          <a:p>
            <a:r>
              <a:rPr lang="fr-FR" sz="1400" dirty="0" err="1" smtClean="0"/>
              <a:t>GPIO_InitTypeDef</a:t>
            </a:r>
            <a:r>
              <a:rPr lang="fr-FR" sz="1400" dirty="0" smtClean="0"/>
              <a:t> </a:t>
            </a:r>
            <a:r>
              <a:rPr lang="fr-FR" sz="1400" dirty="0" err="1" smtClean="0"/>
              <a:t>GPIO_InitStruct</a:t>
            </a:r>
            <a:r>
              <a:rPr lang="fr-FR" sz="1400" dirty="0" smtClean="0"/>
              <a:t>;</a:t>
            </a:r>
          </a:p>
          <a:p>
            <a:r>
              <a:rPr lang="fr-FR" sz="1400" dirty="0" err="1" smtClean="0"/>
              <a:t>GPIO_InitStruct.GPIO_Pin</a:t>
            </a:r>
            <a:r>
              <a:rPr lang="fr-FR" sz="1400" dirty="0" smtClean="0"/>
              <a:t>= </a:t>
            </a:r>
            <a:r>
              <a:rPr lang="fr-FR" sz="1400" dirty="0" err="1" smtClean="0"/>
              <a:t>zfget_gpiopin</a:t>
            </a:r>
            <a:r>
              <a:rPr lang="fr-FR" sz="1400" dirty="0" smtClean="0"/>
              <a:t>(pin);</a:t>
            </a:r>
          </a:p>
          <a:p>
            <a:r>
              <a:rPr lang="fr-FR" sz="1400" dirty="0" err="1" smtClean="0"/>
              <a:t>GPIO_InitStruct.GPIO_Mode</a:t>
            </a:r>
            <a:r>
              <a:rPr lang="fr-FR" sz="1400" dirty="0" smtClean="0"/>
              <a:t>=(</a:t>
            </a:r>
            <a:r>
              <a:rPr lang="fr-FR" sz="1400" dirty="0" err="1" smtClean="0"/>
              <a:t>GPIOMode_TypeDef</a:t>
            </a:r>
            <a:r>
              <a:rPr lang="fr-FR" sz="1400" dirty="0" smtClean="0"/>
              <a:t>)</a:t>
            </a:r>
            <a:r>
              <a:rPr lang="fr-FR" sz="1400" dirty="0" err="1" smtClean="0"/>
              <a:t>zfget_gpio_out_mode</a:t>
            </a:r>
            <a:r>
              <a:rPr lang="fr-FR" sz="1400" dirty="0" smtClean="0"/>
              <a:t> (mode);</a:t>
            </a:r>
          </a:p>
          <a:p>
            <a:r>
              <a:rPr lang="fr-FR" sz="1400" dirty="0" err="1" smtClean="0"/>
              <a:t>GPIO_InitStruct.GPIO_Speed</a:t>
            </a:r>
            <a:r>
              <a:rPr lang="fr-FR" sz="1400" dirty="0" smtClean="0"/>
              <a:t>=(</a:t>
            </a:r>
            <a:r>
              <a:rPr lang="fr-FR" sz="1400" dirty="0" err="1" smtClean="0"/>
              <a:t>GPIOMode_TypeDef</a:t>
            </a:r>
            <a:r>
              <a:rPr lang="fr-FR" sz="1400" dirty="0" smtClean="0"/>
              <a:t>)</a:t>
            </a:r>
            <a:r>
              <a:rPr lang="fr-FR" sz="1400" dirty="0" err="1" smtClean="0"/>
              <a:t>zfget_gpio_out_speed</a:t>
            </a:r>
            <a:r>
              <a:rPr lang="fr-FR" sz="1400" dirty="0" smtClean="0"/>
              <a:t> (speed);</a:t>
            </a:r>
            <a:endParaRPr lang="fr-FR" sz="1400" dirty="0"/>
          </a:p>
          <a:p>
            <a:r>
              <a:rPr lang="fr-FR" sz="1400" dirty="0" err="1" smtClean="0"/>
              <a:t>GPIO_Init</a:t>
            </a:r>
            <a:r>
              <a:rPr lang="fr-FR" sz="1400" dirty="0" smtClean="0"/>
              <a:t>( </a:t>
            </a:r>
            <a:r>
              <a:rPr lang="fr-FR" sz="1400" dirty="0" err="1" smtClean="0"/>
              <a:t>GPIOx</a:t>
            </a:r>
            <a:r>
              <a:rPr lang="fr-FR" sz="1400" dirty="0" smtClean="0"/>
              <a:t>, &amp;</a:t>
            </a:r>
            <a:r>
              <a:rPr lang="fr-FR" sz="1400" dirty="0" err="1" smtClean="0"/>
              <a:t>GPIO_InitStruct</a:t>
            </a:r>
            <a:r>
              <a:rPr lang="fr-FR" sz="1400" dirty="0" smtClean="0"/>
              <a:t>);</a:t>
            </a:r>
            <a:endParaRPr lang="fr-FR" sz="1400" dirty="0"/>
          </a:p>
          <a:p>
            <a:r>
              <a:rPr lang="fr-FR" sz="1400" dirty="0"/>
              <a:t>}</a:t>
            </a:r>
          </a:p>
        </p:txBody>
      </p:sp>
      <p:cxnSp>
        <p:nvCxnSpPr>
          <p:cNvPr id="4" name="Connecteur droit avec flèche 3"/>
          <p:cNvCxnSpPr/>
          <p:nvPr/>
        </p:nvCxnSpPr>
        <p:spPr>
          <a:xfrm>
            <a:off x="233681" y="2865120"/>
            <a:ext cx="902177" cy="217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6927" y="2142970"/>
            <a:ext cx="1052288" cy="830997"/>
          </a:xfrm>
          <a:prstGeom prst="rect">
            <a:avLst/>
          </a:prstGeom>
        </p:spPr>
        <p:txBody>
          <a:bodyPr wrap="square">
            <a:spAutoFit/>
          </a:bodyPr>
          <a:lstStyle/>
          <a:p>
            <a:r>
              <a:rPr lang="fr-FR" sz="1600" dirty="0"/>
              <a:t>Nous sommes à ce niveau</a:t>
            </a:r>
          </a:p>
        </p:txBody>
      </p:sp>
    </p:spTree>
    <p:extLst>
      <p:ext uri="{BB962C8B-B14F-4D97-AF65-F5344CB8AC3E}">
        <p14:creationId xmlns:p14="http://schemas.microsoft.com/office/powerpoint/2010/main" val="33237410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p:cNvPicPr>
            <a:picLocks noChangeAspect="1"/>
          </p:cNvPicPr>
          <p:nvPr/>
        </p:nvPicPr>
        <p:blipFill>
          <a:blip r:embed="rId2"/>
          <a:stretch>
            <a:fillRect/>
          </a:stretch>
        </p:blipFill>
        <p:spPr>
          <a:xfrm>
            <a:off x="267494" y="454287"/>
            <a:ext cx="6105525" cy="5800725"/>
          </a:xfrm>
          <a:prstGeom prst="rect">
            <a:avLst/>
          </a:prstGeom>
        </p:spPr>
      </p:pic>
      <p:cxnSp>
        <p:nvCxnSpPr>
          <p:cNvPr id="3" name="Connecteur droit avec flèche 2"/>
          <p:cNvCxnSpPr/>
          <p:nvPr/>
        </p:nvCxnSpPr>
        <p:spPr>
          <a:xfrm>
            <a:off x="233681" y="2865120"/>
            <a:ext cx="902177" cy="217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6927" y="2142970"/>
            <a:ext cx="1052288" cy="830997"/>
          </a:xfrm>
          <a:prstGeom prst="rect">
            <a:avLst/>
          </a:prstGeom>
        </p:spPr>
        <p:txBody>
          <a:bodyPr wrap="square">
            <a:spAutoFit/>
          </a:bodyPr>
          <a:lstStyle/>
          <a:p>
            <a:r>
              <a:rPr lang="fr-FR" sz="1600" dirty="0"/>
              <a:t>Nous sommes à ce niveau</a:t>
            </a:r>
          </a:p>
        </p:txBody>
      </p:sp>
      <p:sp>
        <p:nvSpPr>
          <p:cNvPr id="5" name="ZoneTexte 4"/>
          <p:cNvSpPr txBox="1"/>
          <p:nvPr/>
        </p:nvSpPr>
        <p:spPr>
          <a:xfrm>
            <a:off x="4693920" y="527575"/>
            <a:ext cx="7498080" cy="369332"/>
          </a:xfrm>
          <a:prstGeom prst="rect">
            <a:avLst/>
          </a:prstGeom>
          <a:noFill/>
        </p:spPr>
        <p:txBody>
          <a:bodyPr wrap="square" rtlCol="0">
            <a:spAutoFit/>
          </a:bodyPr>
          <a:lstStyle/>
          <a:p>
            <a:r>
              <a:rPr lang="fr-FR" dirty="0" smtClean="0"/>
              <a:t>On ajoute les prototypes au niveau de stm32_wrapper_gpio.h puis dans .c : </a:t>
            </a:r>
            <a:endParaRPr lang="fr-FR" dirty="0"/>
          </a:p>
        </p:txBody>
      </p:sp>
      <p:sp>
        <p:nvSpPr>
          <p:cNvPr id="7" name="Rectangle 6"/>
          <p:cNvSpPr/>
          <p:nvPr/>
        </p:nvSpPr>
        <p:spPr>
          <a:xfrm>
            <a:off x="233681" y="144115"/>
            <a:ext cx="11490960" cy="523220"/>
          </a:xfrm>
          <a:prstGeom prst="rect">
            <a:avLst/>
          </a:prstGeom>
        </p:spPr>
        <p:txBody>
          <a:bodyPr wrap="square">
            <a:spAutoFit/>
          </a:bodyPr>
          <a:lstStyle/>
          <a:p>
            <a:r>
              <a:rPr lang="fr-FR" sz="2800" dirty="0">
                <a:solidFill>
                  <a:srgbClr val="ED7D31"/>
                </a:solidFill>
              </a:rPr>
              <a:t>Partie 3</a:t>
            </a:r>
            <a:r>
              <a:rPr lang="fr-FR" sz="2800" dirty="0" smtClean="0">
                <a:solidFill>
                  <a:srgbClr val="ED7D31"/>
                </a:solidFill>
              </a:rPr>
              <a:t> : Méthodes </a:t>
            </a:r>
            <a:r>
              <a:rPr lang="fr-FR" sz="2800" dirty="0">
                <a:solidFill>
                  <a:srgbClr val="ED7D31"/>
                </a:solidFill>
              </a:rPr>
              <a:t>de la </a:t>
            </a:r>
            <a:r>
              <a:rPr lang="fr-FR" sz="2800" dirty="0" smtClean="0">
                <a:solidFill>
                  <a:srgbClr val="ED7D31"/>
                </a:solidFill>
              </a:rPr>
              <a:t>classe</a:t>
            </a:r>
            <a:endParaRPr lang="fr-FR" sz="2800" dirty="0">
              <a:solidFill>
                <a:srgbClr val="ED7D31"/>
              </a:solidFill>
            </a:endParaRPr>
          </a:p>
        </p:txBody>
      </p:sp>
      <p:sp>
        <p:nvSpPr>
          <p:cNvPr id="8" name="ZoneTexte 7"/>
          <p:cNvSpPr txBox="1"/>
          <p:nvPr/>
        </p:nvSpPr>
        <p:spPr>
          <a:xfrm>
            <a:off x="6268720" y="1050795"/>
            <a:ext cx="5685531" cy="5355312"/>
          </a:xfrm>
          <a:prstGeom prst="rect">
            <a:avLst/>
          </a:prstGeom>
          <a:noFill/>
        </p:spPr>
        <p:txBody>
          <a:bodyPr wrap="none" rtlCol="0">
            <a:spAutoFit/>
          </a:bodyPr>
          <a:lstStyle/>
          <a:p>
            <a:r>
              <a:rPr lang="fr-FR" dirty="0"/>
              <a:t>/*==== </a:t>
            </a:r>
            <a:r>
              <a:rPr lang="fr-FR" dirty="0" err="1"/>
              <a:t>Function</a:t>
            </a:r>
            <a:r>
              <a:rPr lang="fr-FR" dirty="0"/>
              <a:t> To </a:t>
            </a:r>
            <a:r>
              <a:rPr lang="fr-FR" dirty="0" err="1"/>
              <a:t>read</a:t>
            </a:r>
            <a:r>
              <a:rPr lang="fr-FR" dirty="0"/>
              <a:t> Pin Value </a:t>
            </a:r>
            <a:r>
              <a:rPr lang="fr-FR" dirty="0" err="1"/>
              <a:t>from</a:t>
            </a:r>
            <a:r>
              <a:rPr lang="fr-FR" dirty="0"/>
              <a:t> ODR ===*/</a:t>
            </a:r>
          </a:p>
          <a:p>
            <a:r>
              <a:rPr lang="fr-FR" dirty="0"/>
              <a:t>/*--------------------------------------------*/</a:t>
            </a:r>
          </a:p>
          <a:p>
            <a:r>
              <a:rPr lang="fr-FR" dirty="0"/>
              <a:t>	</a:t>
            </a:r>
            <a:r>
              <a:rPr lang="fr-FR" dirty="0" err="1"/>
              <a:t>int</a:t>
            </a:r>
            <a:r>
              <a:rPr lang="fr-FR" dirty="0"/>
              <a:t> </a:t>
            </a:r>
            <a:r>
              <a:rPr lang="fr-FR" dirty="0" err="1" smtClean="0"/>
              <a:t>zfgpio_read_out</a:t>
            </a:r>
            <a:r>
              <a:rPr lang="fr-FR" dirty="0" smtClean="0"/>
              <a:t>(</a:t>
            </a:r>
            <a:r>
              <a:rPr lang="fr-FR" dirty="0" err="1" smtClean="0"/>
              <a:t>PinName</a:t>
            </a:r>
            <a:r>
              <a:rPr lang="fr-FR" dirty="0" smtClean="0"/>
              <a:t> </a:t>
            </a:r>
            <a:r>
              <a:rPr lang="fr-FR" dirty="0"/>
              <a:t>pin)</a:t>
            </a:r>
          </a:p>
          <a:p>
            <a:r>
              <a:rPr lang="fr-FR" dirty="0"/>
              <a:t>{</a:t>
            </a:r>
          </a:p>
          <a:p>
            <a:r>
              <a:rPr lang="fr-FR" dirty="0" smtClean="0"/>
              <a:t>return ( (</a:t>
            </a:r>
            <a:r>
              <a:rPr lang="fr-FR" dirty="0" err="1" smtClean="0"/>
              <a:t>zfget_gpioport</a:t>
            </a:r>
            <a:r>
              <a:rPr lang="fr-FR" dirty="0" smtClean="0"/>
              <a:t>(pin)-&gt;ODR) &amp; (</a:t>
            </a:r>
            <a:r>
              <a:rPr lang="fr-FR" dirty="0" err="1" smtClean="0"/>
              <a:t>zfget_gpiopin</a:t>
            </a:r>
            <a:r>
              <a:rPr lang="fr-FR" dirty="0" smtClean="0"/>
              <a:t>(pin));</a:t>
            </a:r>
          </a:p>
          <a:p>
            <a:r>
              <a:rPr lang="fr-FR" dirty="0" smtClean="0"/>
              <a:t>}</a:t>
            </a:r>
            <a:endParaRPr lang="fr-FR" dirty="0"/>
          </a:p>
          <a:p>
            <a:endParaRPr lang="fr-FR" dirty="0"/>
          </a:p>
          <a:p>
            <a:endParaRPr lang="fr-FR" dirty="0"/>
          </a:p>
          <a:p>
            <a:endParaRPr lang="fr-FR" dirty="0"/>
          </a:p>
          <a:p>
            <a:r>
              <a:rPr lang="fr-FR" dirty="0"/>
              <a:t>/*==== </a:t>
            </a:r>
            <a:r>
              <a:rPr lang="fr-FR" dirty="0" err="1"/>
              <a:t>Function</a:t>
            </a:r>
            <a:r>
              <a:rPr lang="fr-FR" dirty="0"/>
              <a:t> To </a:t>
            </a:r>
            <a:r>
              <a:rPr lang="fr-FR" dirty="0" err="1"/>
              <a:t>read</a:t>
            </a:r>
            <a:r>
              <a:rPr lang="fr-FR" dirty="0"/>
              <a:t> Pin Value </a:t>
            </a:r>
            <a:r>
              <a:rPr lang="fr-FR" dirty="0" err="1"/>
              <a:t>from</a:t>
            </a:r>
            <a:r>
              <a:rPr lang="fr-FR" dirty="0"/>
              <a:t> IDR === */</a:t>
            </a:r>
          </a:p>
          <a:p>
            <a:r>
              <a:rPr lang="fr-FR" dirty="0"/>
              <a:t>/*--------------------------------------------*/</a:t>
            </a:r>
          </a:p>
          <a:p>
            <a:r>
              <a:rPr lang="fr-FR" dirty="0"/>
              <a:t>	</a:t>
            </a:r>
            <a:r>
              <a:rPr lang="fr-FR" dirty="0" err="1"/>
              <a:t>void</a:t>
            </a:r>
            <a:r>
              <a:rPr lang="fr-FR" dirty="0"/>
              <a:t> </a:t>
            </a:r>
            <a:r>
              <a:rPr lang="fr-FR" dirty="0" err="1" smtClean="0"/>
              <a:t>zfgpio_write</a:t>
            </a:r>
            <a:r>
              <a:rPr lang="fr-FR" dirty="0" smtClean="0"/>
              <a:t>(</a:t>
            </a:r>
            <a:r>
              <a:rPr lang="fr-FR" dirty="0" err="1" smtClean="0"/>
              <a:t>PinName</a:t>
            </a:r>
            <a:r>
              <a:rPr lang="fr-FR" dirty="0" smtClean="0"/>
              <a:t> </a:t>
            </a:r>
            <a:r>
              <a:rPr lang="fr-FR" dirty="0"/>
              <a:t>pin, </a:t>
            </a:r>
            <a:r>
              <a:rPr lang="fr-FR" dirty="0" err="1"/>
              <a:t>int</a:t>
            </a:r>
            <a:r>
              <a:rPr lang="fr-FR" dirty="0"/>
              <a:t> value)</a:t>
            </a:r>
          </a:p>
          <a:p>
            <a:r>
              <a:rPr lang="fr-FR" dirty="0"/>
              <a:t>{</a:t>
            </a:r>
          </a:p>
          <a:p>
            <a:r>
              <a:rPr lang="fr-FR" dirty="0" smtClean="0"/>
              <a:t>If (value==0){</a:t>
            </a:r>
          </a:p>
          <a:p>
            <a:r>
              <a:rPr lang="fr-FR" dirty="0" err="1"/>
              <a:t>z</a:t>
            </a:r>
            <a:r>
              <a:rPr lang="fr-FR" dirty="0" err="1" smtClean="0"/>
              <a:t>f_get_gpioport</a:t>
            </a:r>
            <a:r>
              <a:rPr lang="fr-FR" dirty="0" smtClean="0"/>
              <a:t>(pin)-&gt;BRR=</a:t>
            </a:r>
            <a:r>
              <a:rPr lang="fr-FR" dirty="0" err="1"/>
              <a:t>zfget_gpiopin</a:t>
            </a:r>
            <a:r>
              <a:rPr lang="fr-FR" dirty="0"/>
              <a:t>(pin</a:t>
            </a:r>
            <a:r>
              <a:rPr lang="fr-FR" dirty="0" smtClean="0"/>
              <a:t>);}</a:t>
            </a:r>
          </a:p>
          <a:p>
            <a:r>
              <a:rPr lang="fr-FR" dirty="0" err="1"/>
              <a:t>e</a:t>
            </a:r>
            <a:r>
              <a:rPr lang="fr-FR" dirty="0" err="1" smtClean="0"/>
              <a:t>lse</a:t>
            </a:r>
            <a:r>
              <a:rPr lang="fr-FR" dirty="0" smtClean="0"/>
              <a:t> {</a:t>
            </a:r>
          </a:p>
          <a:p>
            <a:r>
              <a:rPr lang="fr-FR" dirty="0" err="1" smtClean="0"/>
              <a:t>zf_get_gpioport</a:t>
            </a:r>
            <a:r>
              <a:rPr lang="fr-FR" dirty="0" smtClean="0"/>
              <a:t>(pin)-&gt;BSRR=</a:t>
            </a:r>
            <a:r>
              <a:rPr lang="fr-FR" dirty="0" err="1"/>
              <a:t>zfget_gpiopin</a:t>
            </a:r>
            <a:r>
              <a:rPr lang="fr-FR" dirty="0"/>
              <a:t>(pin</a:t>
            </a:r>
            <a:r>
              <a:rPr lang="fr-FR" dirty="0" smtClean="0"/>
              <a:t>);</a:t>
            </a:r>
          </a:p>
          <a:p>
            <a:r>
              <a:rPr lang="fr-FR" dirty="0" smtClean="0"/>
              <a:t>}</a:t>
            </a:r>
            <a:endParaRPr lang="fr-FR" dirty="0"/>
          </a:p>
          <a:p>
            <a:r>
              <a:rPr lang="fr-FR" dirty="0"/>
              <a:t>}</a:t>
            </a:r>
          </a:p>
        </p:txBody>
      </p:sp>
    </p:spTree>
    <p:extLst>
      <p:ext uri="{BB962C8B-B14F-4D97-AF65-F5344CB8AC3E}">
        <p14:creationId xmlns:p14="http://schemas.microsoft.com/office/powerpoint/2010/main" val="14999034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a:blip r:embed="rId2"/>
          <a:stretch>
            <a:fillRect/>
          </a:stretch>
        </p:blipFill>
        <p:spPr>
          <a:xfrm>
            <a:off x="375921" y="603969"/>
            <a:ext cx="6105525" cy="5800725"/>
          </a:xfrm>
          <a:prstGeom prst="rect">
            <a:avLst/>
          </a:prstGeom>
        </p:spPr>
      </p:pic>
      <p:sp>
        <p:nvSpPr>
          <p:cNvPr id="2" name="Rectangle 1"/>
          <p:cNvSpPr/>
          <p:nvPr/>
        </p:nvSpPr>
        <p:spPr>
          <a:xfrm>
            <a:off x="233681" y="144115"/>
            <a:ext cx="11490960" cy="523220"/>
          </a:xfrm>
          <a:prstGeom prst="rect">
            <a:avLst/>
          </a:prstGeom>
        </p:spPr>
        <p:txBody>
          <a:bodyPr wrap="square">
            <a:spAutoFit/>
          </a:bodyPr>
          <a:lstStyle/>
          <a:p>
            <a:r>
              <a:rPr lang="fr-FR" sz="2800" dirty="0">
                <a:solidFill>
                  <a:srgbClr val="ED7D31"/>
                </a:solidFill>
              </a:rPr>
              <a:t>Partie </a:t>
            </a:r>
            <a:r>
              <a:rPr lang="fr-FR" sz="2800" dirty="0" smtClean="0">
                <a:solidFill>
                  <a:srgbClr val="ED7D31"/>
                </a:solidFill>
              </a:rPr>
              <a:t>4 : </a:t>
            </a:r>
            <a:r>
              <a:rPr lang="fr-FR" sz="2800" dirty="0" err="1">
                <a:solidFill>
                  <a:srgbClr val="ED7D31"/>
                </a:solidFill>
              </a:rPr>
              <a:t>Surchage</a:t>
            </a:r>
            <a:r>
              <a:rPr lang="fr-FR" sz="2800" dirty="0">
                <a:solidFill>
                  <a:srgbClr val="ED7D31"/>
                </a:solidFill>
              </a:rPr>
              <a:t> de l’opérateur (= )</a:t>
            </a:r>
          </a:p>
        </p:txBody>
      </p:sp>
      <p:sp>
        <p:nvSpPr>
          <p:cNvPr id="3" name="ZoneTexte 2"/>
          <p:cNvSpPr txBox="1"/>
          <p:nvPr/>
        </p:nvSpPr>
        <p:spPr>
          <a:xfrm flipH="1">
            <a:off x="6360160" y="802640"/>
            <a:ext cx="5039360" cy="369332"/>
          </a:xfrm>
          <a:prstGeom prst="rect">
            <a:avLst/>
          </a:prstGeom>
          <a:noFill/>
        </p:spPr>
        <p:txBody>
          <a:bodyPr wrap="square" rtlCol="0">
            <a:spAutoFit/>
          </a:bodyPr>
          <a:lstStyle/>
          <a:p>
            <a:r>
              <a:rPr lang="fr-FR" dirty="0" smtClean="0"/>
              <a:t>2 types: soit on passe </a:t>
            </a:r>
            <a:r>
              <a:rPr lang="fr-FR" dirty="0" err="1" smtClean="0"/>
              <a:t>int</a:t>
            </a:r>
            <a:r>
              <a:rPr lang="fr-FR" dirty="0" smtClean="0"/>
              <a:t> value soit un autre objet</a:t>
            </a:r>
            <a:endParaRPr lang="fr-FR" dirty="0"/>
          </a:p>
        </p:txBody>
      </p:sp>
      <p:cxnSp>
        <p:nvCxnSpPr>
          <p:cNvPr id="5" name="Connecteur droit avec flèche 4"/>
          <p:cNvCxnSpPr/>
          <p:nvPr/>
        </p:nvCxnSpPr>
        <p:spPr>
          <a:xfrm>
            <a:off x="375921" y="1371600"/>
            <a:ext cx="902177" cy="217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03969"/>
            <a:ext cx="1052288" cy="830997"/>
          </a:xfrm>
          <a:prstGeom prst="rect">
            <a:avLst/>
          </a:prstGeom>
        </p:spPr>
        <p:txBody>
          <a:bodyPr wrap="square">
            <a:spAutoFit/>
          </a:bodyPr>
          <a:lstStyle/>
          <a:p>
            <a:r>
              <a:rPr lang="fr-FR" sz="1600" dirty="0"/>
              <a:t>Nous sommes à ce niveau</a:t>
            </a:r>
          </a:p>
        </p:txBody>
      </p:sp>
      <p:sp>
        <p:nvSpPr>
          <p:cNvPr id="9" name="Rectangle 8"/>
          <p:cNvSpPr/>
          <p:nvPr/>
        </p:nvSpPr>
        <p:spPr>
          <a:xfrm>
            <a:off x="6289039" y="1242173"/>
            <a:ext cx="5435601" cy="4247317"/>
          </a:xfrm>
          <a:prstGeom prst="rect">
            <a:avLst/>
          </a:prstGeom>
        </p:spPr>
        <p:txBody>
          <a:bodyPr wrap="square">
            <a:spAutoFit/>
          </a:bodyPr>
          <a:lstStyle/>
          <a:p>
            <a:r>
              <a:rPr lang="fr-FR" dirty="0"/>
              <a:t>/**** A </a:t>
            </a:r>
            <a:r>
              <a:rPr lang="fr-FR" dirty="0" err="1"/>
              <a:t>shorthand</a:t>
            </a:r>
            <a:r>
              <a:rPr lang="fr-FR" dirty="0"/>
              <a:t> for </a:t>
            </a:r>
            <a:r>
              <a:rPr lang="fr-FR" dirty="0" err="1"/>
              <a:t>write</a:t>
            </a:r>
            <a:r>
              <a:rPr lang="fr-FR" dirty="0"/>
              <a:t>(): </a:t>
            </a:r>
            <a:r>
              <a:rPr lang="fr-FR" dirty="0" err="1"/>
              <a:t>overload</a:t>
            </a:r>
            <a:r>
              <a:rPr lang="fr-FR" dirty="0"/>
              <a:t> (= </a:t>
            </a:r>
            <a:r>
              <a:rPr lang="fr-FR" dirty="0" err="1"/>
              <a:t>operator</a:t>
            </a:r>
            <a:r>
              <a:rPr lang="fr-FR" dirty="0"/>
              <a:t>) for </a:t>
            </a:r>
            <a:r>
              <a:rPr lang="fr-FR" dirty="0" err="1"/>
              <a:t>object</a:t>
            </a:r>
            <a:r>
              <a:rPr lang="fr-FR" dirty="0"/>
              <a:t> = value</a:t>
            </a:r>
          </a:p>
          <a:p>
            <a:r>
              <a:rPr lang="fr-FR" dirty="0"/>
              <a:t>*/</a:t>
            </a:r>
          </a:p>
          <a:p>
            <a:r>
              <a:rPr lang="fr-FR" dirty="0"/>
              <a:t>    </a:t>
            </a:r>
            <a:r>
              <a:rPr lang="fr-FR" dirty="0" err="1" smtClean="0"/>
              <a:t>void</a:t>
            </a:r>
            <a:r>
              <a:rPr lang="fr-FR" dirty="0" smtClean="0"/>
              <a:t> </a:t>
            </a:r>
            <a:r>
              <a:rPr lang="fr-FR" dirty="0" err="1"/>
              <a:t>operator</a:t>
            </a:r>
            <a:r>
              <a:rPr lang="fr-FR" dirty="0"/>
              <a:t>= </a:t>
            </a:r>
            <a:r>
              <a:rPr lang="fr-FR" dirty="0" smtClean="0"/>
              <a:t>(</a:t>
            </a:r>
            <a:r>
              <a:rPr lang="fr-FR" dirty="0" err="1" smtClean="0"/>
              <a:t>int</a:t>
            </a:r>
            <a:r>
              <a:rPr lang="fr-FR" dirty="0" smtClean="0"/>
              <a:t> value)</a:t>
            </a:r>
            <a:endParaRPr lang="fr-FR" dirty="0"/>
          </a:p>
          <a:p>
            <a:r>
              <a:rPr lang="fr-FR" dirty="0" smtClean="0"/>
              <a:t>{</a:t>
            </a:r>
            <a:endParaRPr lang="fr-FR" dirty="0"/>
          </a:p>
          <a:p>
            <a:r>
              <a:rPr lang="fr-FR" dirty="0" smtClean="0"/>
              <a:t>}</a:t>
            </a:r>
            <a:endParaRPr lang="fr-FR" dirty="0"/>
          </a:p>
          <a:p>
            <a:endParaRPr lang="fr-FR" dirty="0"/>
          </a:p>
          <a:p>
            <a:r>
              <a:rPr lang="fr-FR" dirty="0"/>
              <a:t>				</a:t>
            </a:r>
          </a:p>
          <a:p>
            <a:r>
              <a:rPr lang="fr-FR" dirty="0"/>
              <a:t>				</a:t>
            </a:r>
          </a:p>
          <a:p>
            <a:r>
              <a:rPr lang="fr-FR" dirty="0"/>
              <a:t>/***** A </a:t>
            </a:r>
            <a:r>
              <a:rPr lang="fr-FR" dirty="0" err="1"/>
              <a:t>shorthand</a:t>
            </a:r>
            <a:r>
              <a:rPr lang="fr-FR" dirty="0"/>
              <a:t> for </a:t>
            </a:r>
            <a:r>
              <a:rPr lang="fr-FR" dirty="0" err="1"/>
              <a:t>write</a:t>
            </a:r>
            <a:r>
              <a:rPr lang="fr-FR" dirty="0"/>
              <a:t>(): </a:t>
            </a:r>
            <a:r>
              <a:rPr lang="fr-FR" dirty="0" err="1"/>
              <a:t>overload</a:t>
            </a:r>
            <a:r>
              <a:rPr lang="fr-FR" dirty="0"/>
              <a:t> (= </a:t>
            </a:r>
            <a:r>
              <a:rPr lang="fr-FR" dirty="0" err="1"/>
              <a:t>operator</a:t>
            </a:r>
            <a:r>
              <a:rPr lang="fr-FR" dirty="0"/>
              <a:t>) for </a:t>
            </a:r>
            <a:r>
              <a:rPr lang="fr-FR" dirty="0" err="1"/>
              <a:t>object</a:t>
            </a:r>
            <a:r>
              <a:rPr lang="fr-FR" dirty="0"/>
              <a:t> = </a:t>
            </a:r>
            <a:r>
              <a:rPr lang="fr-FR" dirty="0" err="1"/>
              <a:t>object</a:t>
            </a:r>
            <a:endParaRPr lang="fr-FR" dirty="0"/>
          </a:p>
          <a:p>
            <a:r>
              <a:rPr lang="fr-FR" dirty="0"/>
              <a:t>*/		</a:t>
            </a:r>
          </a:p>
          <a:p>
            <a:r>
              <a:rPr lang="fr-FR" dirty="0" err="1" smtClean="0"/>
              <a:t>void</a:t>
            </a:r>
            <a:r>
              <a:rPr lang="fr-FR" dirty="0" smtClean="0"/>
              <a:t> </a:t>
            </a:r>
            <a:r>
              <a:rPr lang="fr-FR" dirty="0" err="1"/>
              <a:t>operator</a:t>
            </a:r>
            <a:r>
              <a:rPr lang="fr-FR" dirty="0"/>
              <a:t>= </a:t>
            </a:r>
            <a:r>
              <a:rPr lang="fr-FR" dirty="0" smtClean="0"/>
              <a:t>(</a:t>
            </a:r>
            <a:r>
              <a:rPr lang="fr-FR" dirty="0" err="1" smtClean="0"/>
              <a:t>PinAsOutput</a:t>
            </a:r>
            <a:r>
              <a:rPr lang="fr-FR" dirty="0" smtClean="0"/>
              <a:t> pin) </a:t>
            </a:r>
          </a:p>
          <a:p>
            <a:r>
              <a:rPr lang="fr-FR" dirty="0" smtClean="0"/>
              <a:t>{</a:t>
            </a:r>
            <a:r>
              <a:rPr lang="fr-FR" dirty="0" err="1" smtClean="0"/>
              <a:t>zfgpio_write</a:t>
            </a:r>
            <a:r>
              <a:rPr lang="fr-FR" dirty="0" smtClean="0"/>
              <a:t>(pin-&gt;</a:t>
            </a:r>
            <a:r>
              <a:rPr lang="fr-FR" dirty="0" err="1" smtClean="0"/>
              <a:t>thepin,pin</a:t>
            </a:r>
            <a:r>
              <a:rPr lang="fr-FR" dirty="0" smtClean="0"/>
              <a:t>-&gt;</a:t>
            </a:r>
            <a:r>
              <a:rPr lang="fr-FR" dirty="0" err="1" smtClean="0"/>
              <a:t>zfread</a:t>
            </a:r>
            <a:r>
              <a:rPr lang="fr-FR" dirty="0" smtClean="0"/>
              <a:t>());</a:t>
            </a:r>
            <a:endParaRPr lang="fr-FR" dirty="0"/>
          </a:p>
          <a:p>
            <a:r>
              <a:rPr lang="fr-FR" dirty="0" smtClean="0"/>
              <a:t>}</a:t>
            </a:r>
            <a:endParaRPr lang="fr-FR" dirty="0"/>
          </a:p>
        </p:txBody>
      </p:sp>
    </p:spTree>
    <p:extLst>
      <p:ext uri="{BB962C8B-B14F-4D97-AF65-F5344CB8AC3E}">
        <p14:creationId xmlns:p14="http://schemas.microsoft.com/office/powerpoint/2010/main" val="3998999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llipse 7"/>
          <p:cNvSpPr/>
          <p:nvPr/>
        </p:nvSpPr>
        <p:spPr>
          <a:xfrm>
            <a:off x="-1364141" y="-775927"/>
            <a:ext cx="3805242" cy="3607667"/>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7" name="Ellipse 6"/>
          <p:cNvSpPr/>
          <p:nvPr/>
        </p:nvSpPr>
        <p:spPr>
          <a:xfrm>
            <a:off x="6365240" y="806089"/>
            <a:ext cx="6607833" cy="6570512"/>
          </a:xfrm>
          <a:prstGeom prst="ellipse">
            <a:avLst/>
          </a:prstGeom>
          <a:solidFill>
            <a:schemeClr val="accent2"/>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itre 1"/>
          <p:cNvSpPr>
            <a:spLocks noGrp="1"/>
          </p:cNvSpPr>
          <p:nvPr>
            <p:ph type="title"/>
          </p:nvPr>
        </p:nvSpPr>
        <p:spPr>
          <a:xfrm>
            <a:off x="838200" y="365125"/>
            <a:ext cx="10515600" cy="1325563"/>
          </a:xfrm>
        </p:spPr>
        <p:txBody>
          <a:bodyPr/>
          <a:lstStyle/>
          <a:p>
            <a:r>
              <a:rPr lang="fr-FR" b="1" dirty="0" smtClean="0">
                <a:effectLst>
                  <a:outerShdw blurRad="38100" dist="38100" dir="2700000" algn="tl">
                    <a:srgbClr val="000000">
                      <a:alpha val="43137"/>
                    </a:srgbClr>
                  </a:outerShdw>
                </a:effectLst>
              </a:rPr>
              <a:t>La manip 3.4</a:t>
            </a:r>
            <a:endParaRPr lang="fr-FR" b="1" dirty="0">
              <a:effectLst>
                <a:outerShdw blurRad="38100" dist="38100" dir="2700000" algn="tl">
                  <a:srgbClr val="000000">
                    <a:alpha val="43137"/>
                  </a:srgbClr>
                </a:outerShdw>
              </a:effectLst>
            </a:endParaRPr>
          </a:p>
        </p:txBody>
      </p:sp>
      <p:sp>
        <p:nvSpPr>
          <p:cNvPr id="6" name="Rectangle 5"/>
          <p:cNvSpPr/>
          <p:nvPr/>
        </p:nvSpPr>
        <p:spPr>
          <a:xfrm>
            <a:off x="838200" y="1690688"/>
            <a:ext cx="9530080" cy="4801314"/>
          </a:xfrm>
          <a:prstGeom prst="rect">
            <a:avLst/>
          </a:prstGeom>
        </p:spPr>
        <p:txBody>
          <a:bodyPr wrap="square">
            <a:spAutoFit/>
          </a:bodyPr>
          <a:lstStyle/>
          <a:p>
            <a:pPr marL="400050" lvl="0" indent="-400050">
              <a:buFont typeface="+mj-lt"/>
              <a:buAutoNum type="romanUcPeriod"/>
            </a:pPr>
            <a:r>
              <a:rPr lang="fr-FR" sz="2400" dirty="0"/>
              <a:t>Partie1 : Confirmer l’hypothèse par un </a:t>
            </a:r>
            <a:r>
              <a:rPr lang="fr-FR" sz="2400" dirty="0" smtClean="0"/>
              <a:t>programme</a:t>
            </a:r>
          </a:p>
          <a:p>
            <a:pPr marL="400050" lvl="0" indent="-400050">
              <a:buFont typeface="+mj-lt"/>
              <a:buAutoNum type="romanUcPeriod"/>
            </a:pPr>
            <a:endParaRPr lang="fr-FR" sz="2400" dirty="0" smtClean="0"/>
          </a:p>
          <a:p>
            <a:pPr marL="400050" indent="-400050">
              <a:buFont typeface="+mj-lt"/>
              <a:buAutoNum type="romanUcPeriod"/>
            </a:pPr>
            <a:r>
              <a:rPr lang="fr-FR" sz="2400" dirty="0"/>
              <a:t>Partie 2 : Ecrire un programme qui permet pour chaque appui sur le bouton poussoir de calculer le nombre de rebonds et de mesurer la durée totale des </a:t>
            </a:r>
            <a:r>
              <a:rPr lang="fr-FR" sz="2400" dirty="0" smtClean="0"/>
              <a:t>rebonds</a:t>
            </a:r>
          </a:p>
          <a:p>
            <a:pPr marL="400050" indent="-400050">
              <a:buFont typeface="+mj-lt"/>
              <a:buAutoNum type="romanUcPeriod"/>
            </a:pPr>
            <a:endParaRPr lang="fr-FR" sz="2400" dirty="0" smtClean="0"/>
          </a:p>
          <a:p>
            <a:pPr marL="400050" indent="-400050">
              <a:buFont typeface="+mj-lt"/>
              <a:buAutoNum type="romanUcPeriod"/>
            </a:pPr>
            <a:r>
              <a:rPr lang="fr-FR" sz="2400" dirty="0"/>
              <a:t>Partie 3 : Donner un tableau qui donne les valeurs trouvées pour 10 </a:t>
            </a:r>
            <a:r>
              <a:rPr lang="fr-FR" sz="2400" dirty="0" smtClean="0"/>
              <a:t>appuis</a:t>
            </a:r>
          </a:p>
          <a:p>
            <a:pPr marL="400050" indent="-400050">
              <a:buFont typeface="+mj-lt"/>
              <a:buAutoNum type="romanUcPeriod"/>
            </a:pPr>
            <a:endParaRPr lang="fr-FR" sz="2400" dirty="0" smtClean="0"/>
          </a:p>
          <a:p>
            <a:pPr marL="400050" indent="-400050">
              <a:buFont typeface="+mj-lt"/>
              <a:buAutoNum type="romanUcPeriod"/>
            </a:pPr>
            <a:r>
              <a:rPr lang="fr-FR" sz="2400" dirty="0" smtClean="0"/>
              <a:t>Partie 4 : </a:t>
            </a:r>
            <a:r>
              <a:rPr lang="fr-FR" sz="2400" dirty="0"/>
              <a:t>Proposer une solution pour éviter ce </a:t>
            </a:r>
            <a:r>
              <a:rPr lang="fr-FR" sz="2400" dirty="0" smtClean="0"/>
              <a:t>phénomène</a:t>
            </a:r>
            <a:endParaRPr lang="fr-FR" sz="2400" dirty="0"/>
          </a:p>
          <a:p>
            <a:pPr marL="400050" indent="-400050">
              <a:buFont typeface="+mj-lt"/>
              <a:buAutoNum type="romanUcPeriod"/>
            </a:pPr>
            <a:endParaRPr lang="fr-FR" sz="2400" dirty="0"/>
          </a:p>
          <a:p>
            <a:pPr marL="400050" lvl="0" indent="-400050">
              <a:buFont typeface="+mj-lt"/>
              <a:buAutoNum type="romanUcPeriod"/>
            </a:pPr>
            <a:endParaRPr lang="fr-FR" sz="2400" dirty="0" smtClean="0"/>
          </a:p>
          <a:p>
            <a:pPr marL="400050" lvl="0" indent="-400050">
              <a:buFont typeface="+mj-lt"/>
              <a:buAutoNum type="romanUcPeriod"/>
            </a:pPr>
            <a:endParaRPr lang="fr-FR" dirty="0"/>
          </a:p>
        </p:txBody>
      </p:sp>
    </p:spTree>
    <p:extLst>
      <p:ext uri="{BB962C8B-B14F-4D97-AF65-F5344CB8AC3E}">
        <p14:creationId xmlns:p14="http://schemas.microsoft.com/office/powerpoint/2010/main" val="270525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267494" y="454287"/>
            <a:ext cx="6105525" cy="5800725"/>
          </a:xfrm>
          <a:prstGeom prst="rect">
            <a:avLst/>
          </a:prstGeom>
        </p:spPr>
      </p:pic>
      <p:cxnSp>
        <p:nvCxnSpPr>
          <p:cNvPr id="3" name="Connecteur droit avec flèche 2"/>
          <p:cNvCxnSpPr/>
          <p:nvPr/>
        </p:nvCxnSpPr>
        <p:spPr>
          <a:xfrm flipH="1">
            <a:off x="2753360" y="396240"/>
            <a:ext cx="782320" cy="431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ZoneTexte 3"/>
          <p:cNvSpPr txBox="1"/>
          <p:nvPr/>
        </p:nvSpPr>
        <p:spPr>
          <a:xfrm>
            <a:off x="3320257" y="115733"/>
            <a:ext cx="2338717" cy="338554"/>
          </a:xfrm>
          <a:prstGeom prst="rect">
            <a:avLst/>
          </a:prstGeom>
          <a:noFill/>
        </p:spPr>
        <p:txBody>
          <a:bodyPr wrap="none" rtlCol="0">
            <a:spAutoFit/>
          </a:bodyPr>
          <a:lstStyle/>
          <a:p>
            <a:r>
              <a:rPr lang="fr-FR" sz="1600" dirty="0" smtClean="0"/>
              <a:t>Nous sommes à ce niveau</a:t>
            </a:r>
            <a:endParaRPr lang="fr-FR" sz="1600" dirty="0"/>
          </a:p>
        </p:txBody>
      </p:sp>
      <p:sp>
        <p:nvSpPr>
          <p:cNvPr id="5" name="ZoneTexte 4"/>
          <p:cNvSpPr txBox="1"/>
          <p:nvPr/>
        </p:nvSpPr>
        <p:spPr>
          <a:xfrm flipH="1">
            <a:off x="7015478" y="670560"/>
            <a:ext cx="4241801" cy="5355312"/>
          </a:xfrm>
          <a:prstGeom prst="rect">
            <a:avLst/>
          </a:prstGeom>
          <a:noFill/>
        </p:spPr>
        <p:txBody>
          <a:bodyPr wrap="square" rtlCol="0">
            <a:spAutoFit/>
          </a:bodyPr>
          <a:lstStyle/>
          <a:p>
            <a:r>
              <a:rPr lang="en-US" dirty="0"/>
              <a:t>#include "</a:t>
            </a:r>
            <a:r>
              <a:rPr lang="en-US" dirty="0" smtClean="0"/>
              <a:t>stm32f10x.h</a:t>
            </a:r>
            <a:r>
              <a:rPr lang="en-US" dirty="0"/>
              <a:t>" </a:t>
            </a:r>
            <a:endParaRPr lang="fr-FR" dirty="0"/>
          </a:p>
          <a:p>
            <a:r>
              <a:rPr lang="en-US" dirty="0"/>
              <a:t>#include "</a:t>
            </a:r>
            <a:r>
              <a:rPr lang="en-US" dirty="0" err="1"/>
              <a:t>PinAsInput.h</a:t>
            </a:r>
            <a:r>
              <a:rPr lang="en-US" dirty="0"/>
              <a:t>"</a:t>
            </a:r>
            <a:endParaRPr lang="fr-FR" dirty="0"/>
          </a:p>
          <a:p>
            <a:r>
              <a:rPr lang="en-US" dirty="0"/>
              <a:t>#include "</a:t>
            </a:r>
            <a:r>
              <a:rPr lang="en-US" dirty="0" err="1"/>
              <a:t>PinAsOutput.h</a:t>
            </a:r>
            <a:r>
              <a:rPr lang="en-US" dirty="0"/>
              <a:t>" </a:t>
            </a:r>
            <a:endParaRPr lang="fr-FR" dirty="0"/>
          </a:p>
          <a:p>
            <a:r>
              <a:rPr lang="en-US" dirty="0"/>
              <a:t>using namespace </a:t>
            </a:r>
            <a:r>
              <a:rPr lang="en-US" dirty="0" err="1"/>
              <a:t>OOlayer</a:t>
            </a:r>
            <a:r>
              <a:rPr lang="en-US" dirty="0"/>
              <a:t>; </a:t>
            </a:r>
            <a:endParaRPr lang="fr-FR" dirty="0"/>
          </a:p>
          <a:p>
            <a:r>
              <a:rPr lang="en-US" dirty="0"/>
              <a:t>uint8_t </a:t>
            </a:r>
            <a:r>
              <a:rPr lang="en-US" dirty="0" err="1"/>
              <a:t>EtatBouton</a:t>
            </a:r>
            <a:r>
              <a:rPr lang="en-US" dirty="0"/>
              <a:t>; </a:t>
            </a:r>
            <a:endParaRPr lang="fr-FR" dirty="0"/>
          </a:p>
          <a:p>
            <a:r>
              <a:rPr lang="en-US" dirty="0" err="1"/>
              <a:t>int</a:t>
            </a:r>
            <a:r>
              <a:rPr lang="en-US" dirty="0"/>
              <a:t> </a:t>
            </a:r>
            <a:r>
              <a:rPr lang="en-US" dirty="0" err="1"/>
              <a:t>i</a:t>
            </a:r>
            <a:r>
              <a:rPr lang="en-US" dirty="0"/>
              <a:t>; </a:t>
            </a:r>
            <a:endParaRPr lang="fr-FR" dirty="0"/>
          </a:p>
          <a:p>
            <a:r>
              <a:rPr lang="en-US" dirty="0" err="1"/>
              <a:t>PinAslnput</a:t>
            </a:r>
            <a:r>
              <a:rPr lang="en-US" dirty="0"/>
              <a:t> </a:t>
            </a:r>
            <a:r>
              <a:rPr lang="en-US" dirty="0" err="1" smtClean="0"/>
              <a:t>MyButton</a:t>
            </a:r>
            <a:r>
              <a:rPr lang="en-US" dirty="0" smtClean="0"/>
              <a:t> </a:t>
            </a:r>
            <a:r>
              <a:rPr lang="en-US" dirty="0"/>
              <a:t>(PA_0); </a:t>
            </a:r>
            <a:endParaRPr lang="fr-FR" dirty="0"/>
          </a:p>
          <a:p>
            <a:r>
              <a:rPr lang="en-US" dirty="0" err="1"/>
              <a:t>zfDigitalOut</a:t>
            </a:r>
            <a:r>
              <a:rPr lang="en-US" dirty="0"/>
              <a:t> </a:t>
            </a:r>
            <a:r>
              <a:rPr lang="en-US" dirty="0" err="1"/>
              <a:t>zfGreenLed</a:t>
            </a:r>
            <a:r>
              <a:rPr lang="en-US" dirty="0"/>
              <a:t> (PC_8); </a:t>
            </a:r>
            <a:endParaRPr lang="fr-FR" dirty="0"/>
          </a:p>
          <a:p>
            <a:r>
              <a:rPr lang="en-US" dirty="0" err="1"/>
              <a:t>zfDigitalOut</a:t>
            </a:r>
            <a:r>
              <a:rPr lang="en-US" dirty="0"/>
              <a:t> </a:t>
            </a:r>
            <a:r>
              <a:rPr lang="en-US" dirty="0" err="1"/>
              <a:t>zfBlueLed</a:t>
            </a:r>
            <a:r>
              <a:rPr lang="en-US" dirty="0"/>
              <a:t> (PC_9); </a:t>
            </a:r>
            <a:endParaRPr lang="fr-FR" dirty="0"/>
          </a:p>
          <a:p>
            <a:r>
              <a:rPr lang="en-US" dirty="0" err="1"/>
              <a:t>int</a:t>
            </a:r>
            <a:r>
              <a:rPr lang="en-US" dirty="0"/>
              <a:t> main () { </a:t>
            </a:r>
            <a:endParaRPr lang="fr-FR" dirty="0"/>
          </a:p>
          <a:p>
            <a:r>
              <a:rPr lang="en-US" dirty="0"/>
              <a:t>RCC-&gt;APB2ENR I=0x10;</a:t>
            </a:r>
            <a:endParaRPr lang="fr-FR" dirty="0"/>
          </a:p>
          <a:p>
            <a:r>
              <a:rPr lang="en-US" dirty="0" err="1"/>
              <a:t>zfGreenLed</a:t>
            </a:r>
            <a:r>
              <a:rPr lang="en-US" dirty="0"/>
              <a:t>=1;</a:t>
            </a:r>
            <a:endParaRPr lang="fr-FR" dirty="0"/>
          </a:p>
          <a:p>
            <a:r>
              <a:rPr lang="en-US" dirty="0" err="1"/>
              <a:t>zfBlueLed</a:t>
            </a:r>
            <a:r>
              <a:rPr lang="en-US" dirty="0"/>
              <a:t>=0; </a:t>
            </a:r>
            <a:endParaRPr lang="fr-FR" dirty="0"/>
          </a:p>
          <a:p>
            <a:r>
              <a:rPr lang="en-US" dirty="0"/>
              <a:t>while (1) {</a:t>
            </a:r>
            <a:endParaRPr lang="fr-FR" dirty="0"/>
          </a:p>
          <a:p>
            <a:r>
              <a:rPr lang="en-US" dirty="0"/>
              <a:t>if </a:t>
            </a:r>
            <a:r>
              <a:rPr lang="en-US" dirty="0" smtClean="0"/>
              <a:t>(</a:t>
            </a:r>
            <a:r>
              <a:rPr lang="en-US" dirty="0" err="1" smtClean="0"/>
              <a:t>MyButton</a:t>
            </a:r>
            <a:r>
              <a:rPr lang="en-US" dirty="0"/>
              <a:t>==1)( </a:t>
            </a:r>
            <a:endParaRPr lang="fr-FR" dirty="0"/>
          </a:p>
          <a:p>
            <a:r>
              <a:rPr lang="en-US" dirty="0" err="1"/>
              <a:t>zfGreenLed</a:t>
            </a:r>
            <a:r>
              <a:rPr lang="en-US" dirty="0"/>
              <a:t> = ! </a:t>
            </a:r>
            <a:r>
              <a:rPr lang="en-US" dirty="0" err="1"/>
              <a:t>zfGreenLed</a:t>
            </a:r>
            <a:r>
              <a:rPr lang="en-US" dirty="0"/>
              <a:t>; </a:t>
            </a:r>
            <a:endParaRPr lang="fr-FR" dirty="0"/>
          </a:p>
          <a:p>
            <a:r>
              <a:rPr lang="en-US" dirty="0" err="1"/>
              <a:t>zfBlueLed</a:t>
            </a:r>
            <a:r>
              <a:rPr lang="en-US" dirty="0"/>
              <a:t> = ! </a:t>
            </a:r>
            <a:r>
              <a:rPr lang="en-US" dirty="0" err="1"/>
              <a:t>zfBlueLed</a:t>
            </a:r>
            <a:r>
              <a:rPr lang="en-US" dirty="0"/>
              <a:t>; </a:t>
            </a:r>
            <a:endParaRPr lang="fr-FR" dirty="0"/>
          </a:p>
          <a:p>
            <a:r>
              <a:rPr lang="en-US" dirty="0"/>
              <a:t>for (</a:t>
            </a:r>
            <a:r>
              <a:rPr lang="en-US" dirty="0" err="1"/>
              <a:t>i</a:t>
            </a:r>
            <a:r>
              <a:rPr lang="en-US" dirty="0"/>
              <a:t>=0xFFFFF; </a:t>
            </a:r>
            <a:r>
              <a:rPr lang="en-US" dirty="0" err="1"/>
              <a:t>i</a:t>
            </a:r>
            <a:r>
              <a:rPr lang="en-US" dirty="0"/>
              <a:t>&gt;0; </a:t>
            </a:r>
            <a:r>
              <a:rPr lang="en-US" dirty="0" err="1"/>
              <a:t>i</a:t>
            </a:r>
            <a:r>
              <a:rPr lang="en-US" dirty="0"/>
              <a:t>--); } </a:t>
            </a:r>
            <a:r>
              <a:rPr lang="en-US" dirty="0" smtClean="0"/>
              <a:t>}}</a:t>
            </a:r>
            <a:endParaRPr lang="fr-FR" dirty="0"/>
          </a:p>
          <a:p>
            <a:endParaRPr lang="fr-FR" dirty="0"/>
          </a:p>
        </p:txBody>
      </p:sp>
    </p:spTree>
    <p:extLst>
      <p:ext uri="{BB962C8B-B14F-4D97-AF65-F5344CB8AC3E}">
        <p14:creationId xmlns:p14="http://schemas.microsoft.com/office/powerpoint/2010/main" val="26156350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llipse 7"/>
          <p:cNvSpPr/>
          <p:nvPr/>
        </p:nvSpPr>
        <p:spPr>
          <a:xfrm>
            <a:off x="-1364141" y="-775927"/>
            <a:ext cx="3805242" cy="3607667"/>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7" name="Ellipse 6"/>
          <p:cNvSpPr/>
          <p:nvPr/>
        </p:nvSpPr>
        <p:spPr>
          <a:xfrm>
            <a:off x="6365240" y="806089"/>
            <a:ext cx="6607833" cy="6570512"/>
          </a:xfrm>
          <a:prstGeom prst="ellipse">
            <a:avLst/>
          </a:prstGeom>
          <a:solidFill>
            <a:schemeClr val="accent2"/>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itre 1"/>
          <p:cNvSpPr>
            <a:spLocks noGrp="1"/>
          </p:cNvSpPr>
          <p:nvPr>
            <p:ph type="title"/>
          </p:nvPr>
        </p:nvSpPr>
        <p:spPr>
          <a:xfrm>
            <a:off x="635977" y="143307"/>
            <a:ext cx="10515600" cy="1325563"/>
          </a:xfrm>
        </p:spPr>
        <p:txBody>
          <a:bodyPr/>
          <a:lstStyle/>
          <a:p>
            <a:r>
              <a:rPr lang="fr-FR" b="1" dirty="0" smtClean="0">
                <a:effectLst>
                  <a:outerShdw blurRad="38100" dist="38100" dir="2700000" algn="tl">
                    <a:srgbClr val="000000">
                      <a:alpha val="43137"/>
                    </a:srgbClr>
                  </a:outerShdw>
                </a:effectLst>
              </a:rPr>
              <a:t>La manip Serial OO</a:t>
            </a:r>
            <a:endParaRPr lang="fr-FR" b="1" dirty="0">
              <a:effectLst>
                <a:outerShdw blurRad="38100" dist="38100" dir="2700000" algn="tl">
                  <a:srgbClr val="000000">
                    <a:alpha val="43137"/>
                  </a:srgbClr>
                </a:outerShdw>
              </a:effectLst>
            </a:endParaRPr>
          </a:p>
        </p:txBody>
      </p:sp>
      <p:sp>
        <p:nvSpPr>
          <p:cNvPr id="2" name="Rectangle 1"/>
          <p:cNvSpPr/>
          <p:nvPr/>
        </p:nvSpPr>
        <p:spPr>
          <a:xfrm>
            <a:off x="698400" y="1904614"/>
            <a:ext cx="11493599" cy="1200329"/>
          </a:xfrm>
          <a:prstGeom prst="rect">
            <a:avLst/>
          </a:prstGeom>
        </p:spPr>
        <p:txBody>
          <a:bodyPr wrap="square">
            <a:spAutoFit/>
          </a:bodyPr>
          <a:lstStyle/>
          <a:p>
            <a:r>
              <a:rPr lang="en-US" dirty="0"/>
              <a:t>A universal asynchronous receiver-transmitter </a:t>
            </a:r>
            <a:r>
              <a:rPr lang="en-US" dirty="0" smtClean="0"/>
              <a:t>(UART) is </a:t>
            </a:r>
            <a:r>
              <a:rPr lang="en-US" dirty="0"/>
              <a:t>a computer hardware device for asynchronous serial communication in which the data format and transmission speeds are configurable. It sends data bits one by one, from the least significant to the most significant, framed by start and stop bits so that precise timing is handled by the communication channel. </a:t>
            </a:r>
            <a:endParaRPr lang="fr-FR" dirty="0"/>
          </a:p>
        </p:txBody>
      </p:sp>
      <p:sp>
        <p:nvSpPr>
          <p:cNvPr id="3" name="ZoneTexte 2"/>
          <p:cNvSpPr txBox="1"/>
          <p:nvPr/>
        </p:nvSpPr>
        <p:spPr>
          <a:xfrm flipH="1">
            <a:off x="698401" y="1162154"/>
            <a:ext cx="4816427" cy="461665"/>
          </a:xfrm>
          <a:prstGeom prst="rect">
            <a:avLst/>
          </a:prstGeom>
          <a:noFill/>
        </p:spPr>
        <p:txBody>
          <a:bodyPr wrap="square" rtlCol="0">
            <a:spAutoFit/>
          </a:bodyPr>
          <a:lstStyle/>
          <a:p>
            <a:r>
              <a:rPr lang="fr-FR" sz="2400" dirty="0" err="1" smtClean="0">
                <a:solidFill>
                  <a:srgbClr val="ED7D31"/>
                </a:solidFill>
              </a:rPr>
              <a:t>What’s</a:t>
            </a:r>
            <a:r>
              <a:rPr lang="fr-FR" sz="2400" dirty="0" smtClean="0">
                <a:solidFill>
                  <a:srgbClr val="ED7D31"/>
                </a:solidFill>
              </a:rPr>
              <a:t> a UART/USART?</a:t>
            </a:r>
            <a:endParaRPr lang="fr-FR" sz="2400" dirty="0">
              <a:solidFill>
                <a:srgbClr val="ED7D31"/>
              </a:solidFill>
            </a:endParaRPr>
          </a:p>
        </p:txBody>
      </p:sp>
      <p:pic>
        <p:nvPicPr>
          <p:cNvPr id="2050" name="Picture 2" descr="STM32 USART / UART Tutorial - Example Interrupt DMA– DeepB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397" y="3921559"/>
            <a:ext cx="8677275" cy="26384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98400" y="3104643"/>
            <a:ext cx="11412415" cy="646331"/>
          </a:xfrm>
          <a:prstGeom prst="rect">
            <a:avLst/>
          </a:prstGeom>
        </p:spPr>
        <p:txBody>
          <a:bodyPr wrap="square">
            <a:spAutoFit/>
          </a:bodyPr>
          <a:lstStyle/>
          <a:p>
            <a:r>
              <a:rPr lang="en-US" dirty="0"/>
              <a:t>USART is an abbreviation for Universal Synchronous &amp; Asynchronous Receiver Transmitter . It is an electronic component which makes it possible to put in series (serialize) the bytes to be transmitted by a modem . </a:t>
            </a:r>
            <a:endParaRPr lang="fr-FR" dirty="0"/>
          </a:p>
        </p:txBody>
      </p:sp>
    </p:spTree>
    <p:extLst>
      <p:ext uri="{BB962C8B-B14F-4D97-AF65-F5344CB8AC3E}">
        <p14:creationId xmlns:p14="http://schemas.microsoft.com/office/powerpoint/2010/main" val="9522297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9872" y="137950"/>
            <a:ext cx="11490960" cy="523220"/>
          </a:xfrm>
          <a:prstGeom prst="rect">
            <a:avLst/>
          </a:prstGeom>
        </p:spPr>
        <p:txBody>
          <a:bodyPr wrap="square">
            <a:spAutoFit/>
          </a:bodyPr>
          <a:lstStyle/>
          <a:p>
            <a:pPr lvl="0"/>
            <a:r>
              <a:rPr lang="fr-FR" sz="2800" dirty="0" smtClean="0">
                <a:solidFill>
                  <a:srgbClr val="ED7D31"/>
                </a:solidFill>
              </a:rPr>
              <a:t>Object </a:t>
            </a:r>
            <a:r>
              <a:rPr lang="fr-FR" sz="2800" dirty="0" err="1" smtClean="0">
                <a:solidFill>
                  <a:srgbClr val="ED7D31"/>
                </a:solidFill>
              </a:rPr>
              <a:t>Oriented</a:t>
            </a:r>
            <a:r>
              <a:rPr lang="fr-FR" sz="2800" dirty="0" smtClean="0">
                <a:solidFill>
                  <a:srgbClr val="ED7D31"/>
                </a:solidFill>
              </a:rPr>
              <a:t> Layer: dans </a:t>
            </a:r>
            <a:r>
              <a:rPr lang="fr-FR" sz="2800" dirty="0" err="1" smtClean="0">
                <a:solidFill>
                  <a:srgbClr val="ED7D31"/>
                </a:solidFill>
              </a:rPr>
              <a:t>Serial.h</a:t>
            </a:r>
            <a:endParaRPr lang="fr-FR" sz="2800" dirty="0">
              <a:solidFill>
                <a:srgbClr val="ED7D31"/>
              </a:solidFill>
            </a:endParaRPr>
          </a:p>
        </p:txBody>
      </p:sp>
      <p:sp>
        <p:nvSpPr>
          <p:cNvPr id="5" name="Rectangle 4"/>
          <p:cNvSpPr/>
          <p:nvPr/>
        </p:nvSpPr>
        <p:spPr>
          <a:xfrm>
            <a:off x="249872" y="1187381"/>
            <a:ext cx="6096000" cy="4801314"/>
          </a:xfrm>
          <a:prstGeom prst="rect">
            <a:avLst/>
          </a:prstGeom>
        </p:spPr>
        <p:txBody>
          <a:bodyPr>
            <a:spAutoFit/>
          </a:bodyPr>
          <a:lstStyle/>
          <a:p>
            <a:r>
              <a:rPr lang="fr-FR" dirty="0"/>
              <a:t>#</a:t>
            </a:r>
            <a:r>
              <a:rPr lang="fr-FR" dirty="0" err="1"/>
              <a:t>include</a:t>
            </a:r>
            <a:r>
              <a:rPr lang="fr-FR" dirty="0"/>
              <a:t> </a:t>
            </a:r>
            <a:r>
              <a:rPr lang="fr-FR" dirty="0" smtClean="0"/>
              <a:t>&lt;stm32_wapper_serial.h&gt;</a:t>
            </a:r>
          </a:p>
          <a:p>
            <a:r>
              <a:rPr lang="fr-FR" dirty="0" smtClean="0"/>
              <a:t>#</a:t>
            </a:r>
            <a:r>
              <a:rPr lang="fr-FR" dirty="0" err="1" smtClean="0"/>
              <a:t>include</a:t>
            </a:r>
            <a:r>
              <a:rPr lang="fr-FR" dirty="0" smtClean="0"/>
              <a:t> « </a:t>
            </a:r>
            <a:r>
              <a:rPr lang="fr-FR" dirty="0" err="1" smtClean="0"/>
              <a:t>PinAsOutput.h</a:t>
            </a:r>
            <a:r>
              <a:rPr lang="fr-FR" dirty="0" smtClean="0"/>
              <a:t> »</a:t>
            </a:r>
          </a:p>
          <a:p>
            <a:r>
              <a:rPr lang="fr-FR" dirty="0" smtClean="0"/>
              <a:t>#</a:t>
            </a:r>
            <a:r>
              <a:rPr lang="fr-FR" dirty="0" err="1" smtClean="0"/>
              <a:t>include</a:t>
            </a:r>
            <a:r>
              <a:rPr lang="fr-FR" dirty="0" smtClean="0"/>
              <a:t> « </a:t>
            </a:r>
            <a:r>
              <a:rPr lang="fr-FR" dirty="0" err="1" smtClean="0"/>
              <a:t>PinAsInput.h</a:t>
            </a:r>
            <a:r>
              <a:rPr lang="fr-FR" dirty="0" smtClean="0"/>
              <a:t> »</a:t>
            </a:r>
          </a:p>
          <a:p>
            <a:r>
              <a:rPr lang="fr-FR" dirty="0"/>
              <a:t>#</a:t>
            </a:r>
            <a:r>
              <a:rPr lang="fr-FR" dirty="0" err="1"/>
              <a:t>include</a:t>
            </a:r>
            <a:r>
              <a:rPr lang="fr-FR" dirty="0"/>
              <a:t> &lt;string&gt; </a:t>
            </a:r>
            <a:endParaRPr lang="fr-FR" dirty="0"/>
          </a:p>
          <a:p>
            <a:r>
              <a:rPr lang="fr-FR" dirty="0" err="1"/>
              <a:t>namespace</a:t>
            </a:r>
            <a:r>
              <a:rPr lang="fr-FR" dirty="0"/>
              <a:t> </a:t>
            </a:r>
            <a:r>
              <a:rPr lang="fr-FR" dirty="0" err="1"/>
              <a:t>OOlayer</a:t>
            </a:r>
            <a:r>
              <a:rPr lang="fr-FR" dirty="0"/>
              <a:t> {</a:t>
            </a:r>
          </a:p>
          <a:p>
            <a:endParaRPr lang="fr-FR" dirty="0"/>
          </a:p>
          <a:p>
            <a:r>
              <a:rPr lang="fr-FR" dirty="0"/>
              <a:t>class </a:t>
            </a:r>
            <a:r>
              <a:rPr lang="fr-FR" dirty="0" smtClean="0"/>
              <a:t>Serial </a:t>
            </a:r>
            <a:r>
              <a:rPr lang="fr-FR" dirty="0"/>
              <a:t>{</a:t>
            </a:r>
          </a:p>
          <a:p>
            <a:r>
              <a:rPr lang="fr-FR" dirty="0"/>
              <a:t>		</a:t>
            </a:r>
            <a:r>
              <a:rPr lang="fr-FR" dirty="0" err="1"/>
              <a:t>PinName</a:t>
            </a:r>
            <a:r>
              <a:rPr lang="fr-FR" dirty="0"/>
              <a:t> </a:t>
            </a:r>
            <a:r>
              <a:rPr lang="fr-FR" dirty="0" err="1" smtClean="0"/>
              <a:t>TxPin</a:t>
            </a:r>
            <a:r>
              <a:rPr lang="fr-FR" dirty="0" smtClean="0"/>
              <a:t>;</a:t>
            </a:r>
          </a:p>
          <a:p>
            <a:r>
              <a:rPr lang="fr-FR" dirty="0" smtClean="0"/>
              <a:t>		</a:t>
            </a:r>
            <a:r>
              <a:rPr lang="fr-FR" dirty="0" err="1" smtClean="0"/>
              <a:t>PinName</a:t>
            </a:r>
            <a:r>
              <a:rPr lang="fr-FR" dirty="0" smtClean="0"/>
              <a:t> </a:t>
            </a:r>
            <a:r>
              <a:rPr lang="fr-FR" dirty="0" err="1" smtClean="0"/>
              <a:t>RxPin</a:t>
            </a:r>
            <a:r>
              <a:rPr lang="fr-FR" dirty="0" smtClean="0"/>
              <a:t>;</a:t>
            </a:r>
            <a:endParaRPr lang="fr-FR" dirty="0"/>
          </a:p>
          <a:p>
            <a:r>
              <a:rPr lang="fr-FR" dirty="0"/>
              <a:t>public</a:t>
            </a:r>
            <a:r>
              <a:rPr lang="fr-FR" dirty="0" smtClean="0"/>
              <a:t>:</a:t>
            </a:r>
          </a:p>
          <a:p>
            <a:r>
              <a:rPr lang="fr-FR" dirty="0" smtClean="0"/>
              <a:t>Serial(</a:t>
            </a:r>
            <a:r>
              <a:rPr lang="fr-FR" dirty="0" err="1" smtClean="0"/>
              <a:t>PinName</a:t>
            </a:r>
            <a:r>
              <a:rPr lang="fr-FR" dirty="0" smtClean="0"/>
              <a:t> </a:t>
            </a:r>
            <a:r>
              <a:rPr lang="fr-FR" dirty="0" err="1" smtClean="0"/>
              <a:t>TxPin</a:t>
            </a:r>
            <a:r>
              <a:rPr lang="fr-FR" dirty="0" smtClean="0"/>
              <a:t>, </a:t>
            </a:r>
            <a:r>
              <a:rPr lang="fr-FR" dirty="0" err="1" smtClean="0"/>
              <a:t>PinName</a:t>
            </a:r>
            <a:r>
              <a:rPr lang="fr-FR" dirty="0" smtClean="0"/>
              <a:t> </a:t>
            </a:r>
            <a:r>
              <a:rPr lang="fr-FR" dirty="0" err="1" smtClean="0"/>
              <a:t>RxPin</a:t>
            </a:r>
            <a:r>
              <a:rPr lang="fr-FR" dirty="0" smtClean="0"/>
              <a:t>){</a:t>
            </a:r>
          </a:p>
          <a:p>
            <a:r>
              <a:rPr lang="fr-FR" dirty="0" smtClean="0"/>
              <a:t>	</a:t>
            </a:r>
            <a:r>
              <a:rPr lang="fr-FR" dirty="0" err="1" smtClean="0"/>
              <a:t>zfDigitalOut</a:t>
            </a:r>
            <a:r>
              <a:rPr lang="fr-FR" dirty="0" smtClean="0"/>
              <a:t> </a:t>
            </a:r>
            <a:r>
              <a:rPr lang="fr-FR" dirty="0" err="1" smtClean="0"/>
              <a:t>PinOut</a:t>
            </a:r>
            <a:r>
              <a:rPr lang="fr-FR" dirty="0" smtClean="0"/>
              <a:t>(TxPin,2);</a:t>
            </a:r>
          </a:p>
          <a:p>
            <a:r>
              <a:rPr lang="fr-FR" dirty="0"/>
              <a:t>	</a:t>
            </a:r>
            <a:r>
              <a:rPr lang="fr-FR" dirty="0" err="1" smtClean="0"/>
              <a:t>this</a:t>
            </a:r>
            <a:r>
              <a:rPr lang="fr-FR" dirty="0" smtClean="0"/>
              <a:t>-&gt;</a:t>
            </a:r>
            <a:r>
              <a:rPr lang="fr-FR" dirty="0" err="1" smtClean="0"/>
              <a:t>TxPin</a:t>
            </a:r>
            <a:r>
              <a:rPr lang="fr-FR" dirty="0" smtClean="0"/>
              <a:t>=</a:t>
            </a:r>
            <a:r>
              <a:rPr lang="fr-FR" dirty="0" err="1" smtClean="0"/>
              <a:t>PinOut</a:t>
            </a:r>
            <a:r>
              <a:rPr lang="fr-FR" dirty="0" smtClean="0"/>
              <a:t>-&gt;</a:t>
            </a:r>
            <a:r>
              <a:rPr lang="fr-FR" dirty="0" err="1" smtClean="0"/>
              <a:t>thepin</a:t>
            </a:r>
            <a:r>
              <a:rPr lang="fr-FR" dirty="0" smtClean="0"/>
              <a:t>;</a:t>
            </a:r>
          </a:p>
          <a:p>
            <a:r>
              <a:rPr lang="fr-FR" dirty="0"/>
              <a:t>	</a:t>
            </a:r>
            <a:r>
              <a:rPr lang="fr-FR" dirty="0" err="1" smtClean="0"/>
              <a:t>PinAsInput</a:t>
            </a:r>
            <a:r>
              <a:rPr lang="fr-FR" dirty="0" smtClean="0"/>
              <a:t> </a:t>
            </a:r>
            <a:r>
              <a:rPr lang="fr-FR" dirty="0" err="1" smtClean="0"/>
              <a:t>PinIn</a:t>
            </a:r>
            <a:r>
              <a:rPr lang="fr-FR" dirty="0" smtClean="0"/>
              <a:t>(RxPin,0);</a:t>
            </a:r>
          </a:p>
          <a:p>
            <a:r>
              <a:rPr lang="fr-FR" dirty="0" smtClean="0"/>
              <a:t>	</a:t>
            </a:r>
            <a:r>
              <a:rPr lang="fr-FR" dirty="0" err="1" smtClean="0"/>
              <a:t>this</a:t>
            </a:r>
            <a:r>
              <a:rPr lang="fr-FR" dirty="0" smtClean="0"/>
              <a:t>-&gt;</a:t>
            </a:r>
            <a:r>
              <a:rPr lang="fr-FR" dirty="0" err="1" smtClean="0"/>
              <a:t>RxPin</a:t>
            </a:r>
            <a:r>
              <a:rPr lang="fr-FR" dirty="0" smtClean="0"/>
              <a:t>=</a:t>
            </a:r>
            <a:r>
              <a:rPr lang="fr-FR" dirty="0" err="1" smtClean="0"/>
              <a:t>PinIn</a:t>
            </a:r>
            <a:r>
              <a:rPr lang="fr-FR" dirty="0" smtClean="0"/>
              <a:t>-&gt;</a:t>
            </a:r>
            <a:r>
              <a:rPr lang="fr-FR" dirty="0" err="1" smtClean="0"/>
              <a:t>thepin</a:t>
            </a:r>
            <a:r>
              <a:rPr lang="fr-FR" dirty="0" smtClean="0"/>
              <a:t>;</a:t>
            </a:r>
          </a:p>
          <a:p>
            <a:r>
              <a:rPr lang="fr-FR" dirty="0"/>
              <a:t>	</a:t>
            </a:r>
            <a:r>
              <a:rPr lang="fr-FR" dirty="0" err="1" smtClean="0"/>
              <a:t>zf_usart_init</a:t>
            </a:r>
            <a:r>
              <a:rPr lang="fr-FR" dirty="0" smtClean="0"/>
              <a:t>();</a:t>
            </a:r>
          </a:p>
          <a:p>
            <a:r>
              <a:rPr lang="fr-FR" dirty="0" smtClean="0"/>
              <a:t>}</a:t>
            </a:r>
            <a:endParaRPr lang="fr-FR" dirty="0"/>
          </a:p>
        </p:txBody>
      </p:sp>
      <p:sp>
        <p:nvSpPr>
          <p:cNvPr id="6" name="Rectangle 5"/>
          <p:cNvSpPr/>
          <p:nvPr/>
        </p:nvSpPr>
        <p:spPr>
          <a:xfrm>
            <a:off x="6345872" y="0"/>
            <a:ext cx="6096000" cy="369332"/>
          </a:xfrm>
          <a:prstGeom prst="rect">
            <a:avLst/>
          </a:prstGeom>
        </p:spPr>
        <p:txBody>
          <a:bodyPr>
            <a:spAutoFit/>
          </a:bodyPr>
          <a:lstStyle/>
          <a:p>
            <a:r>
              <a:rPr lang="fr-FR" dirty="0" smtClean="0"/>
              <a:t>				</a:t>
            </a:r>
            <a:endParaRPr lang="fr-FR" dirty="0"/>
          </a:p>
        </p:txBody>
      </p:sp>
      <p:sp>
        <p:nvSpPr>
          <p:cNvPr id="10" name="Rectangle 9"/>
          <p:cNvSpPr/>
          <p:nvPr/>
        </p:nvSpPr>
        <p:spPr>
          <a:xfrm>
            <a:off x="5644832" y="1102599"/>
            <a:ext cx="6096000" cy="1754326"/>
          </a:xfrm>
          <a:prstGeom prst="rect">
            <a:avLst/>
          </a:prstGeom>
        </p:spPr>
        <p:txBody>
          <a:bodyPr>
            <a:spAutoFit/>
          </a:bodyPr>
          <a:lstStyle/>
          <a:p>
            <a:r>
              <a:rPr lang="fr-FR" dirty="0"/>
              <a:t>/*on pourra aussi définir d’autres constructeurs qui mettent les valeurs des différents paramètres</a:t>
            </a:r>
          </a:p>
          <a:p>
            <a:r>
              <a:rPr lang="fr-FR" dirty="0"/>
              <a:t>ainsi on aura à faire comme précédemment des traductions de chaque paramètre dans une fonction (+en mettant une valeur par défaut) puis plusieurs types de </a:t>
            </a:r>
            <a:r>
              <a:rPr lang="fr-FR" dirty="0" err="1"/>
              <a:t>usart_init</a:t>
            </a:r>
            <a:r>
              <a:rPr lang="fr-FR" dirty="0"/>
              <a:t> selon les paramètres entrés*/</a:t>
            </a:r>
            <a:endParaRPr lang="fr-FR" dirty="0"/>
          </a:p>
        </p:txBody>
      </p:sp>
    </p:spTree>
    <p:extLst>
      <p:ext uri="{BB962C8B-B14F-4D97-AF65-F5344CB8AC3E}">
        <p14:creationId xmlns:p14="http://schemas.microsoft.com/office/powerpoint/2010/main" val="3480696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0" y="0"/>
            <a:ext cx="6096000" cy="5355312"/>
          </a:xfrm>
          <a:prstGeom prst="rect">
            <a:avLst/>
          </a:prstGeom>
        </p:spPr>
        <p:txBody>
          <a:bodyPr>
            <a:spAutoFit/>
          </a:bodyPr>
          <a:lstStyle/>
          <a:p>
            <a:r>
              <a:rPr lang="fr-FR" dirty="0"/>
              <a:t>/**** A </a:t>
            </a:r>
            <a:r>
              <a:rPr lang="fr-FR" dirty="0" err="1"/>
              <a:t>shorthand</a:t>
            </a:r>
            <a:r>
              <a:rPr lang="fr-FR" dirty="0"/>
              <a:t> for </a:t>
            </a:r>
            <a:r>
              <a:rPr lang="fr-FR" dirty="0" err="1"/>
              <a:t>write</a:t>
            </a:r>
            <a:r>
              <a:rPr lang="fr-FR" dirty="0"/>
              <a:t>(): </a:t>
            </a:r>
            <a:r>
              <a:rPr lang="fr-FR" dirty="0" err="1"/>
              <a:t>overload</a:t>
            </a:r>
            <a:r>
              <a:rPr lang="fr-FR" dirty="0"/>
              <a:t> (= </a:t>
            </a:r>
            <a:r>
              <a:rPr lang="fr-FR" dirty="0" err="1"/>
              <a:t>operator</a:t>
            </a:r>
            <a:r>
              <a:rPr lang="fr-FR" dirty="0"/>
              <a:t>) for </a:t>
            </a:r>
            <a:r>
              <a:rPr lang="fr-FR" dirty="0" err="1"/>
              <a:t>object</a:t>
            </a:r>
            <a:r>
              <a:rPr lang="fr-FR" dirty="0"/>
              <a:t> = value</a:t>
            </a:r>
          </a:p>
          <a:p>
            <a:r>
              <a:rPr lang="fr-FR" dirty="0"/>
              <a:t>*/</a:t>
            </a:r>
          </a:p>
          <a:p>
            <a:r>
              <a:rPr lang="fr-FR" dirty="0"/>
              <a:t>     </a:t>
            </a:r>
            <a:r>
              <a:rPr lang="fr-FR" dirty="0" err="1"/>
              <a:t>void</a:t>
            </a:r>
            <a:r>
              <a:rPr lang="fr-FR" dirty="0"/>
              <a:t> </a:t>
            </a:r>
            <a:r>
              <a:rPr lang="fr-FR" dirty="0" err="1"/>
              <a:t>operator</a:t>
            </a:r>
            <a:r>
              <a:rPr lang="fr-FR" dirty="0"/>
              <a:t> = </a:t>
            </a:r>
            <a:r>
              <a:rPr lang="fr-FR" dirty="0" smtClean="0"/>
              <a:t>(string value)</a:t>
            </a:r>
            <a:r>
              <a:rPr lang="fr-FR" dirty="0">
                <a:solidFill>
                  <a:srgbClr val="FF0000"/>
                </a:solidFill>
              </a:rPr>
              <a:t> </a:t>
            </a:r>
            <a:r>
              <a:rPr lang="fr-FR" dirty="0" smtClean="0"/>
              <a:t>{</a:t>
            </a:r>
            <a:endParaRPr lang="fr-FR" dirty="0"/>
          </a:p>
          <a:p>
            <a:r>
              <a:rPr lang="fr-FR" dirty="0"/>
              <a:t>          </a:t>
            </a:r>
            <a:r>
              <a:rPr lang="fr-FR" dirty="0" err="1" smtClean="0"/>
              <a:t>read</a:t>
            </a:r>
            <a:r>
              <a:rPr lang="fr-FR" dirty="0" smtClean="0"/>
              <a:t>(value);</a:t>
            </a:r>
            <a:r>
              <a:rPr lang="fr-FR" dirty="0"/>
              <a:t>	</a:t>
            </a:r>
            <a:r>
              <a:rPr lang="fr-FR" dirty="0" smtClean="0"/>
              <a:t>}</a:t>
            </a:r>
            <a:endParaRPr lang="fr-FR" dirty="0"/>
          </a:p>
          <a:p>
            <a:r>
              <a:rPr lang="fr-FR" dirty="0"/>
              <a:t>				</a:t>
            </a:r>
          </a:p>
          <a:p>
            <a:r>
              <a:rPr lang="fr-FR" dirty="0"/>
              <a:t>				</a:t>
            </a:r>
          </a:p>
          <a:p>
            <a:r>
              <a:rPr lang="fr-FR" dirty="0"/>
              <a:t>/***** A </a:t>
            </a:r>
            <a:r>
              <a:rPr lang="fr-FR" dirty="0" err="1"/>
              <a:t>shorthand</a:t>
            </a:r>
            <a:r>
              <a:rPr lang="fr-FR" dirty="0"/>
              <a:t> for </a:t>
            </a:r>
            <a:r>
              <a:rPr lang="fr-FR" dirty="0" err="1"/>
              <a:t>write</a:t>
            </a:r>
            <a:r>
              <a:rPr lang="fr-FR" dirty="0"/>
              <a:t>(): </a:t>
            </a:r>
            <a:r>
              <a:rPr lang="fr-FR" dirty="0" err="1"/>
              <a:t>overload</a:t>
            </a:r>
            <a:r>
              <a:rPr lang="fr-FR" dirty="0"/>
              <a:t> (= </a:t>
            </a:r>
            <a:r>
              <a:rPr lang="fr-FR" dirty="0" err="1"/>
              <a:t>operator</a:t>
            </a:r>
            <a:r>
              <a:rPr lang="fr-FR" dirty="0"/>
              <a:t>) for </a:t>
            </a:r>
            <a:r>
              <a:rPr lang="fr-FR" dirty="0" err="1"/>
              <a:t>object</a:t>
            </a:r>
            <a:r>
              <a:rPr lang="fr-FR" dirty="0"/>
              <a:t> = </a:t>
            </a:r>
            <a:r>
              <a:rPr lang="fr-FR" dirty="0" err="1"/>
              <a:t>object</a:t>
            </a:r>
            <a:endParaRPr lang="fr-FR" dirty="0"/>
          </a:p>
          <a:p>
            <a:r>
              <a:rPr lang="fr-FR" dirty="0"/>
              <a:t>*/		</a:t>
            </a:r>
          </a:p>
          <a:p>
            <a:r>
              <a:rPr lang="fr-FR" dirty="0"/>
              <a:t>    </a:t>
            </a:r>
            <a:r>
              <a:rPr lang="fr-FR" dirty="0" err="1"/>
              <a:t>void</a:t>
            </a:r>
            <a:r>
              <a:rPr lang="fr-FR" dirty="0"/>
              <a:t> </a:t>
            </a:r>
            <a:r>
              <a:rPr lang="fr-FR" dirty="0" err="1"/>
              <a:t>operator</a:t>
            </a:r>
            <a:r>
              <a:rPr lang="fr-FR" dirty="0"/>
              <a:t> = (Serial p) {</a:t>
            </a:r>
          </a:p>
          <a:p>
            <a:r>
              <a:rPr lang="fr-FR" dirty="0"/>
              <a:t>			</a:t>
            </a:r>
          </a:p>
          <a:p>
            <a:r>
              <a:rPr lang="fr-FR" dirty="0"/>
              <a:t>			</a:t>
            </a:r>
            <a:r>
              <a:rPr lang="fr-FR" dirty="0" err="1"/>
              <a:t>this</a:t>
            </a:r>
            <a:r>
              <a:rPr lang="fr-FR" dirty="0"/>
              <a:t>-&gt;</a:t>
            </a:r>
            <a:r>
              <a:rPr lang="fr-FR" dirty="0" err="1"/>
              <a:t>TxPin</a:t>
            </a:r>
            <a:r>
              <a:rPr lang="fr-FR" dirty="0"/>
              <a:t> = p-&gt;</a:t>
            </a:r>
            <a:r>
              <a:rPr lang="fr-FR" dirty="0" err="1"/>
              <a:t>TxPin</a:t>
            </a:r>
            <a:r>
              <a:rPr lang="fr-FR" dirty="0"/>
              <a:t>;</a:t>
            </a:r>
          </a:p>
          <a:p>
            <a:r>
              <a:rPr lang="fr-FR" dirty="0"/>
              <a:t>			</a:t>
            </a:r>
            <a:r>
              <a:rPr lang="fr-FR" dirty="0" err="1"/>
              <a:t>this</a:t>
            </a:r>
            <a:r>
              <a:rPr lang="fr-FR" dirty="0"/>
              <a:t>-&gt;</a:t>
            </a:r>
            <a:r>
              <a:rPr lang="fr-FR" dirty="0" err="1"/>
              <a:t>RxPin</a:t>
            </a:r>
            <a:r>
              <a:rPr lang="fr-FR" dirty="0"/>
              <a:t>=p-&gt;</a:t>
            </a:r>
            <a:r>
              <a:rPr lang="fr-FR" dirty="0" err="1"/>
              <a:t>RxPin</a:t>
            </a:r>
            <a:r>
              <a:rPr lang="fr-FR" dirty="0"/>
              <a:t>;</a:t>
            </a:r>
          </a:p>
          <a:p>
            <a:r>
              <a:rPr lang="fr-FR" dirty="0"/>
              <a:t>		}</a:t>
            </a:r>
          </a:p>
          <a:p>
            <a:r>
              <a:rPr lang="fr-FR" dirty="0"/>
              <a:t>       </a:t>
            </a:r>
          </a:p>
          <a:p>
            <a:r>
              <a:rPr lang="fr-FR" dirty="0"/>
              <a:t>}; //Class End</a:t>
            </a:r>
          </a:p>
          <a:p>
            <a:endParaRPr lang="fr-FR" dirty="0"/>
          </a:p>
          <a:p>
            <a:r>
              <a:rPr lang="fr-FR" dirty="0"/>
              <a:t>} //</a:t>
            </a:r>
            <a:r>
              <a:rPr lang="fr-FR" dirty="0" err="1"/>
              <a:t>namespace</a:t>
            </a:r>
            <a:endParaRPr lang="fr-FR" dirty="0"/>
          </a:p>
        </p:txBody>
      </p:sp>
      <p:sp>
        <p:nvSpPr>
          <p:cNvPr id="3" name="Rectangle 2"/>
          <p:cNvSpPr/>
          <p:nvPr/>
        </p:nvSpPr>
        <p:spPr>
          <a:xfrm>
            <a:off x="97766" y="345427"/>
            <a:ext cx="6096000" cy="5078313"/>
          </a:xfrm>
          <a:prstGeom prst="rect">
            <a:avLst/>
          </a:prstGeom>
        </p:spPr>
        <p:txBody>
          <a:bodyPr>
            <a:spAutoFit/>
          </a:bodyPr>
          <a:lstStyle/>
          <a:p>
            <a:r>
              <a:rPr lang="fr-FR" dirty="0"/>
              <a:t>s</a:t>
            </a:r>
            <a:r>
              <a:rPr lang="fr-FR" dirty="0" smtClean="0"/>
              <a:t>tring </a:t>
            </a:r>
            <a:r>
              <a:rPr lang="fr-FR" dirty="0" err="1" smtClean="0"/>
              <a:t>read</a:t>
            </a:r>
            <a:r>
              <a:rPr lang="fr-FR" dirty="0"/>
              <a:t>() </a:t>
            </a:r>
            <a:r>
              <a:rPr lang="fr-FR" dirty="0" smtClean="0"/>
              <a:t>{</a:t>
            </a:r>
            <a:endParaRPr lang="fr-FR" dirty="0"/>
          </a:p>
          <a:p>
            <a:r>
              <a:rPr lang="fr-FR" dirty="0"/>
              <a:t>        </a:t>
            </a:r>
            <a:r>
              <a:rPr lang="fr-FR" dirty="0" smtClean="0"/>
              <a:t>	</a:t>
            </a:r>
            <a:r>
              <a:rPr lang="fr-FR" dirty="0" err="1" smtClean="0"/>
              <a:t>int</a:t>
            </a:r>
            <a:r>
              <a:rPr lang="fr-FR" dirty="0" smtClean="0"/>
              <a:t> i;</a:t>
            </a:r>
          </a:p>
          <a:p>
            <a:r>
              <a:rPr lang="fr-FR" dirty="0"/>
              <a:t>	</a:t>
            </a:r>
            <a:r>
              <a:rPr lang="fr-FR" dirty="0" smtClean="0"/>
              <a:t>for </a:t>
            </a:r>
            <a:r>
              <a:rPr lang="fr-FR" dirty="0"/>
              <a:t>( i=0; i&lt;8; i++){</a:t>
            </a:r>
          </a:p>
          <a:p>
            <a:r>
              <a:rPr lang="fr-FR" dirty="0"/>
              <a:t>	 </a:t>
            </a:r>
            <a:r>
              <a:rPr lang="fr-FR" dirty="0" err="1" smtClean="0"/>
              <a:t>while</a:t>
            </a:r>
            <a:r>
              <a:rPr lang="fr-FR" dirty="0" smtClean="0"/>
              <a:t> </a:t>
            </a:r>
            <a:r>
              <a:rPr lang="fr-FR" dirty="0"/>
              <a:t>(</a:t>
            </a:r>
            <a:r>
              <a:rPr lang="fr-FR" dirty="0" err="1"/>
              <a:t>USART_GetFlagStatus</a:t>
            </a:r>
            <a:r>
              <a:rPr lang="fr-FR" dirty="0"/>
              <a:t>(USART2, </a:t>
            </a:r>
            <a:r>
              <a:rPr lang="fr-FR" dirty="0" smtClean="0"/>
              <a:t>				USART_FLAG_RXNE</a:t>
            </a:r>
            <a:r>
              <a:rPr lang="fr-FR" dirty="0"/>
              <a:t>)==0);</a:t>
            </a:r>
          </a:p>
          <a:p>
            <a:r>
              <a:rPr lang="fr-FR" dirty="0" smtClean="0"/>
              <a:t>		message[i</a:t>
            </a:r>
            <a:r>
              <a:rPr lang="fr-FR" dirty="0"/>
              <a:t>]=</a:t>
            </a:r>
            <a:r>
              <a:rPr lang="fr-FR" dirty="0" err="1"/>
              <a:t>USART_ReceiveData</a:t>
            </a:r>
            <a:r>
              <a:rPr lang="fr-FR" dirty="0"/>
              <a:t>(USART2);</a:t>
            </a:r>
          </a:p>
          <a:p>
            <a:r>
              <a:rPr lang="fr-FR" dirty="0"/>
              <a:t>	</a:t>
            </a:r>
            <a:r>
              <a:rPr lang="fr-FR" dirty="0" smtClean="0"/>
              <a:t>	 </a:t>
            </a:r>
            <a:r>
              <a:rPr lang="fr-FR" dirty="0"/>
              <a:t>} </a:t>
            </a:r>
          </a:p>
          <a:p>
            <a:r>
              <a:rPr lang="fr-FR" dirty="0" smtClean="0"/>
              <a:t>	return </a:t>
            </a:r>
            <a:r>
              <a:rPr lang="fr-FR" dirty="0"/>
              <a:t>message</a:t>
            </a:r>
            <a:r>
              <a:rPr lang="fr-FR" dirty="0" smtClean="0"/>
              <a:t>[];}</a:t>
            </a:r>
            <a:r>
              <a:rPr lang="fr-FR" dirty="0"/>
              <a:t>	</a:t>
            </a:r>
          </a:p>
          <a:p>
            <a:r>
              <a:rPr lang="fr-FR" dirty="0" err="1"/>
              <a:t>operator</a:t>
            </a:r>
            <a:r>
              <a:rPr lang="fr-FR" dirty="0"/>
              <a:t> </a:t>
            </a:r>
            <a:r>
              <a:rPr lang="fr-FR" dirty="0" err="1"/>
              <a:t>int</a:t>
            </a:r>
            <a:r>
              <a:rPr lang="fr-FR" dirty="0"/>
              <a:t>() {</a:t>
            </a:r>
          </a:p>
          <a:p>
            <a:r>
              <a:rPr lang="fr-FR" dirty="0"/>
              <a:t>        return </a:t>
            </a:r>
            <a:r>
              <a:rPr lang="fr-FR" dirty="0" err="1"/>
              <a:t>read</a:t>
            </a:r>
            <a:r>
              <a:rPr lang="fr-FR" dirty="0"/>
              <a:t>();</a:t>
            </a:r>
          </a:p>
          <a:p>
            <a:r>
              <a:rPr lang="fr-FR" dirty="0"/>
              <a:t>    }				</a:t>
            </a:r>
          </a:p>
          <a:p>
            <a:r>
              <a:rPr lang="fr-FR" dirty="0" err="1"/>
              <a:t>void</a:t>
            </a:r>
            <a:r>
              <a:rPr lang="fr-FR" dirty="0"/>
              <a:t> </a:t>
            </a:r>
            <a:r>
              <a:rPr lang="fr-FR" dirty="0" err="1" smtClean="0"/>
              <a:t>send</a:t>
            </a:r>
            <a:r>
              <a:rPr lang="fr-FR" dirty="0" smtClean="0"/>
              <a:t>(</a:t>
            </a:r>
            <a:r>
              <a:rPr lang="fr-FR" dirty="0"/>
              <a:t>string</a:t>
            </a:r>
            <a:r>
              <a:rPr lang="fr-FR" dirty="0" smtClean="0"/>
              <a:t> value) {</a:t>
            </a:r>
            <a:endParaRPr lang="fr-FR" dirty="0"/>
          </a:p>
          <a:p>
            <a:r>
              <a:rPr lang="fr-FR" dirty="0" err="1"/>
              <a:t>int</a:t>
            </a:r>
            <a:r>
              <a:rPr lang="fr-FR" dirty="0"/>
              <a:t> i;</a:t>
            </a:r>
          </a:p>
          <a:p>
            <a:r>
              <a:rPr lang="nn-NO" dirty="0"/>
              <a:t>for (i=0; i&lt;value[].</a:t>
            </a:r>
            <a:r>
              <a:rPr lang="nn-NO" dirty="0" smtClean="0"/>
              <a:t>length(); </a:t>
            </a:r>
            <a:r>
              <a:rPr lang="nn-NO" dirty="0"/>
              <a:t>i</a:t>
            </a:r>
            <a:r>
              <a:rPr lang="nn-NO" dirty="0" smtClean="0"/>
              <a:t>++){</a:t>
            </a:r>
          </a:p>
          <a:p>
            <a:r>
              <a:rPr lang="nn-NO" dirty="0" smtClean="0"/>
              <a:t>while(USART_GetFlagStatus(USART2,USART_FLAG_TXE</a:t>
            </a:r>
            <a:r>
              <a:rPr lang="nn-NO" dirty="0"/>
              <a:t>)==0);</a:t>
            </a:r>
          </a:p>
          <a:p>
            <a:r>
              <a:rPr lang="nn-NO" dirty="0"/>
              <a:t>USART_SendData(USART2,value[i]) ;</a:t>
            </a:r>
            <a:r>
              <a:rPr lang="fr-FR" dirty="0"/>
              <a:t>				}</a:t>
            </a:r>
          </a:p>
          <a:p>
            <a:r>
              <a:rPr lang="fr-FR" dirty="0"/>
              <a:t>		</a:t>
            </a:r>
          </a:p>
        </p:txBody>
      </p:sp>
    </p:spTree>
    <p:extLst>
      <p:ext uri="{BB962C8B-B14F-4D97-AF65-F5344CB8AC3E}">
        <p14:creationId xmlns:p14="http://schemas.microsoft.com/office/powerpoint/2010/main" val="1725546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872" y="1847772"/>
            <a:ext cx="6096000" cy="4524315"/>
          </a:xfrm>
          <a:prstGeom prst="rect">
            <a:avLst/>
          </a:prstGeom>
        </p:spPr>
        <p:txBody>
          <a:bodyPr>
            <a:spAutoFit/>
          </a:bodyPr>
          <a:lstStyle/>
          <a:p>
            <a:r>
              <a:rPr lang="fr-FR" dirty="0" err="1"/>
              <a:t>void</a:t>
            </a:r>
            <a:r>
              <a:rPr lang="fr-FR" dirty="0"/>
              <a:t> </a:t>
            </a:r>
            <a:r>
              <a:rPr lang="fr-FR" dirty="0" err="1"/>
              <a:t>zf_usart_init</a:t>
            </a:r>
            <a:r>
              <a:rPr lang="fr-FR" dirty="0"/>
              <a:t>(){</a:t>
            </a:r>
          </a:p>
          <a:p>
            <a:r>
              <a:rPr lang="fr-FR" dirty="0" err="1"/>
              <a:t>USART_InitStructure.USART_BaudRate</a:t>
            </a:r>
            <a:r>
              <a:rPr lang="fr-FR" dirty="0"/>
              <a:t> = 9600;</a:t>
            </a:r>
          </a:p>
          <a:p>
            <a:r>
              <a:rPr lang="fr-FR" dirty="0"/>
              <a:t>  </a:t>
            </a:r>
            <a:r>
              <a:rPr lang="fr-FR" dirty="0" err="1"/>
              <a:t>USART_InitStructure.USART_WordLength</a:t>
            </a:r>
            <a:r>
              <a:rPr lang="fr-FR" dirty="0"/>
              <a:t> = USART_WordLength_8b;</a:t>
            </a:r>
          </a:p>
          <a:p>
            <a:r>
              <a:rPr lang="fr-FR" dirty="0"/>
              <a:t>  </a:t>
            </a:r>
            <a:r>
              <a:rPr lang="fr-FR" dirty="0" err="1"/>
              <a:t>USART_InitStructure.USART_StopBits</a:t>
            </a:r>
            <a:r>
              <a:rPr lang="fr-FR" dirty="0"/>
              <a:t> = USART_StopBits_1;</a:t>
            </a:r>
          </a:p>
          <a:p>
            <a:r>
              <a:rPr lang="fr-FR" dirty="0"/>
              <a:t>  </a:t>
            </a:r>
            <a:r>
              <a:rPr lang="fr-FR" dirty="0" err="1"/>
              <a:t>USART_InitStructure.USART_Parity</a:t>
            </a:r>
            <a:r>
              <a:rPr lang="fr-FR" dirty="0"/>
              <a:t> = </a:t>
            </a:r>
            <a:r>
              <a:rPr lang="fr-FR" dirty="0" err="1"/>
              <a:t>USART_Parity_No</a:t>
            </a:r>
            <a:r>
              <a:rPr lang="fr-FR" dirty="0"/>
              <a:t> ;</a:t>
            </a:r>
          </a:p>
          <a:p>
            <a:r>
              <a:rPr lang="fr-FR" dirty="0"/>
              <a:t>  </a:t>
            </a:r>
            <a:r>
              <a:rPr lang="fr-FR" dirty="0" err="1"/>
              <a:t>USART_InitStructure.USART_HardwareFlowControl</a:t>
            </a:r>
            <a:r>
              <a:rPr lang="fr-FR" dirty="0"/>
              <a:t> = </a:t>
            </a:r>
            <a:r>
              <a:rPr lang="fr-FR" dirty="0" err="1"/>
              <a:t>USART_HardwareFlowControl_None</a:t>
            </a:r>
            <a:r>
              <a:rPr lang="fr-FR" dirty="0"/>
              <a:t>;</a:t>
            </a:r>
          </a:p>
          <a:p>
            <a:r>
              <a:rPr lang="fr-FR" dirty="0"/>
              <a:t>  </a:t>
            </a:r>
            <a:r>
              <a:rPr lang="fr-FR" dirty="0" err="1"/>
              <a:t>USART_InitStructure.USART_Mode</a:t>
            </a:r>
            <a:r>
              <a:rPr lang="fr-FR" dirty="0"/>
              <a:t> = </a:t>
            </a:r>
            <a:r>
              <a:rPr lang="fr-FR" dirty="0" err="1"/>
              <a:t>USART_Mode_Rx</a:t>
            </a:r>
            <a:r>
              <a:rPr lang="fr-FR" dirty="0"/>
              <a:t> | </a:t>
            </a:r>
            <a:r>
              <a:rPr lang="fr-FR" dirty="0" err="1"/>
              <a:t>USART_Mode_Tx</a:t>
            </a:r>
            <a:r>
              <a:rPr lang="fr-FR" dirty="0"/>
              <a:t>;</a:t>
            </a:r>
          </a:p>
          <a:p>
            <a:endParaRPr lang="fr-FR" dirty="0"/>
          </a:p>
          <a:p>
            <a:r>
              <a:rPr lang="fr-FR" dirty="0"/>
              <a:t>  </a:t>
            </a:r>
            <a:r>
              <a:rPr lang="fr-FR" dirty="0" err="1"/>
              <a:t>USART_Init</a:t>
            </a:r>
            <a:r>
              <a:rPr lang="fr-FR" dirty="0"/>
              <a:t>(USART2, &amp;</a:t>
            </a:r>
            <a:r>
              <a:rPr lang="fr-FR" dirty="0" err="1"/>
              <a:t>USART_InitStructure</a:t>
            </a:r>
            <a:r>
              <a:rPr lang="fr-FR" dirty="0"/>
              <a:t>);</a:t>
            </a:r>
          </a:p>
          <a:p>
            <a:endParaRPr lang="fr-FR" dirty="0"/>
          </a:p>
          <a:p>
            <a:r>
              <a:rPr lang="fr-FR" dirty="0"/>
              <a:t>  /* </a:t>
            </a:r>
            <a:r>
              <a:rPr lang="fr-FR" dirty="0" err="1"/>
              <a:t>Enable</a:t>
            </a:r>
            <a:r>
              <a:rPr lang="fr-FR" dirty="0"/>
              <a:t> the </a:t>
            </a:r>
            <a:r>
              <a:rPr lang="fr-FR" dirty="0" err="1"/>
              <a:t>USARTx</a:t>
            </a:r>
            <a:r>
              <a:rPr lang="fr-FR" dirty="0"/>
              <a:t> */</a:t>
            </a:r>
          </a:p>
          <a:p>
            <a:r>
              <a:rPr lang="fr-FR" dirty="0"/>
              <a:t>  </a:t>
            </a:r>
            <a:r>
              <a:rPr lang="fr-FR" dirty="0" err="1"/>
              <a:t>USART_Cmd</a:t>
            </a:r>
            <a:r>
              <a:rPr lang="fr-FR" dirty="0"/>
              <a:t>(USART2, ENABLE);</a:t>
            </a:r>
          </a:p>
          <a:p>
            <a:r>
              <a:rPr lang="fr-FR" dirty="0"/>
              <a:t>}</a:t>
            </a:r>
          </a:p>
        </p:txBody>
      </p:sp>
      <p:sp>
        <p:nvSpPr>
          <p:cNvPr id="3" name="Rectangle 2"/>
          <p:cNvSpPr/>
          <p:nvPr/>
        </p:nvSpPr>
        <p:spPr>
          <a:xfrm>
            <a:off x="249872" y="103445"/>
            <a:ext cx="11490960" cy="892552"/>
          </a:xfrm>
          <a:prstGeom prst="rect">
            <a:avLst/>
          </a:prstGeom>
        </p:spPr>
        <p:txBody>
          <a:bodyPr wrap="square">
            <a:spAutoFit/>
          </a:bodyPr>
          <a:lstStyle/>
          <a:p>
            <a:pPr lvl="0"/>
            <a:r>
              <a:rPr lang="fr-FR" sz="2800" dirty="0" err="1" smtClean="0">
                <a:solidFill>
                  <a:srgbClr val="ED7D31"/>
                </a:solidFill>
              </a:rPr>
              <a:t>Wrapper</a:t>
            </a:r>
            <a:r>
              <a:rPr lang="fr-FR" sz="2800" dirty="0" smtClean="0">
                <a:solidFill>
                  <a:srgbClr val="ED7D31"/>
                </a:solidFill>
              </a:rPr>
              <a:t> Layer: </a:t>
            </a:r>
          </a:p>
          <a:p>
            <a:pPr lvl="0"/>
            <a:r>
              <a:rPr lang="fr-FR" sz="2400" dirty="0" smtClean="0">
                <a:solidFill>
                  <a:srgbClr val="ED7D31"/>
                </a:solidFill>
              </a:rPr>
              <a:t>dans </a:t>
            </a:r>
            <a:r>
              <a:rPr lang="fr-FR" sz="2400" dirty="0">
                <a:solidFill>
                  <a:srgbClr val="ED7D31"/>
                </a:solidFill>
              </a:rPr>
              <a:t>stm32_wapper_serial.h</a:t>
            </a:r>
            <a:r>
              <a:rPr lang="fr-FR" sz="2400" dirty="0" smtClean="0">
                <a:solidFill>
                  <a:srgbClr val="ED7D31"/>
                </a:solidFill>
              </a:rPr>
              <a:t>  </a:t>
            </a:r>
            <a:endParaRPr lang="fr-FR" sz="2400" dirty="0">
              <a:solidFill>
                <a:srgbClr val="ED7D31"/>
              </a:solidFill>
            </a:endParaRPr>
          </a:p>
        </p:txBody>
      </p:sp>
      <p:sp>
        <p:nvSpPr>
          <p:cNvPr id="4" name="Rectangle 3"/>
          <p:cNvSpPr/>
          <p:nvPr/>
        </p:nvSpPr>
        <p:spPr>
          <a:xfrm>
            <a:off x="1000370" y="995997"/>
            <a:ext cx="2024850" cy="369332"/>
          </a:xfrm>
          <a:prstGeom prst="rect">
            <a:avLst/>
          </a:prstGeom>
        </p:spPr>
        <p:txBody>
          <a:bodyPr wrap="none">
            <a:spAutoFit/>
          </a:bodyPr>
          <a:lstStyle/>
          <a:p>
            <a:r>
              <a:rPr lang="fr-FR" dirty="0" err="1"/>
              <a:t>void</a:t>
            </a:r>
            <a:r>
              <a:rPr lang="fr-FR" dirty="0"/>
              <a:t> </a:t>
            </a:r>
            <a:r>
              <a:rPr lang="fr-FR" dirty="0" err="1"/>
              <a:t>zf_usart_init</a:t>
            </a:r>
            <a:r>
              <a:rPr lang="fr-FR" dirty="0" smtClean="0"/>
              <a:t>();</a:t>
            </a:r>
            <a:endParaRPr lang="fr-FR" dirty="0"/>
          </a:p>
        </p:txBody>
      </p:sp>
      <p:sp>
        <p:nvSpPr>
          <p:cNvPr id="5" name="Rectangle 4"/>
          <p:cNvSpPr/>
          <p:nvPr/>
        </p:nvSpPr>
        <p:spPr>
          <a:xfrm>
            <a:off x="249872" y="1316049"/>
            <a:ext cx="3754041" cy="461665"/>
          </a:xfrm>
          <a:prstGeom prst="rect">
            <a:avLst/>
          </a:prstGeom>
        </p:spPr>
        <p:txBody>
          <a:bodyPr wrap="none">
            <a:spAutoFit/>
          </a:bodyPr>
          <a:lstStyle/>
          <a:p>
            <a:pPr lvl="0"/>
            <a:r>
              <a:rPr lang="fr-FR" sz="2400" dirty="0">
                <a:solidFill>
                  <a:srgbClr val="ED7D31"/>
                </a:solidFill>
              </a:rPr>
              <a:t>dans </a:t>
            </a:r>
            <a:r>
              <a:rPr lang="fr-FR" sz="2400" dirty="0" smtClean="0">
                <a:solidFill>
                  <a:srgbClr val="ED7D31"/>
                </a:solidFill>
              </a:rPr>
              <a:t>stm32_wapper_serial.c</a:t>
            </a:r>
            <a:endParaRPr lang="fr-FR" sz="2400" dirty="0">
              <a:solidFill>
                <a:srgbClr val="ED7D31"/>
              </a:solidFill>
            </a:endParaRPr>
          </a:p>
        </p:txBody>
      </p:sp>
      <p:sp>
        <p:nvSpPr>
          <p:cNvPr id="6" name="ZoneTexte 5"/>
          <p:cNvSpPr txBox="1"/>
          <p:nvPr/>
        </p:nvSpPr>
        <p:spPr>
          <a:xfrm flipH="1">
            <a:off x="6095999" y="413835"/>
            <a:ext cx="6134178" cy="3970318"/>
          </a:xfrm>
          <a:prstGeom prst="rect">
            <a:avLst/>
          </a:prstGeom>
          <a:noFill/>
        </p:spPr>
        <p:txBody>
          <a:bodyPr wrap="square" rtlCol="0">
            <a:spAutoFit/>
          </a:bodyPr>
          <a:lstStyle/>
          <a:p>
            <a:r>
              <a:rPr lang="fr-FR" dirty="0" smtClean="0"/>
              <a:t>Si on considère qu’on ne possède pas les classes </a:t>
            </a:r>
            <a:r>
              <a:rPr lang="fr-FR" dirty="0" err="1" smtClean="0"/>
              <a:t>PinAsInput</a:t>
            </a:r>
            <a:r>
              <a:rPr lang="fr-FR" dirty="0" smtClean="0"/>
              <a:t> et </a:t>
            </a:r>
            <a:r>
              <a:rPr lang="fr-FR" dirty="0" err="1" smtClean="0"/>
              <a:t>zfDigitalOut</a:t>
            </a:r>
            <a:r>
              <a:rPr lang="fr-FR" dirty="0" smtClean="0"/>
              <a:t>, on les remplace dans le constructeur par: </a:t>
            </a:r>
          </a:p>
          <a:p>
            <a:r>
              <a:rPr lang="fr-FR" dirty="0" err="1" smtClean="0"/>
              <a:t>GPIO_InitTypeDef</a:t>
            </a:r>
            <a:r>
              <a:rPr lang="fr-FR" dirty="0" smtClean="0"/>
              <a:t> </a:t>
            </a:r>
            <a:r>
              <a:rPr lang="fr-FR" dirty="0" err="1" smtClean="0"/>
              <a:t>GPIO_InitStruct</a:t>
            </a:r>
            <a:r>
              <a:rPr lang="fr-FR" dirty="0" smtClean="0"/>
              <a:t>; ClocksRCC_APB2PeriphClockCmd(RCC_APB2Periph_GPIOA, ENABLE</a:t>
            </a:r>
            <a:r>
              <a:rPr lang="fr-FR" dirty="0"/>
              <a:t>); </a:t>
            </a:r>
            <a:endParaRPr lang="fr-FR" dirty="0" smtClean="0"/>
          </a:p>
          <a:p>
            <a:r>
              <a:rPr lang="fr-FR" dirty="0" err="1" smtClean="0"/>
              <a:t>GPIO_InitStruct.GPIO_Pin</a:t>
            </a:r>
            <a:r>
              <a:rPr lang="fr-FR" dirty="0"/>
              <a:t>= 1</a:t>
            </a:r>
            <a:r>
              <a:rPr lang="fr-FR" dirty="0" smtClean="0"/>
              <a:t>&lt;&lt;(</a:t>
            </a:r>
            <a:r>
              <a:rPr lang="fr-FR" dirty="0" err="1" smtClean="0"/>
              <a:t>TxPin</a:t>
            </a:r>
            <a:r>
              <a:rPr lang="fr-FR" dirty="0" smtClean="0"/>
              <a:t> &amp; 0x0F);</a:t>
            </a:r>
          </a:p>
          <a:p>
            <a:r>
              <a:rPr lang="fr-FR" dirty="0" err="1" smtClean="0"/>
              <a:t>GPIO_InitStruct.GPIO_Speed</a:t>
            </a:r>
            <a:r>
              <a:rPr lang="fr-FR" dirty="0" smtClean="0"/>
              <a:t>=GPIO_Speed_50MHz;</a:t>
            </a:r>
          </a:p>
          <a:p>
            <a:r>
              <a:rPr lang="fr-FR" dirty="0" err="1" smtClean="0"/>
              <a:t>GPIO_InitStruct.GPIO_Mode</a:t>
            </a:r>
            <a:r>
              <a:rPr lang="fr-FR" dirty="0" smtClean="0"/>
              <a:t>=</a:t>
            </a:r>
            <a:r>
              <a:rPr lang="fr-FR" dirty="0" err="1" smtClean="0"/>
              <a:t>GPIO_Mode_AF_PP</a:t>
            </a:r>
            <a:r>
              <a:rPr lang="fr-FR" dirty="0" smtClean="0"/>
              <a:t>;</a:t>
            </a:r>
          </a:p>
          <a:p>
            <a:r>
              <a:rPr lang="fr-FR" dirty="0" err="1" smtClean="0"/>
              <a:t>GPIO_Init</a:t>
            </a:r>
            <a:r>
              <a:rPr lang="fr-FR" dirty="0" smtClean="0"/>
              <a:t>(GPIOA,&amp;</a:t>
            </a:r>
            <a:r>
              <a:rPr lang="fr-FR" dirty="0" err="1" smtClean="0"/>
              <a:t>GPIO_InitStruct</a:t>
            </a:r>
            <a:r>
              <a:rPr lang="fr-FR" dirty="0" smtClean="0"/>
              <a:t>);</a:t>
            </a:r>
          </a:p>
          <a:p>
            <a:endParaRPr lang="fr-FR" dirty="0"/>
          </a:p>
          <a:p>
            <a:r>
              <a:rPr lang="fr-FR" dirty="0" err="1"/>
              <a:t>GPIO_InitStruct.GPIO_Pin</a:t>
            </a:r>
            <a:r>
              <a:rPr lang="fr-FR" dirty="0"/>
              <a:t>= 1</a:t>
            </a:r>
            <a:r>
              <a:rPr lang="fr-FR" dirty="0" smtClean="0"/>
              <a:t>&lt;&lt;(</a:t>
            </a:r>
            <a:r>
              <a:rPr lang="fr-FR" dirty="0" err="1" smtClean="0"/>
              <a:t>RxPin</a:t>
            </a:r>
            <a:r>
              <a:rPr lang="fr-FR" dirty="0" smtClean="0"/>
              <a:t> </a:t>
            </a:r>
            <a:r>
              <a:rPr lang="fr-FR" dirty="0"/>
              <a:t>&amp; 0x0F);</a:t>
            </a:r>
          </a:p>
          <a:p>
            <a:r>
              <a:rPr lang="fr-FR" dirty="0" err="1" smtClean="0"/>
              <a:t>GPIO_InitStruct.GPIO_Mode</a:t>
            </a:r>
            <a:r>
              <a:rPr lang="fr-FR" dirty="0" smtClean="0"/>
              <a:t>=</a:t>
            </a:r>
            <a:r>
              <a:rPr lang="fr-FR" dirty="0" err="1" smtClean="0"/>
              <a:t>GPIO_Mode_IN_FLOATING</a:t>
            </a:r>
            <a:r>
              <a:rPr lang="fr-FR" dirty="0" smtClean="0"/>
              <a:t>;</a:t>
            </a:r>
            <a:endParaRPr lang="fr-FR" dirty="0"/>
          </a:p>
          <a:p>
            <a:r>
              <a:rPr lang="fr-FR" dirty="0" err="1"/>
              <a:t>GPIO_Init</a:t>
            </a:r>
            <a:r>
              <a:rPr lang="fr-FR" dirty="0"/>
              <a:t>(GPIOA,&amp;</a:t>
            </a:r>
            <a:r>
              <a:rPr lang="fr-FR" dirty="0" err="1" smtClean="0"/>
              <a:t>GPIO_InitStruct</a:t>
            </a:r>
            <a:r>
              <a:rPr lang="fr-FR" dirty="0" smtClean="0"/>
              <a:t>);</a:t>
            </a:r>
            <a:endParaRPr lang="fr-FR" dirty="0"/>
          </a:p>
          <a:p>
            <a:endParaRPr lang="fr-FR" dirty="0"/>
          </a:p>
        </p:txBody>
      </p:sp>
    </p:spTree>
    <p:extLst>
      <p:ext uri="{BB962C8B-B14F-4D97-AF65-F5344CB8AC3E}">
        <p14:creationId xmlns:p14="http://schemas.microsoft.com/office/powerpoint/2010/main" val="2175566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12192000"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solidFill>
                <a:schemeClr val="bg1"/>
              </a:solidFill>
            </a:endParaRPr>
          </a:p>
        </p:txBody>
      </p:sp>
      <p:sp>
        <p:nvSpPr>
          <p:cNvPr id="3" name="ZoneTexte 2"/>
          <p:cNvSpPr txBox="1"/>
          <p:nvPr/>
        </p:nvSpPr>
        <p:spPr>
          <a:xfrm>
            <a:off x="1709467" y="2686825"/>
            <a:ext cx="8773064" cy="923330"/>
          </a:xfrm>
          <a:prstGeom prst="rect">
            <a:avLst/>
          </a:prstGeom>
          <a:noFill/>
        </p:spPr>
        <p:txBody>
          <a:bodyPr wrap="square" rtlCol="0">
            <a:spAutoFit/>
          </a:bodyPr>
          <a:lstStyle/>
          <a:p>
            <a:pPr algn="ctr"/>
            <a:r>
              <a:rPr lang="fr-FR" sz="5400" b="1" dirty="0" smtClean="0">
                <a:solidFill>
                  <a:schemeClr val="bg1"/>
                </a:solidFill>
              </a:rPr>
              <a:t>Merci pour votre attention!</a:t>
            </a:r>
            <a:endParaRPr lang="fr-FR" sz="5400" b="1" dirty="0" smtClean="0">
              <a:solidFill>
                <a:schemeClr val="bg1"/>
              </a:solidFill>
            </a:endParaRPr>
          </a:p>
        </p:txBody>
      </p:sp>
    </p:spTree>
    <p:extLst>
      <p:ext uri="{BB962C8B-B14F-4D97-AF65-F5344CB8AC3E}">
        <p14:creationId xmlns:p14="http://schemas.microsoft.com/office/powerpoint/2010/main" val="1394587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002060"/>
                </a:solidFill>
              </a:rPr>
              <a:t>Qu’est-ce que le phénomène de rebond?</a:t>
            </a:r>
            <a:endParaRPr lang="fr-FR" b="1" dirty="0">
              <a:solidFill>
                <a:srgbClr val="002060"/>
              </a:solidFill>
            </a:endParaRPr>
          </a:p>
        </p:txBody>
      </p:sp>
      <p:sp>
        <p:nvSpPr>
          <p:cNvPr id="3" name="Espace réservé du contenu 2"/>
          <p:cNvSpPr>
            <a:spLocks noGrp="1"/>
          </p:cNvSpPr>
          <p:nvPr>
            <p:ph idx="1"/>
          </p:nvPr>
        </p:nvSpPr>
        <p:spPr>
          <a:xfrm>
            <a:off x="497840" y="1402080"/>
            <a:ext cx="10647680" cy="1564640"/>
          </a:xfrm>
        </p:spPr>
        <p:txBody>
          <a:bodyPr>
            <a:normAutofit fontScale="85000" lnSpcReduction="20000"/>
          </a:bodyPr>
          <a:lstStyle/>
          <a:p>
            <a:pPr marL="0" indent="0">
              <a:buNone/>
            </a:pPr>
            <a:r>
              <a:rPr lang="en-US" sz="2400" dirty="0">
                <a:latin typeface="+mj-lt"/>
              </a:rPr>
              <a:t>When a switch is toggled, contacts have to physically move from one position to another. As the components of the switch settle into their new position, they mechanically bounce, causing the underlying circuit to be opened and closed several times. </a:t>
            </a:r>
            <a:endParaRPr lang="en-US" sz="2400" dirty="0" smtClean="0">
              <a:latin typeface="+mj-lt"/>
            </a:endParaRPr>
          </a:p>
          <a:p>
            <a:pPr marL="0" indent="0">
              <a:buNone/>
            </a:pPr>
            <a:r>
              <a:rPr lang="en-US" sz="2400" dirty="0" smtClean="0">
                <a:latin typeface="+mj-lt"/>
              </a:rPr>
              <a:t>For </a:t>
            </a:r>
            <a:r>
              <a:rPr lang="en-US" sz="2400" dirty="0">
                <a:latin typeface="+mj-lt"/>
              </a:rPr>
              <a:t>embedded systems designers, the most common exposure to the problem is with user interface switches, in which proper care must be taken to correctly count the number of times a user presses and releases a switch.</a:t>
            </a:r>
            <a:endParaRPr lang="fr-FR" sz="2400" dirty="0">
              <a:latin typeface="+mj-lt"/>
            </a:endParaRPr>
          </a:p>
        </p:txBody>
      </p:sp>
      <p:pic>
        <p:nvPicPr>
          <p:cNvPr id="1026" name="Picture 2" descr="https://a.pololu-files.com/picture/0J795.1200.png?fbce6df10c066e9b9200c3af403db1d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5920" y="3303270"/>
            <a:ext cx="4739640" cy="3554730"/>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p:cNvSpPr txBox="1"/>
          <p:nvPr/>
        </p:nvSpPr>
        <p:spPr>
          <a:xfrm>
            <a:off x="6543040" y="2677667"/>
            <a:ext cx="5313871" cy="1077218"/>
          </a:xfrm>
          <a:prstGeom prst="rect">
            <a:avLst/>
          </a:prstGeom>
          <a:noFill/>
        </p:spPr>
        <p:txBody>
          <a:bodyPr wrap="square" rtlCol="0">
            <a:spAutoFit/>
          </a:bodyPr>
          <a:lstStyle/>
          <a:p>
            <a:pPr algn="ctr"/>
            <a:r>
              <a:rPr lang="en-US" sz="1600" b="1" i="1" dirty="0">
                <a:solidFill>
                  <a:srgbClr val="002060"/>
                </a:solidFill>
              </a:rPr>
              <a:t>Oscilloscope capture of the output voltage of a small mechanical switch as it bounces.</a:t>
            </a:r>
          </a:p>
          <a:p>
            <a:pPr algn="ctr"/>
            <a:endParaRPr lang="en-US" sz="1600" b="1" i="1" dirty="0">
              <a:solidFill>
                <a:srgbClr val="002060"/>
              </a:solidFill>
            </a:endParaRPr>
          </a:p>
          <a:p>
            <a:pPr algn="ctr"/>
            <a:endParaRPr lang="fr-FR" sz="1600" b="1" i="1" dirty="0">
              <a:solidFill>
                <a:srgbClr val="002060"/>
              </a:solidFill>
            </a:endParaRPr>
          </a:p>
        </p:txBody>
      </p:sp>
      <p:pic>
        <p:nvPicPr>
          <p:cNvPr id="1030" name="Picture 6" descr="https://www.allaboutcircuits.com/uploads/articles/jc_switch_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840" y="3100153"/>
            <a:ext cx="4819684" cy="3757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916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14960" y="335280"/>
            <a:ext cx="11038840" cy="6091849"/>
          </a:xfrm>
        </p:spPr>
        <p:txBody>
          <a:bodyPr/>
          <a:lstStyle/>
          <a:p>
            <a:pPr marL="0" indent="0">
              <a:buNone/>
            </a:pPr>
            <a:r>
              <a:rPr lang="fr-FR" dirty="0" smtClean="0">
                <a:solidFill>
                  <a:srgbClr val="ED7D31"/>
                </a:solidFill>
              </a:rPr>
              <a:t>Partie 1 : Confirmer l’hypothèse par un programme</a:t>
            </a:r>
            <a:endParaRPr lang="fr-FR" dirty="0">
              <a:solidFill>
                <a:srgbClr val="ED7D31"/>
              </a:solidFill>
            </a:endParaRPr>
          </a:p>
          <a:p>
            <a:pPr marL="0" indent="0">
              <a:buNone/>
            </a:pPr>
            <a:endParaRPr lang="fr-FR" sz="1800" dirty="0" smtClean="0"/>
          </a:p>
          <a:p>
            <a:pPr marL="0" indent="0">
              <a:buNone/>
            </a:pPr>
            <a:r>
              <a:rPr lang="fr-FR" sz="1800" dirty="0" smtClean="0"/>
              <a:t>A chaque appui du bouton, le phénomène de rebond se produit (+</a:t>
            </a:r>
            <a:r>
              <a:rPr lang="fr-FR" sz="1800" dirty="0" err="1" smtClean="0"/>
              <a:t>ieurs</a:t>
            </a:r>
            <a:r>
              <a:rPr lang="fr-FR" sz="1800" dirty="0" smtClean="0"/>
              <a:t> rebonds, à calculer)</a:t>
            </a:r>
            <a:endParaRPr lang="fr-FR" sz="1800" dirty="0"/>
          </a:p>
          <a:p>
            <a:pPr marL="0" indent="0">
              <a:buNone/>
            </a:pPr>
            <a:r>
              <a:rPr lang="fr-FR" sz="1800" dirty="0" smtClean="0"/>
              <a:t>Dans cette manip on utilise:</a:t>
            </a:r>
          </a:p>
          <a:p>
            <a:pPr marL="0" indent="0">
              <a:buNone/>
            </a:pPr>
            <a:r>
              <a:rPr lang="fr-FR" sz="1800" dirty="0" smtClean="0"/>
              <a:t>GPIO: General </a:t>
            </a:r>
            <a:r>
              <a:rPr lang="fr-FR" sz="1800" dirty="0" err="1" smtClean="0"/>
              <a:t>Purpose</a:t>
            </a:r>
            <a:r>
              <a:rPr lang="fr-FR" sz="1800" dirty="0" smtClean="0"/>
              <a:t> Input </a:t>
            </a:r>
            <a:r>
              <a:rPr lang="fr-FR" sz="1800" dirty="0"/>
              <a:t>Output sont des ports d'entrées-sorties très utilisés dans le monde des </a:t>
            </a:r>
            <a:r>
              <a:rPr lang="fr-FR" sz="1800" dirty="0" smtClean="0"/>
              <a:t>microcontrôleurs, Tout I/O passe obligatoirement par un GPIO</a:t>
            </a:r>
          </a:p>
          <a:p>
            <a:pPr marL="0" indent="0">
              <a:buNone/>
            </a:pPr>
            <a:r>
              <a:rPr lang="fr-FR" sz="1800" dirty="0" smtClean="0"/>
              <a:t>NVIC: le contrôleur de gestion d’interruptions</a:t>
            </a:r>
          </a:p>
          <a:p>
            <a:pPr marL="0" indent="0">
              <a:buNone/>
            </a:pPr>
            <a:r>
              <a:rPr lang="fr-FR" sz="1800" dirty="0" err="1" smtClean="0"/>
              <a:t>Systick</a:t>
            </a:r>
            <a:r>
              <a:rPr lang="fr-FR" sz="1800" dirty="0" smtClean="0"/>
              <a:t>: </a:t>
            </a:r>
            <a:r>
              <a:rPr lang="fr-FR" sz="1800" dirty="0" err="1" smtClean="0"/>
              <a:t>timeur</a:t>
            </a:r>
            <a:r>
              <a:rPr lang="fr-FR" sz="1800" dirty="0" smtClean="0"/>
              <a:t> qui génère périodiquement une interruption</a:t>
            </a:r>
          </a:p>
          <a:p>
            <a:pPr marL="0" indent="0">
              <a:buNone/>
            </a:pPr>
            <a:r>
              <a:rPr lang="fr-FR" sz="1800" dirty="0" smtClean="0"/>
              <a:t>EXTI: génère un interruption au changement d’état du pin auquel il est relié (au </a:t>
            </a:r>
          </a:p>
          <a:p>
            <a:pPr marL="0" indent="0">
              <a:buNone/>
            </a:pPr>
            <a:r>
              <a:rPr lang="fr-FR" sz="1800" dirty="0" smtClean="0"/>
              <a:t>passage de 0 à 1 ou 1 à 0 ou les 2 selon la configuration)</a:t>
            </a:r>
          </a:p>
          <a:p>
            <a:pPr marL="0" indent="0">
              <a:buNone/>
            </a:pPr>
            <a:r>
              <a:rPr lang="fr-FR" sz="1800" dirty="0" smtClean="0"/>
              <a:t>On commence par confirmer l’existence de ce phénomène par un premier </a:t>
            </a:r>
          </a:p>
          <a:p>
            <a:pPr marL="0" indent="0">
              <a:buNone/>
            </a:pPr>
            <a:r>
              <a:rPr lang="fr-FR" sz="1800" dirty="0" smtClean="0"/>
              <a:t>Programme</a:t>
            </a:r>
          </a:p>
          <a:p>
            <a:pPr marL="0" indent="0">
              <a:buNone/>
            </a:pPr>
            <a:endParaRPr lang="fr-FR" sz="1800" dirty="0" smtClean="0"/>
          </a:p>
          <a:p>
            <a:pPr marL="0" indent="0">
              <a:buNone/>
            </a:pPr>
            <a:r>
              <a:rPr lang="fr-FR" sz="1800" dirty="0" smtClean="0"/>
              <a:t>Dans </a:t>
            </a:r>
            <a:r>
              <a:rPr lang="fr-FR" sz="1800" dirty="0" err="1" smtClean="0"/>
              <a:t>main.c</a:t>
            </a:r>
            <a:r>
              <a:rPr lang="fr-FR" sz="1800" dirty="0" smtClean="0"/>
              <a:t> :</a:t>
            </a:r>
          </a:p>
          <a:p>
            <a:pPr marL="0" indent="0">
              <a:buNone/>
            </a:pPr>
            <a:r>
              <a:rPr lang="fr-FR" sz="1800" dirty="0" smtClean="0"/>
              <a:t>On définit les structures relatives à NVIC, EXTI et GPIO</a:t>
            </a:r>
          </a:p>
          <a:p>
            <a:pPr marL="0" indent="0">
              <a:buNone/>
            </a:pPr>
            <a:r>
              <a:rPr lang="fr-FR" sz="1800" dirty="0" smtClean="0"/>
              <a:t>On configure aussi </a:t>
            </a:r>
            <a:r>
              <a:rPr lang="fr-FR" sz="1800" dirty="0" err="1" smtClean="0"/>
              <a:t>Systick</a:t>
            </a:r>
            <a:endParaRPr lang="fr-FR" sz="1800" dirty="0" smtClean="0"/>
          </a:p>
        </p:txBody>
      </p:sp>
      <p:pic>
        <p:nvPicPr>
          <p:cNvPr id="4" name="Image 3"/>
          <p:cNvPicPr>
            <a:picLocks noChangeAspect="1"/>
          </p:cNvPicPr>
          <p:nvPr/>
        </p:nvPicPr>
        <p:blipFill>
          <a:blip r:embed="rId2"/>
          <a:stretch>
            <a:fillRect/>
          </a:stretch>
        </p:blipFill>
        <p:spPr>
          <a:xfrm>
            <a:off x="9824720" y="628658"/>
            <a:ext cx="2143760" cy="1980275"/>
          </a:xfrm>
          <a:prstGeom prst="rect">
            <a:avLst/>
          </a:prstGeom>
        </p:spPr>
      </p:pic>
      <p:pic>
        <p:nvPicPr>
          <p:cNvPr id="8" name="Image 7"/>
          <p:cNvPicPr>
            <a:picLocks noChangeAspect="1"/>
          </p:cNvPicPr>
          <p:nvPr/>
        </p:nvPicPr>
        <p:blipFill>
          <a:blip r:embed="rId3"/>
          <a:stretch>
            <a:fillRect/>
          </a:stretch>
        </p:blipFill>
        <p:spPr>
          <a:xfrm>
            <a:off x="8138316" y="3728720"/>
            <a:ext cx="4053684" cy="2947153"/>
          </a:xfrm>
          <a:prstGeom prst="rect">
            <a:avLst/>
          </a:prstGeom>
        </p:spPr>
      </p:pic>
    </p:spTree>
    <p:extLst>
      <p:ext uri="{BB962C8B-B14F-4D97-AF65-F5344CB8AC3E}">
        <p14:creationId xmlns:p14="http://schemas.microsoft.com/office/powerpoint/2010/main" val="2845048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0" y="-104448"/>
            <a:ext cx="3515360" cy="461665"/>
          </a:xfrm>
          <a:prstGeom prst="rect">
            <a:avLst/>
          </a:prstGeom>
          <a:noFill/>
        </p:spPr>
        <p:txBody>
          <a:bodyPr wrap="square" rtlCol="0">
            <a:spAutoFit/>
          </a:bodyPr>
          <a:lstStyle/>
          <a:p>
            <a:r>
              <a:rPr lang="fr-FR" sz="2400" u="sng" dirty="0" err="1" smtClean="0">
                <a:effectLst>
                  <a:outerShdw blurRad="38100" dist="38100" dir="2700000" algn="tl">
                    <a:srgbClr val="000000">
                      <a:alpha val="43137"/>
                    </a:srgbClr>
                  </a:outerShdw>
                </a:effectLst>
              </a:rPr>
              <a:t>main.c</a:t>
            </a:r>
            <a:r>
              <a:rPr lang="fr-FR" sz="2400" u="sng" dirty="0" smtClean="0">
                <a:effectLst>
                  <a:outerShdw blurRad="38100" dist="38100" dir="2700000" algn="tl">
                    <a:srgbClr val="000000">
                      <a:alpha val="43137"/>
                    </a:srgbClr>
                  </a:outerShdw>
                </a:effectLst>
              </a:rPr>
              <a:t>:</a:t>
            </a:r>
            <a:endParaRPr lang="fr-FR" sz="2400" u="sng" dirty="0">
              <a:effectLst>
                <a:outerShdw blurRad="38100" dist="38100" dir="2700000" algn="tl">
                  <a:srgbClr val="000000">
                    <a:alpha val="43137"/>
                  </a:srgbClr>
                </a:outerShdw>
              </a:effectLst>
            </a:endParaRPr>
          </a:p>
        </p:txBody>
      </p:sp>
      <p:sp>
        <p:nvSpPr>
          <p:cNvPr id="7" name="Rectangle 6"/>
          <p:cNvSpPr/>
          <p:nvPr/>
        </p:nvSpPr>
        <p:spPr>
          <a:xfrm>
            <a:off x="0" y="348674"/>
            <a:ext cx="6235700" cy="6678751"/>
          </a:xfrm>
          <a:prstGeom prst="rect">
            <a:avLst/>
          </a:prstGeom>
        </p:spPr>
        <p:txBody>
          <a:bodyPr wrap="square">
            <a:spAutoFit/>
          </a:bodyPr>
          <a:lstStyle/>
          <a:p>
            <a:r>
              <a:rPr lang="fr-FR" sz="1400" dirty="0"/>
              <a:t>/**</a:t>
            </a:r>
          </a:p>
          <a:p>
            <a:r>
              <a:rPr lang="fr-FR" sz="1400" dirty="0"/>
              <a:t>  </a:t>
            </a:r>
            <a:r>
              <a:rPr lang="fr-FR" sz="1400" dirty="0" smtClean="0"/>
              <a:t>***************************************************************</a:t>
            </a:r>
            <a:endParaRPr lang="fr-FR" sz="1400" dirty="0"/>
          </a:p>
          <a:p>
            <a:r>
              <a:rPr lang="fr-FR" sz="1400" dirty="0"/>
              <a:t>  * @file    </a:t>
            </a:r>
            <a:r>
              <a:rPr lang="fr-FR" sz="1400" dirty="0" err="1"/>
              <a:t>IO_Toggle</a:t>
            </a:r>
            <a:r>
              <a:rPr lang="fr-FR" sz="1400" dirty="0"/>
              <a:t>/</a:t>
            </a:r>
            <a:r>
              <a:rPr lang="fr-FR" sz="1400" dirty="0" err="1"/>
              <a:t>main.c</a:t>
            </a:r>
            <a:r>
              <a:rPr lang="fr-FR" sz="1400" dirty="0"/>
              <a:t> </a:t>
            </a:r>
          </a:p>
          <a:p>
            <a:r>
              <a:rPr lang="fr-FR" sz="1400" dirty="0"/>
              <a:t>  * @</a:t>
            </a:r>
            <a:r>
              <a:rPr lang="fr-FR" sz="1400" dirty="0" err="1"/>
              <a:t>author</a:t>
            </a:r>
            <a:r>
              <a:rPr lang="fr-FR" sz="1400" dirty="0"/>
              <a:t>  MCD Application Team</a:t>
            </a:r>
          </a:p>
          <a:p>
            <a:r>
              <a:rPr lang="fr-FR" sz="1400" dirty="0"/>
              <a:t>  * @version V1.0.0</a:t>
            </a:r>
          </a:p>
          <a:p>
            <a:r>
              <a:rPr lang="fr-FR" sz="1400" dirty="0"/>
              <a:t>  * @date    19-September-2011</a:t>
            </a:r>
          </a:p>
          <a:p>
            <a:r>
              <a:rPr lang="fr-FR" sz="1400" dirty="0"/>
              <a:t>  * @</a:t>
            </a:r>
            <a:r>
              <a:rPr lang="fr-FR" sz="1400" dirty="0" err="1"/>
              <a:t>brief</a:t>
            </a:r>
            <a:r>
              <a:rPr lang="fr-FR" sz="1400" dirty="0"/>
              <a:t>   Main program body</a:t>
            </a:r>
          </a:p>
          <a:p>
            <a:r>
              <a:rPr lang="fr-FR" sz="1400" dirty="0"/>
              <a:t>  </a:t>
            </a:r>
            <a:r>
              <a:rPr lang="fr-FR" sz="1400" dirty="0" smtClean="0"/>
              <a:t>****************************************************************/</a:t>
            </a:r>
            <a:endParaRPr lang="fr-FR" sz="1400" dirty="0"/>
          </a:p>
          <a:p>
            <a:r>
              <a:rPr lang="fr-FR" sz="1400" dirty="0"/>
              <a:t>/* </a:t>
            </a:r>
            <a:r>
              <a:rPr lang="fr-FR" sz="1400" dirty="0" err="1"/>
              <a:t>Includes</a:t>
            </a:r>
            <a:r>
              <a:rPr lang="fr-FR" sz="1400" dirty="0"/>
              <a:t> ------------------------------------------------------------------*/</a:t>
            </a:r>
          </a:p>
          <a:p>
            <a:endParaRPr lang="fr-FR" sz="1400" dirty="0"/>
          </a:p>
          <a:p>
            <a:r>
              <a:rPr lang="fr-FR" sz="1400" dirty="0"/>
              <a:t>#</a:t>
            </a:r>
            <a:r>
              <a:rPr lang="fr-FR" sz="1400" dirty="0" err="1"/>
              <a:t>include</a:t>
            </a:r>
            <a:r>
              <a:rPr lang="fr-FR" sz="1400" dirty="0"/>
              <a:t> "stm32f10x.h"</a:t>
            </a:r>
          </a:p>
          <a:p>
            <a:endParaRPr lang="fr-FR" sz="1400" dirty="0"/>
          </a:p>
          <a:p>
            <a:r>
              <a:rPr lang="fr-FR" sz="1400" dirty="0"/>
              <a:t>/* </a:t>
            </a:r>
            <a:r>
              <a:rPr lang="fr-FR" sz="1400" dirty="0" err="1"/>
              <a:t>Private</a:t>
            </a:r>
            <a:r>
              <a:rPr lang="fr-FR" sz="1400" dirty="0"/>
              <a:t> </a:t>
            </a:r>
            <a:r>
              <a:rPr lang="fr-FR" sz="1400" dirty="0" err="1"/>
              <a:t>typedef</a:t>
            </a:r>
            <a:r>
              <a:rPr lang="fr-FR" sz="1400" dirty="0"/>
              <a:t> -----------------------------------------------------------*/</a:t>
            </a:r>
          </a:p>
          <a:p>
            <a:r>
              <a:rPr lang="fr-FR" sz="1400" dirty="0" err="1">
                <a:solidFill>
                  <a:srgbClr val="ED7D31"/>
                </a:solidFill>
              </a:rPr>
              <a:t>GPIO_InitTypeDef</a:t>
            </a:r>
            <a:r>
              <a:rPr lang="fr-FR" sz="1400" dirty="0">
                <a:solidFill>
                  <a:srgbClr val="ED7D31"/>
                </a:solidFill>
              </a:rPr>
              <a:t>  </a:t>
            </a:r>
            <a:r>
              <a:rPr lang="fr-FR" sz="1400" dirty="0" err="1">
                <a:solidFill>
                  <a:srgbClr val="ED7D31"/>
                </a:solidFill>
              </a:rPr>
              <a:t>GPIO_InitStructure</a:t>
            </a:r>
            <a:r>
              <a:rPr lang="fr-FR" sz="1400" dirty="0">
                <a:solidFill>
                  <a:srgbClr val="ED7D31"/>
                </a:solidFill>
              </a:rPr>
              <a:t>;</a:t>
            </a:r>
          </a:p>
          <a:p>
            <a:r>
              <a:rPr lang="fr-FR" sz="1400" dirty="0" err="1">
                <a:solidFill>
                  <a:srgbClr val="00B0F0"/>
                </a:solidFill>
              </a:rPr>
              <a:t>NVIC_InitTypeDef</a:t>
            </a:r>
            <a:r>
              <a:rPr lang="fr-FR" sz="1400" dirty="0">
                <a:solidFill>
                  <a:srgbClr val="00B0F0"/>
                </a:solidFill>
              </a:rPr>
              <a:t>  </a:t>
            </a:r>
            <a:r>
              <a:rPr lang="fr-FR" sz="1400" dirty="0" err="1">
                <a:solidFill>
                  <a:srgbClr val="00B0F0"/>
                </a:solidFill>
              </a:rPr>
              <a:t>NVIC_InitStructure</a:t>
            </a:r>
            <a:r>
              <a:rPr lang="fr-FR" sz="1400" dirty="0">
                <a:solidFill>
                  <a:srgbClr val="00B0F0"/>
                </a:solidFill>
              </a:rPr>
              <a:t>;</a:t>
            </a:r>
          </a:p>
          <a:p>
            <a:r>
              <a:rPr lang="fr-FR" sz="1400" dirty="0" err="1">
                <a:solidFill>
                  <a:srgbClr val="7030A0"/>
                </a:solidFill>
              </a:rPr>
              <a:t>EXTI_InitTypeDef</a:t>
            </a:r>
            <a:r>
              <a:rPr lang="fr-FR" sz="1400" dirty="0">
                <a:solidFill>
                  <a:srgbClr val="7030A0"/>
                </a:solidFill>
              </a:rPr>
              <a:t>  </a:t>
            </a:r>
            <a:r>
              <a:rPr lang="fr-FR" sz="1400" dirty="0" err="1">
                <a:solidFill>
                  <a:srgbClr val="7030A0"/>
                </a:solidFill>
              </a:rPr>
              <a:t>EXTI_InitStructure</a:t>
            </a:r>
            <a:r>
              <a:rPr lang="fr-FR" sz="1400" dirty="0">
                <a:solidFill>
                  <a:srgbClr val="7030A0"/>
                </a:solidFill>
              </a:rPr>
              <a:t>;  </a:t>
            </a:r>
          </a:p>
          <a:p>
            <a:endParaRPr lang="fr-FR" sz="1400" dirty="0"/>
          </a:p>
          <a:p>
            <a:r>
              <a:rPr lang="fr-FR" sz="1400" dirty="0"/>
              <a:t>/* </a:t>
            </a:r>
            <a:r>
              <a:rPr lang="fr-FR" sz="1400" dirty="0" err="1"/>
              <a:t>Private</a:t>
            </a:r>
            <a:r>
              <a:rPr lang="fr-FR" sz="1400" dirty="0"/>
              <a:t> </a:t>
            </a:r>
            <a:r>
              <a:rPr lang="fr-FR" sz="1400" dirty="0" err="1"/>
              <a:t>define</a:t>
            </a:r>
            <a:r>
              <a:rPr lang="fr-FR" sz="1400" dirty="0"/>
              <a:t> ------------------------------------------------------------*/</a:t>
            </a:r>
          </a:p>
          <a:p>
            <a:r>
              <a:rPr lang="fr-FR" sz="1400" dirty="0"/>
              <a:t>/* </a:t>
            </a:r>
            <a:r>
              <a:rPr lang="fr-FR" sz="1400" dirty="0" err="1"/>
              <a:t>Private</a:t>
            </a:r>
            <a:r>
              <a:rPr lang="fr-FR" sz="1400" dirty="0"/>
              <a:t> macro -------------------------------------------------------------*/</a:t>
            </a:r>
          </a:p>
          <a:p>
            <a:r>
              <a:rPr lang="fr-FR" sz="1400" dirty="0"/>
              <a:t>/* </a:t>
            </a:r>
            <a:r>
              <a:rPr lang="fr-FR" sz="1400" dirty="0" err="1"/>
              <a:t>Private</a:t>
            </a:r>
            <a:r>
              <a:rPr lang="fr-FR" sz="1400" dirty="0"/>
              <a:t> variables ---------------------------------------------------------*/</a:t>
            </a:r>
          </a:p>
          <a:p>
            <a:endParaRPr lang="fr-FR" sz="1400" dirty="0"/>
          </a:p>
          <a:p>
            <a:r>
              <a:rPr lang="fr-FR" sz="1400" dirty="0"/>
              <a:t>/* </a:t>
            </a:r>
            <a:r>
              <a:rPr lang="fr-FR" sz="1400" dirty="0" err="1"/>
              <a:t>Private</a:t>
            </a:r>
            <a:r>
              <a:rPr lang="fr-FR" sz="1400" dirty="0"/>
              <a:t> </a:t>
            </a:r>
            <a:r>
              <a:rPr lang="fr-FR" sz="1400" dirty="0" err="1"/>
              <a:t>function</a:t>
            </a:r>
            <a:r>
              <a:rPr lang="fr-FR" sz="1400" dirty="0"/>
              <a:t> prototypes -----------------------------------------------*/</a:t>
            </a:r>
          </a:p>
          <a:p>
            <a:r>
              <a:rPr lang="fr-FR" sz="1400" dirty="0" err="1"/>
              <a:t>void</a:t>
            </a:r>
            <a:r>
              <a:rPr lang="fr-FR" sz="1400" dirty="0"/>
              <a:t> Delay(__IO uint32_t </a:t>
            </a:r>
            <a:r>
              <a:rPr lang="fr-FR" sz="1400" dirty="0" err="1"/>
              <a:t>nCount</a:t>
            </a:r>
            <a:r>
              <a:rPr lang="fr-FR" sz="1400" dirty="0"/>
              <a:t>);</a:t>
            </a:r>
          </a:p>
          <a:p>
            <a:endParaRPr lang="fr-FR" sz="1400" dirty="0"/>
          </a:p>
          <a:p>
            <a:r>
              <a:rPr lang="fr-FR" sz="1400" dirty="0"/>
              <a:t>/* </a:t>
            </a:r>
            <a:r>
              <a:rPr lang="fr-FR" sz="1400" dirty="0" err="1"/>
              <a:t>Private</a:t>
            </a:r>
            <a:r>
              <a:rPr lang="fr-FR" sz="1400" dirty="0"/>
              <a:t> </a:t>
            </a:r>
            <a:r>
              <a:rPr lang="fr-FR" sz="1400" dirty="0" err="1"/>
              <a:t>functions</a:t>
            </a:r>
            <a:r>
              <a:rPr lang="fr-FR" sz="1400" dirty="0"/>
              <a:t> ---------------------------------------------------------*/</a:t>
            </a:r>
          </a:p>
          <a:p>
            <a:endParaRPr lang="fr-FR" sz="1400" dirty="0"/>
          </a:p>
          <a:p>
            <a:r>
              <a:rPr lang="fr-FR" sz="1400" dirty="0"/>
              <a:t>/**</a:t>
            </a:r>
          </a:p>
          <a:p>
            <a:r>
              <a:rPr lang="fr-FR" sz="1400" dirty="0"/>
              <a:t>  * @</a:t>
            </a:r>
            <a:r>
              <a:rPr lang="fr-FR" sz="1400" dirty="0" err="1"/>
              <a:t>brief</a:t>
            </a:r>
            <a:r>
              <a:rPr lang="fr-FR" sz="1400" dirty="0"/>
              <a:t>  Main program</a:t>
            </a:r>
          </a:p>
          <a:p>
            <a:r>
              <a:rPr lang="fr-FR" sz="1400" dirty="0"/>
              <a:t>  * @</a:t>
            </a:r>
            <a:r>
              <a:rPr lang="fr-FR" sz="1400" dirty="0" err="1"/>
              <a:t>param</a:t>
            </a:r>
            <a:r>
              <a:rPr lang="fr-FR" sz="1400" dirty="0"/>
              <a:t>  None</a:t>
            </a:r>
          </a:p>
          <a:p>
            <a:r>
              <a:rPr lang="fr-FR" sz="1400" dirty="0"/>
              <a:t>  * @</a:t>
            </a:r>
            <a:r>
              <a:rPr lang="fr-FR" sz="1400" dirty="0" err="1"/>
              <a:t>retval</a:t>
            </a:r>
            <a:r>
              <a:rPr lang="fr-FR" sz="1400" dirty="0"/>
              <a:t> </a:t>
            </a:r>
            <a:r>
              <a:rPr lang="fr-FR" sz="1400" dirty="0" smtClean="0"/>
              <a:t>None   </a:t>
            </a:r>
            <a:r>
              <a:rPr lang="fr-FR" sz="1400" dirty="0"/>
              <a:t>*/</a:t>
            </a:r>
          </a:p>
          <a:p>
            <a:endParaRPr lang="fr-FR" sz="800" dirty="0"/>
          </a:p>
        </p:txBody>
      </p:sp>
      <p:sp>
        <p:nvSpPr>
          <p:cNvPr id="8" name="Rectangle 7"/>
          <p:cNvSpPr/>
          <p:nvPr/>
        </p:nvSpPr>
        <p:spPr>
          <a:xfrm>
            <a:off x="6055360" y="357217"/>
            <a:ext cx="6207760" cy="6555641"/>
          </a:xfrm>
          <a:prstGeom prst="rect">
            <a:avLst/>
          </a:prstGeom>
        </p:spPr>
        <p:txBody>
          <a:bodyPr wrap="square">
            <a:spAutoFit/>
          </a:bodyPr>
          <a:lstStyle/>
          <a:p>
            <a:r>
              <a:rPr lang="fr-FR" sz="1400" dirty="0" err="1"/>
              <a:t>int</a:t>
            </a:r>
            <a:r>
              <a:rPr lang="fr-FR" sz="1400" dirty="0"/>
              <a:t> main(</a:t>
            </a:r>
            <a:r>
              <a:rPr lang="fr-FR" sz="1400" dirty="0" err="1"/>
              <a:t>void</a:t>
            </a:r>
            <a:r>
              <a:rPr lang="fr-FR" sz="1400" dirty="0"/>
              <a:t>)</a:t>
            </a:r>
          </a:p>
          <a:p>
            <a:r>
              <a:rPr lang="fr-FR" sz="1400" dirty="0"/>
              <a:t>{</a:t>
            </a:r>
          </a:p>
          <a:p>
            <a:r>
              <a:rPr lang="fr-FR" sz="1400" dirty="0"/>
              <a:t>	/* Activer les horloges des ports </a:t>
            </a:r>
            <a:r>
              <a:rPr lang="fr-FR" sz="1400" dirty="0" smtClean="0"/>
              <a:t>utilisés </a:t>
            </a:r>
            <a:r>
              <a:rPr lang="fr-FR" sz="1400" dirty="0"/>
              <a:t>*/</a:t>
            </a:r>
          </a:p>
          <a:p>
            <a:r>
              <a:rPr lang="fr-FR" sz="1400" dirty="0"/>
              <a:t>  </a:t>
            </a:r>
          </a:p>
          <a:p>
            <a:r>
              <a:rPr lang="fr-FR" sz="1400" dirty="0"/>
              <a:t>    RCC_APB2PeriphClockCmd(RCC_APB2Periph_GPIOA, ENABLE);</a:t>
            </a:r>
          </a:p>
          <a:p>
            <a:endParaRPr lang="fr-FR" sz="1400" dirty="0"/>
          </a:p>
          <a:p>
            <a:r>
              <a:rPr lang="fr-FR" sz="1400" dirty="0"/>
              <a:t>	//RCC_APB2PeriphClockCmd(RCC_APB2Periph_AFIO , ENABLE);</a:t>
            </a:r>
          </a:p>
          <a:p>
            <a:endParaRPr lang="fr-FR" sz="1400" dirty="0"/>
          </a:p>
          <a:p>
            <a:r>
              <a:rPr lang="fr-FR" sz="1400" dirty="0"/>
              <a:t>	/* Configure </a:t>
            </a:r>
            <a:r>
              <a:rPr lang="fr-FR" sz="1400" dirty="0" smtClean="0"/>
              <a:t>PA0 </a:t>
            </a:r>
            <a:r>
              <a:rPr lang="fr-FR" sz="1400" dirty="0"/>
              <a:t>as Input </a:t>
            </a:r>
            <a:r>
              <a:rPr lang="fr-FR" sz="1400" dirty="0" err="1" smtClean="0"/>
              <a:t>Floating</a:t>
            </a:r>
            <a:r>
              <a:rPr lang="fr-FR" sz="1400" dirty="0" smtClean="0"/>
              <a:t> (</a:t>
            </a:r>
            <a:r>
              <a:rPr lang="fr-FR" sz="1400" dirty="0" err="1" smtClean="0"/>
              <a:t>button</a:t>
            </a:r>
            <a:r>
              <a:rPr lang="fr-FR" sz="1400" dirty="0" smtClean="0"/>
              <a:t>) </a:t>
            </a:r>
            <a:r>
              <a:rPr lang="fr-FR" sz="1400" dirty="0"/>
              <a:t>*/</a:t>
            </a:r>
          </a:p>
          <a:p>
            <a:r>
              <a:rPr lang="fr-FR" sz="1400" dirty="0"/>
              <a:t>	</a:t>
            </a:r>
            <a:r>
              <a:rPr lang="fr-FR" sz="1400" dirty="0" err="1">
                <a:solidFill>
                  <a:srgbClr val="ED7D31"/>
                </a:solidFill>
              </a:rPr>
              <a:t>GPIO_InitStructure.GPIO_Pin</a:t>
            </a:r>
            <a:r>
              <a:rPr lang="fr-FR" sz="1400" dirty="0">
                <a:solidFill>
                  <a:srgbClr val="ED7D31"/>
                </a:solidFill>
              </a:rPr>
              <a:t> = GPIO_Pin_0;</a:t>
            </a:r>
          </a:p>
          <a:p>
            <a:r>
              <a:rPr lang="fr-FR" sz="1400" dirty="0">
                <a:solidFill>
                  <a:srgbClr val="ED7D31"/>
                </a:solidFill>
              </a:rPr>
              <a:t>	</a:t>
            </a:r>
            <a:r>
              <a:rPr lang="fr-FR" sz="1400" dirty="0" err="1">
                <a:solidFill>
                  <a:srgbClr val="ED7D31"/>
                </a:solidFill>
              </a:rPr>
              <a:t>GPIO_InitStructure.GPIO_Mode</a:t>
            </a:r>
            <a:r>
              <a:rPr lang="fr-FR" sz="1400" dirty="0">
                <a:solidFill>
                  <a:srgbClr val="ED7D31"/>
                </a:solidFill>
              </a:rPr>
              <a:t> = </a:t>
            </a:r>
            <a:r>
              <a:rPr lang="fr-FR" sz="1400" dirty="0" err="1">
                <a:solidFill>
                  <a:srgbClr val="ED7D31"/>
                </a:solidFill>
              </a:rPr>
              <a:t>GPIO_Mode_IN_FLOATING</a:t>
            </a:r>
            <a:r>
              <a:rPr lang="fr-FR" sz="1400" dirty="0" smtClean="0">
                <a:solidFill>
                  <a:srgbClr val="ED7D31"/>
                </a:solidFill>
              </a:rPr>
              <a:t>; </a:t>
            </a:r>
            <a:endParaRPr lang="fr-FR" sz="1400" dirty="0">
              <a:solidFill>
                <a:srgbClr val="ED7D31"/>
              </a:solidFill>
            </a:endParaRPr>
          </a:p>
          <a:p>
            <a:r>
              <a:rPr lang="fr-FR" sz="1400" dirty="0">
                <a:solidFill>
                  <a:srgbClr val="ED7D31"/>
                </a:solidFill>
              </a:rPr>
              <a:t>	</a:t>
            </a:r>
            <a:r>
              <a:rPr lang="fr-FR" sz="1400" dirty="0" err="1">
                <a:solidFill>
                  <a:srgbClr val="ED7D31"/>
                </a:solidFill>
              </a:rPr>
              <a:t>GPIO_Init</a:t>
            </a:r>
            <a:r>
              <a:rPr lang="fr-FR" sz="1400" dirty="0">
                <a:solidFill>
                  <a:srgbClr val="ED7D31"/>
                </a:solidFill>
              </a:rPr>
              <a:t>(GPIOA, &amp;</a:t>
            </a:r>
            <a:r>
              <a:rPr lang="fr-FR" sz="1400" dirty="0" err="1">
                <a:solidFill>
                  <a:srgbClr val="ED7D31"/>
                </a:solidFill>
              </a:rPr>
              <a:t>GPIO_InitStructure</a:t>
            </a:r>
            <a:r>
              <a:rPr lang="fr-FR" sz="1400" dirty="0" smtClean="0">
                <a:solidFill>
                  <a:srgbClr val="ED7D31"/>
                </a:solidFill>
              </a:rPr>
              <a:t>);</a:t>
            </a:r>
          </a:p>
          <a:p>
            <a:endParaRPr lang="fr-FR" sz="1400" dirty="0" smtClean="0"/>
          </a:p>
          <a:p>
            <a:r>
              <a:rPr lang="fr-FR" sz="1400" dirty="0" smtClean="0"/>
              <a:t>	/* </a:t>
            </a:r>
            <a:r>
              <a:rPr lang="fr-FR" sz="1400" dirty="0"/>
              <a:t>Configure </a:t>
            </a:r>
            <a:r>
              <a:rPr lang="fr-FR" sz="1400" dirty="0" smtClean="0"/>
              <a:t>PA1 </a:t>
            </a:r>
            <a:r>
              <a:rPr lang="fr-FR" sz="1400" dirty="0"/>
              <a:t>as </a:t>
            </a:r>
            <a:r>
              <a:rPr lang="fr-FR" sz="1400" dirty="0" smtClean="0"/>
              <a:t>Output Push Pull </a:t>
            </a:r>
            <a:r>
              <a:rPr lang="fr-FR" sz="1400" dirty="0"/>
              <a:t>*/</a:t>
            </a:r>
          </a:p>
          <a:p>
            <a:r>
              <a:rPr lang="fr-FR" sz="1400" dirty="0" smtClean="0"/>
              <a:t>	</a:t>
            </a:r>
            <a:r>
              <a:rPr lang="fr-FR" sz="1400" dirty="0" err="1" smtClean="0">
                <a:solidFill>
                  <a:srgbClr val="ED7D31"/>
                </a:solidFill>
              </a:rPr>
              <a:t>GPIO_InitStructure.GPIO_Pin</a:t>
            </a:r>
            <a:r>
              <a:rPr lang="fr-FR" sz="1400" dirty="0" smtClean="0">
                <a:solidFill>
                  <a:srgbClr val="ED7D31"/>
                </a:solidFill>
              </a:rPr>
              <a:t> </a:t>
            </a:r>
            <a:r>
              <a:rPr lang="fr-FR" sz="1400" dirty="0">
                <a:solidFill>
                  <a:srgbClr val="ED7D31"/>
                </a:solidFill>
              </a:rPr>
              <a:t>= </a:t>
            </a:r>
            <a:r>
              <a:rPr lang="fr-FR" sz="1400" dirty="0" smtClean="0">
                <a:solidFill>
                  <a:srgbClr val="ED7D31"/>
                </a:solidFill>
              </a:rPr>
              <a:t>GPIO_Pin_1;</a:t>
            </a:r>
            <a:endParaRPr lang="fr-FR" sz="1400" dirty="0">
              <a:solidFill>
                <a:srgbClr val="ED7D31"/>
              </a:solidFill>
            </a:endParaRPr>
          </a:p>
          <a:p>
            <a:r>
              <a:rPr lang="fr-FR" sz="1400" dirty="0">
                <a:solidFill>
                  <a:srgbClr val="ED7D31"/>
                </a:solidFill>
              </a:rPr>
              <a:t>	</a:t>
            </a:r>
            <a:r>
              <a:rPr lang="fr-FR" sz="1400" dirty="0" err="1">
                <a:solidFill>
                  <a:srgbClr val="ED7D31"/>
                </a:solidFill>
              </a:rPr>
              <a:t>GPIO_InitStructure.GPIO_Speed</a:t>
            </a:r>
            <a:r>
              <a:rPr lang="fr-FR" sz="1400" dirty="0">
                <a:solidFill>
                  <a:srgbClr val="ED7D31"/>
                </a:solidFill>
              </a:rPr>
              <a:t> = GPIO_Speed_2MHz;</a:t>
            </a:r>
          </a:p>
          <a:p>
            <a:r>
              <a:rPr lang="fr-FR" sz="1400" dirty="0">
                <a:solidFill>
                  <a:srgbClr val="ED7D31"/>
                </a:solidFill>
              </a:rPr>
              <a:t>	</a:t>
            </a:r>
            <a:r>
              <a:rPr lang="fr-FR" sz="1400" dirty="0" err="1">
                <a:solidFill>
                  <a:srgbClr val="ED7D31"/>
                </a:solidFill>
              </a:rPr>
              <a:t>GPIO_InitStructure.GPIO_Mode</a:t>
            </a:r>
            <a:r>
              <a:rPr lang="fr-FR" sz="1400" dirty="0">
                <a:solidFill>
                  <a:srgbClr val="ED7D31"/>
                </a:solidFill>
              </a:rPr>
              <a:t> = </a:t>
            </a:r>
            <a:r>
              <a:rPr lang="fr-FR" sz="1400" dirty="0" err="1" smtClean="0">
                <a:solidFill>
                  <a:srgbClr val="ED7D31"/>
                </a:solidFill>
              </a:rPr>
              <a:t>GPIO_Mode_Out_PP</a:t>
            </a:r>
            <a:r>
              <a:rPr lang="fr-FR" sz="1400" dirty="0" smtClean="0">
                <a:solidFill>
                  <a:srgbClr val="ED7D31"/>
                </a:solidFill>
              </a:rPr>
              <a:t>; </a:t>
            </a:r>
            <a:endParaRPr lang="fr-FR" sz="1400" dirty="0">
              <a:solidFill>
                <a:srgbClr val="ED7D31"/>
              </a:solidFill>
            </a:endParaRPr>
          </a:p>
          <a:p>
            <a:r>
              <a:rPr lang="fr-FR" sz="1400" dirty="0">
                <a:solidFill>
                  <a:srgbClr val="ED7D31"/>
                </a:solidFill>
              </a:rPr>
              <a:t>	</a:t>
            </a:r>
            <a:r>
              <a:rPr lang="fr-FR" sz="1400" dirty="0" err="1">
                <a:solidFill>
                  <a:srgbClr val="ED7D31"/>
                </a:solidFill>
              </a:rPr>
              <a:t>GPIO_Init</a:t>
            </a:r>
            <a:r>
              <a:rPr lang="fr-FR" sz="1400" dirty="0">
                <a:solidFill>
                  <a:srgbClr val="ED7D31"/>
                </a:solidFill>
              </a:rPr>
              <a:t>(GPIOA, &amp;</a:t>
            </a:r>
            <a:r>
              <a:rPr lang="fr-FR" sz="1400" dirty="0" err="1">
                <a:solidFill>
                  <a:srgbClr val="ED7D31"/>
                </a:solidFill>
              </a:rPr>
              <a:t>GPIO_InitStructure</a:t>
            </a:r>
            <a:r>
              <a:rPr lang="fr-FR" sz="1400" dirty="0" smtClean="0">
                <a:solidFill>
                  <a:srgbClr val="ED7D31"/>
                </a:solidFill>
              </a:rPr>
              <a:t>);</a:t>
            </a:r>
            <a:endParaRPr lang="fr-FR" sz="1400" dirty="0">
              <a:solidFill>
                <a:srgbClr val="ED7D31"/>
              </a:solidFill>
            </a:endParaRPr>
          </a:p>
          <a:p>
            <a:endParaRPr lang="fr-FR" sz="1400" dirty="0"/>
          </a:p>
          <a:p>
            <a:r>
              <a:rPr lang="fr-FR" sz="1400" dirty="0"/>
              <a:t>	/* </a:t>
            </a:r>
            <a:r>
              <a:rPr lang="fr-FR" sz="1400" dirty="0" err="1"/>
              <a:t>Connect</a:t>
            </a:r>
            <a:r>
              <a:rPr lang="fr-FR" sz="1400" dirty="0"/>
              <a:t> </a:t>
            </a:r>
            <a:r>
              <a:rPr lang="fr-FR" sz="1400" dirty="0" err="1"/>
              <a:t>Button</a:t>
            </a:r>
            <a:r>
              <a:rPr lang="fr-FR" sz="1400" dirty="0"/>
              <a:t> EXTI Line to </a:t>
            </a:r>
            <a:r>
              <a:rPr lang="fr-FR" sz="1400" dirty="0" err="1"/>
              <a:t>Button</a:t>
            </a:r>
            <a:r>
              <a:rPr lang="fr-FR" sz="1400" dirty="0"/>
              <a:t> GPIO Pin */</a:t>
            </a:r>
          </a:p>
          <a:p>
            <a:r>
              <a:rPr lang="fr-FR" sz="1400" dirty="0"/>
              <a:t>	</a:t>
            </a:r>
            <a:r>
              <a:rPr lang="fr-FR" sz="1400" dirty="0" err="1"/>
              <a:t>GPIO_EXTILineConfig</a:t>
            </a:r>
            <a:r>
              <a:rPr lang="fr-FR" sz="1400" dirty="0"/>
              <a:t>(GPIO_PortSourceGPIOA,GPIO_PinSource0);</a:t>
            </a:r>
          </a:p>
          <a:p>
            <a:endParaRPr lang="fr-FR" sz="1400" dirty="0"/>
          </a:p>
          <a:p>
            <a:r>
              <a:rPr lang="fr-FR" sz="1400" dirty="0"/>
              <a:t>	/* Configure </a:t>
            </a:r>
            <a:r>
              <a:rPr lang="fr-FR" sz="1400" dirty="0" err="1"/>
              <a:t>Button</a:t>
            </a:r>
            <a:r>
              <a:rPr lang="fr-FR" sz="1400" dirty="0"/>
              <a:t> EXTI line */</a:t>
            </a:r>
          </a:p>
          <a:p>
            <a:r>
              <a:rPr lang="fr-FR" sz="1400" dirty="0">
                <a:solidFill>
                  <a:srgbClr val="7030A0"/>
                </a:solidFill>
              </a:rPr>
              <a:t>	</a:t>
            </a:r>
            <a:r>
              <a:rPr lang="fr-FR" sz="1400" dirty="0" err="1">
                <a:solidFill>
                  <a:srgbClr val="7030A0"/>
                </a:solidFill>
              </a:rPr>
              <a:t>EXTI_InitStructure.EXTI_Line</a:t>
            </a:r>
            <a:r>
              <a:rPr lang="fr-FR" sz="1400" dirty="0">
                <a:solidFill>
                  <a:srgbClr val="7030A0"/>
                </a:solidFill>
              </a:rPr>
              <a:t> = EXTI_Line0;</a:t>
            </a:r>
          </a:p>
          <a:p>
            <a:r>
              <a:rPr lang="fr-FR" sz="1400" dirty="0">
                <a:solidFill>
                  <a:srgbClr val="7030A0"/>
                </a:solidFill>
              </a:rPr>
              <a:t>	</a:t>
            </a:r>
            <a:r>
              <a:rPr lang="fr-FR" sz="1400" dirty="0" err="1">
                <a:solidFill>
                  <a:srgbClr val="7030A0"/>
                </a:solidFill>
              </a:rPr>
              <a:t>EXTI_InitStructure.EXTI_Mode</a:t>
            </a:r>
            <a:r>
              <a:rPr lang="fr-FR" sz="1400" dirty="0">
                <a:solidFill>
                  <a:srgbClr val="7030A0"/>
                </a:solidFill>
              </a:rPr>
              <a:t> = </a:t>
            </a:r>
            <a:r>
              <a:rPr lang="fr-FR" sz="1400" dirty="0" err="1">
                <a:solidFill>
                  <a:srgbClr val="7030A0"/>
                </a:solidFill>
              </a:rPr>
              <a:t>EXTI_Mode_Interrupt</a:t>
            </a:r>
            <a:r>
              <a:rPr lang="fr-FR" sz="1400" dirty="0">
                <a:solidFill>
                  <a:srgbClr val="7030A0"/>
                </a:solidFill>
              </a:rPr>
              <a:t>;</a:t>
            </a:r>
          </a:p>
          <a:p>
            <a:r>
              <a:rPr lang="fr-FR" sz="1400" dirty="0">
                <a:solidFill>
                  <a:srgbClr val="7030A0"/>
                </a:solidFill>
              </a:rPr>
              <a:t>	</a:t>
            </a:r>
            <a:r>
              <a:rPr lang="fr-FR" sz="1400" dirty="0" err="1">
                <a:solidFill>
                  <a:srgbClr val="7030A0"/>
                </a:solidFill>
              </a:rPr>
              <a:t>EXTI_InitStructure.EXTI_Trigger</a:t>
            </a:r>
            <a:r>
              <a:rPr lang="fr-FR" sz="1400" dirty="0">
                <a:solidFill>
                  <a:srgbClr val="7030A0"/>
                </a:solidFill>
              </a:rPr>
              <a:t> = </a:t>
            </a:r>
            <a:r>
              <a:rPr lang="fr-FR" sz="1400" dirty="0" err="1" smtClean="0">
                <a:solidFill>
                  <a:srgbClr val="7030A0"/>
                </a:solidFill>
              </a:rPr>
              <a:t>EXTI_Trigger_Rising</a:t>
            </a:r>
            <a:r>
              <a:rPr lang="fr-FR" sz="1400" dirty="0" smtClean="0">
                <a:solidFill>
                  <a:srgbClr val="7030A0"/>
                </a:solidFill>
              </a:rPr>
              <a:t>;  </a:t>
            </a:r>
            <a:endParaRPr lang="fr-FR" sz="1400" dirty="0">
              <a:solidFill>
                <a:srgbClr val="7030A0"/>
              </a:solidFill>
            </a:endParaRPr>
          </a:p>
          <a:p>
            <a:r>
              <a:rPr lang="fr-FR" sz="1400" dirty="0">
                <a:solidFill>
                  <a:srgbClr val="7030A0"/>
                </a:solidFill>
              </a:rPr>
              <a:t>	</a:t>
            </a:r>
            <a:r>
              <a:rPr lang="fr-FR" sz="1400" dirty="0" err="1">
                <a:solidFill>
                  <a:srgbClr val="7030A0"/>
                </a:solidFill>
              </a:rPr>
              <a:t>EXTI_InitStructure.EXTI_LineCmd</a:t>
            </a:r>
            <a:r>
              <a:rPr lang="fr-FR" sz="1400" dirty="0">
                <a:solidFill>
                  <a:srgbClr val="7030A0"/>
                </a:solidFill>
              </a:rPr>
              <a:t> = ENABLE;</a:t>
            </a:r>
          </a:p>
          <a:p>
            <a:r>
              <a:rPr lang="fr-FR" sz="1400" dirty="0">
                <a:solidFill>
                  <a:srgbClr val="7030A0"/>
                </a:solidFill>
              </a:rPr>
              <a:t>	</a:t>
            </a:r>
            <a:r>
              <a:rPr lang="fr-FR" sz="1400" dirty="0" err="1">
                <a:solidFill>
                  <a:srgbClr val="7030A0"/>
                </a:solidFill>
              </a:rPr>
              <a:t>EXTI_Init</a:t>
            </a:r>
            <a:r>
              <a:rPr lang="fr-FR" sz="1400" dirty="0">
                <a:solidFill>
                  <a:srgbClr val="7030A0"/>
                </a:solidFill>
              </a:rPr>
              <a:t>(&amp;</a:t>
            </a:r>
            <a:r>
              <a:rPr lang="fr-FR" sz="1400" dirty="0" err="1">
                <a:solidFill>
                  <a:srgbClr val="7030A0"/>
                </a:solidFill>
              </a:rPr>
              <a:t>EXTI_InitStructure</a:t>
            </a:r>
            <a:r>
              <a:rPr lang="fr-FR" sz="1400" dirty="0">
                <a:solidFill>
                  <a:srgbClr val="7030A0"/>
                </a:solidFill>
              </a:rPr>
              <a:t>);</a:t>
            </a:r>
          </a:p>
          <a:p>
            <a:endParaRPr lang="fr-FR" sz="1400" dirty="0"/>
          </a:p>
          <a:p>
            <a:r>
              <a:rPr lang="fr-FR" sz="1400" dirty="0"/>
              <a:t>	</a:t>
            </a:r>
            <a:endParaRPr lang="fr-FR" sz="1400" dirty="0">
              <a:solidFill>
                <a:srgbClr val="00B0F0"/>
              </a:solidFill>
            </a:endParaRPr>
          </a:p>
        </p:txBody>
      </p:sp>
    </p:spTree>
    <p:extLst>
      <p:ext uri="{BB962C8B-B14F-4D97-AF65-F5344CB8AC3E}">
        <p14:creationId xmlns:p14="http://schemas.microsoft.com/office/powerpoint/2010/main" val="2663551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64160" y="294640"/>
            <a:ext cx="6045200" cy="6055043"/>
          </a:xfrm>
        </p:spPr>
        <p:txBody>
          <a:bodyPr>
            <a:noAutofit/>
          </a:bodyPr>
          <a:lstStyle/>
          <a:p>
            <a:pPr marL="0" indent="0">
              <a:buNone/>
            </a:pPr>
            <a:r>
              <a:rPr lang="fr-FR" sz="1400" dirty="0"/>
              <a:t>/* </a:t>
            </a:r>
            <a:r>
              <a:rPr lang="fr-FR" sz="1400" dirty="0" err="1"/>
              <a:t>Enable</a:t>
            </a:r>
            <a:r>
              <a:rPr lang="fr-FR" sz="1400" dirty="0"/>
              <a:t> </a:t>
            </a:r>
            <a:r>
              <a:rPr lang="fr-FR" sz="1400" dirty="0" err="1"/>
              <a:t>Button</a:t>
            </a:r>
            <a:r>
              <a:rPr lang="fr-FR" sz="1400" dirty="0"/>
              <a:t> EXTI </a:t>
            </a:r>
            <a:r>
              <a:rPr lang="fr-FR" sz="1400" dirty="0" err="1"/>
              <a:t>Interrupt</a:t>
            </a:r>
            <a:r>
              <a:rPr lang="fr-FR" sz="1400" dirty="0"/>
              <a:t> */</a:t>
            </a:r>
          </a:p>
          <a:p>
            <a:pPr marL="0" indent="0">
              <a:buNone/>
            </a:pPr>
            <a:endParaRPr lang="fr-FR" sz="1400" dirty="0"/>
          </a:p>
          <a:p>
            <a:pPr marL="0" indent="0">
              <a:buNone/>
            </a:pPr>
            <a:r>
              <a:rPr lang="fr-FR" sz="1400" dirty="0"/>
              <a:t>	</a:t>
            </a:r>
            <a:r>
              <a:rPr lang="fr-FR" sz="1400" dirty="0" err="1">
                <a:solidFill>
                  <a:srgbClr val="00B0F0"/>
                </a:solidFill>
              </a:rPr>
              <a:t>NVIC_InitStructure.NVIC_IRQChannel</a:t>
            </a:r>
            <a:r>
              <a:rPr lang="fr-FR" sz="1400" dirty="0">
                <a:solidFill>
                  <a:srgbClr val="00B0F0"/>
                </a:solidFill>
              </a:rPr>
              <a:t> = EXTI0_IRQn;</a:t>
            </a:r>
          </a:p>
          <a:p>
            <a:pPr marL="0" indent="0">
              <a:buNone/>
            </a:pPr>
            <a:r>
              <a:rPr lang="fr-FR" sz="1400" dirty="0">
                <a:solidFill>
                  <a:srgbClr val="00B0F0"/>
                </a:solidFill>
              </a:rPr>
              <a:t>	</a:t>
            </a:r>
            <a:r>
              <a:rPr lang="fr-FR" sz="1400" dirty="0" err="1">
                <a:solidFill>
                  <a:srgbClr val="00B0F0"/>
                </a:solidFill>
              </a:rPr>
              <a:t>NVIC_InitStructure.NVIC_IRQChannelPreemptionPriority</a:t>
            </a:r>
            <a:r>
              <a:rPr lang="fr-FR" sz="1400" dirty="0">
                <a:solidFill>
                  <a:srgbClr val="00B0F0"/>
                </a:solidFill>
              </a:rPr>
              <a:t> = 3;</a:t>
            </a:r>
          </a:p>
          <a:p>
            <a:pPr marL="0" indent="0">
              <a:buNone/>
            </a:pPr>
            <a:r>
              <a:rPr lang="fr-FR" sz="1400" dirty="0">
                <a:solidFill>
                  <a:srgbClr val="00B0F0"/>
                </a:solidFill>
              </a:rPr>
              <a:t>	</a:t>
            </a:r>
            <a:r>
              <a:rPr lang="fr-FR" sz="1400" dirty="0" err="1">
                <a:solidFill>
                  <a:srgbClr val="00B0F0"/>
                </a:solidFill>
              </a:rPr>
              <a:t>NVIC_InitStructure.NVIC_IRQChannelSubPriority</a:t>
            </a:r>
            <a:r>
              <a:rPr lang="fr-FR" sz="1400" dirty="0">
                <a:solidFill>
                  <a:srgbClr val="00B0F0"/>
                </a:solidFill>
              </a:rPr>
              <a:t> = 3;</a:t>
            </a:r>
          </a:p>
          <a:p>
            <a:pPr marL="0" indent="0">
              <a:buNone/>
            </a:pPr>
            <a:r>
              <a:rPr lang="fr-FR" sz="1400" dirty="0">
                <a:solidFill>
                  <a:srgbClr val="00B0F0"/>
                </a:solidFill>
              </a:rPr>
              <a:t>	</a:t>
            </a:r>
            <a:r>
              <a:rPr lang="fr-FR" sz="1400" dirty="0" err="1">
                <a:solidFill>
                  <a:srgbClr val="00B0F0"/>
                </a:solidFill>
              </a:rPr>
              <a:t>NVIC_InitStructure.NVIC_IRQChannelCmd</a:t>
            </a:r>
            <a:r>
              <a:rPr lang="fr-FR" sz="1400" dirty="0">
                <a:solidFill>
                  <a:srgbClr val="00B0F0"/>
                </a:solidFill>
              </a:rPr>
              <a:t> = ENABLE;</a:t>
            </a:r>
          </a:p>
          <a:p>
            <a:pPr marL="0" indent="0">
              <a:buNone/>
            </a:pPr>
            <a:r>
              <a:rPr lang="fr-FR" sz="1400" dirty="0">
                <a:solidFill>
                  <a:srgbClr val="00B0F0"/>
                </a:solidFill>
              </a:rPr>
              <a:t>	</a:t>
            </a:r>
            <a:r>
              <a:rPr lang="fr-FR" sz="1400" dirty="0" err="1">
                <a:solidFill>
                  <a:srgbClr val="00B0F0"/>
                </a:solidFill>
              </a:rPr>
              <a:t>NVIC_Init</a:t>
            </a:r>
            <a:r>
              <a:rPr lang="fr-FR" sz="1400" dirty="0">
                <a:solidFill>
                  <a:srgbClr val="00B0F0"/>
                </a:solidFill>
              </a:rPr>
              <a:t>(&amp;</a:t>
            </a:r>
            <a:r>
              <a:rPr lang="fr-FR" sz="1400" dirty="0" err="1">
                <a:solidFill>
                  <a:srgbClr val="00B0F0"/>
                </a:solidFill>
              </a:rPr>
              <a:t>NVIC_InitStructure</a:t>
            </a:r>
            <a:r>
              <a:rPr lang="fr-FR" sz="1400" dirty="0">
                <a:solidFill>
                  <a:srgbClr val="00B0F0"/>
                </a:solidFill>
              </a:rPr>
              <a:t>);</a:t>
            </a:r>
          </a:p>
          <a:p>
            <a:pPr marL="0" indent="0">
              <a:buNone/>
            </a:pPr>
            <a:r>
              <a:rPr lang="fr-FR" sz="1400" dirty="0" smtClean="0"/>
              <a:t> </a:t>
            </a:r>
          </a:p>
          <a:p>
            <a:pPr marL="0" indent="0">
              <a:buNone/>
            </a:pPr>
            <a:r>
              <a:rPr lang="fr-FR" sz="1400" dirty="0" smtClean="0"/>
              <a:t>/* </a:t>
            </a:r>
            <a:r>
              <a:rPr lang="fr-FR" sz="1400" dirty="0"/>
              <a:t>-- Complete </a:t>
            </a:r>
            <a:r>
              <a:rPr lang="fr-FR" sz="1400" dirty="0" err="1"/>
              <a:t>Here</a:t>
            </a:r>
            <a:r>
              <a:rPr lang="fr-FR" sz="1400" dirty="0"/>
              <a:t>: EXTI Config, </a:t>
            </a:r>
            <a:r>
              <a:rPr lang="fr-FR" sz="1400" dirty="0" err="1"/>
              <a:t>Systick</a:t>
            </a:r>
            <a:r>
              <a:rPr lang="fr-FR" sz="1400" dirty="0"/>
              <a:t> Config  ---- */</a:t>
            </a:r>
          </a:p>
          <a:p>
            <a:pPr marL="0" indent="0">
              <a:buNone/>
            </a:pPr>
            <a:r>
              <a:rPr lang="fr-FR" sz="1400" dirty="0"/>
              <a:t>	if (</a:t>
            </a:r>
            <a:r>
              <a:rPr lang="fr-FR" sz="1400" dirty="0" err="1"/>
              <a:t>SysTick_Config</a:t>
            </a:r>
            <a:r>
              <a:rPr lang="fr-FR" sz="1400" dirty="0"/>
              <a:t>(</a:t>
            </a:r>
            <a:r>
              <a:rPr lang="fr-FR" sz="1400" dirty="0" err="1"/>
              <a:t>SystemCoreClock</a:t>
            </a:r>
            <a:r>
              <a:rPr lang="fr-FR" sz="1400" dirty="0"/>
              <a:t>/100)) {  </a:t>
            </a:r>
            <a:endParaRPr lang="fr-FR" sz="1400" dirty="0" smtClean="0"/>
          </a:p>
          <a:p>
            <a:pPr marL="0" indent="0">
              <a:buNone/>
            </a:pPr>
            <a:r>
              <a:rPr lang="fr-FR" sz="1400" dirty="0" smtClean="0"/>
              <a:t>// </a:t>
            </a:r>
            <a:r>
              <a:rPr lang="fr-FR" sz="1400" dirty="0" err="1"/>
              <a:t>systemcoreclock</a:t>
            </a:r>
            <a:r>
              <a:rPr lang="fr-FR" sz="1400" dirty="0"/>
              <a:t> = 8MHz=8000000Hz = Default </a:t>
            </a:r>
            <a:r>
              <a:rPr lang="fr-FR" sz="1400" dirty="0" err="1"/>
              <a:t>SysTick</a:t>
            </a:r>
            <a:r>
              <a:rPr lang="fr-FR" sz="1400" dirty="0"/>
              <a:t> </a:t>
            </a:r>
            <a:r>
              <a:rPr lang="fr-FR" sz="1400" dirty="0" err="1" smtClean="0"/>
              <a:t>Frequency</a:t>
            </a:r>
            <a:endParaRPr lang="fr-FR" sz="1400" dirty="0"/>
          </a:p>
          <a:p>
            <a:pPr marL="0" indent="0">
              <a:buNone/>
            </a:pPr>
            <a:r>
              <a:rPr lang="fr-FR" sz="1400" dirty="0"/>
              <a:t>		 /* Capture </a:t>
            </a:r>
            <a:r>
              <a:rPr lang="fr-FR" sz="1400" dirty="0" err="1"/>
              <a:t>error</a:t>
            </a:r>
            <a:r>
              <a:rPr lang="fr-FR" sz="1400" dirty="0"/>
              <a:t> */ </a:t>
            </a:r>
          </a:p>
          <a:p>
            <a:pPr marL="0" indent="0">
              <a:buNone/>
            </a:pPr>
            <a:r>
              <a:rPr lang="fr-FR" sz="1400" dirty="0"/>
              <a:t>		</a:t>
            </a:r>
            <a:r>
              <a:rPr lang="fr-FR" sz="1400" dirty="0" err="1"/>
              <a:t>while</a:t>
            </a:r>
            <a:r>
              <a:rPr lang="fr-FR" sz="1400" dirty="0"/>
              <a:t> (1);  </a:t>
            </a:r>
          </a:p>
          <a:p>
            <a:pPr marL="0" indent="0">
              <a:buNone/>
            </a:pPr>
            <a:r>
              <a:rPr lang="fr-FR" sz="1400" dirty="0"/>
              <a:t>	</a:t>
            </a:r>
            <a:r>
              <a:rPr lang="fr-FR" sz="1400" dirty="0" smtClean="0"/>
              <a:t>}</a:t>
            </a:r>
            <a:endParaRPr lang="fr-FR" sz="1400" dirty="0"/>
          </a:p>
          <a:p>
            <a:pPr marL="0" indent="0">
              <a:buNone/>
            </a:pPr>
            <a:r>
              <a:rPr lang="fr-FR" sz="1400" dirty="0"/>
              <a:t>		</a:t>
            </a:r>
            <a:r>
              <a:rPr lang="fr-FR" sz="1400" dirty="0" err="1"/>
              <a:t>while</a:t>
            </a:r>
            <a:r>
              <a:rPr lang="fr-FR" sz="1400" dirty="0"/>
              <a:t> (1</a:t>
            </a:r>
            <a:r>
              <a:rPr lang="fr-FR" sz="1400" dirty="0" smtClean="0"/>
              <a:t>){}</a:t>
            </a:r>
            <a:endParaRPr lang="fr-FR" sz="1400" dirty="0"/>
          </a:p>
          <a:p>
            <a:pPr marL="0" indent="0">
              <a:buNone/>
            </a:pPr>
            <a:r>
              <a:rPr lang="fr-FR" sz="1400" dirty="0" smtClean="0"/>
              <a:t>}</a:t>
            </a:r>
            <a:endParaRPr lang="fr-FR" sz="1400" dirty="0"/>
          </a:p>
          <a:p>
            <a:pPr marL="0" indent="0">
              <a:buNone/>
            </a:pPr>
            <a:endParaRPr lang="fr-FR" sz="1400" dirty="0"/>
          </a:p>
        </p:txBody>
      </p:sp>
      <p:sp>
        <p:nvSpPr>
          <p:cNvPr id="4" name="Rectangle 3"/>
          <p:cNvSpPr/>
          <p:nvPr/>
        </p:nvSpPr>
        <p:spPr>
          <a:xfrm>
            <a:off x="6797040" y="294640"/>
            <a:ext cx="5171440" cy="2246769"/>
          </a:xfrm>
          <a:prstGeom prst="rect">
            <a:avLst/>
          </a:prstGeom>
        </p:spPr>
        <p:txBody>
          <a:bodyPr wrap="square">
            <a:spAutoFit/>
          </a:bodyPr>
          <a:lstStyle/>
          <a:p>
            <a:r>
              <a:rPr lang="fr-FR" sz="1400" dirty="0"/>
              <a:t>/**</a:t>
            </a:r>
          </a:p>
          <a:p>
            <a:r>
              <a:rPr lang="fr-FR" sz="1400" dirty="0"/>
              <a:t>  * @</a:t>
            </a:r>
            <a:r>
              <a:rPr lang="fr-FR" sz="1400" dirty="0" err="1"/>
              <a:t>brief</a:t>
            </a:r>
            <a:r>
              <a:rPr lang="fr-FR" sz="1400" dirty="0"/>
              <a:t>  Delay </a:t>
            </a:r>
            <a:r>
              <a:rPr lang="fr-FR" sz="1400" dirty="0" err="1"/>
              <a:t>Function</a:t>
            </a:r>
            <a:r>
              <a:rPr lang="fr-FR" sz="1400" dirty="0"/>
              <a:t>.</a:t>
            </a:r>
          </a:p>
          <a:p>
            <a:r>
              <a:rPr lang="fr-FR" sz="1400" dirty="0"/>
              <a:t>  * @</a:t>
            </a:r>
            <a:r>
              <a:rPr lang="fr-FR" sz="1400" dirty="0" err="1"/>
              <a:t>param</a:t>
            </a:r>
            <a:r>
              <a:rPr lang="fr-FR" sz="1400" dirty="0"/>
              <a:t>  </a:t>
            </a:r>
            <a:r>
              <a:rPr lang="fr-FR" sz="1400" dirty="0" err="1"/>
              <a:t>nCount:specifies</a:t>
            </a:r>
            <a:r>
              <a:rPr lang="fr-FR" sz="1400" dirty="0"/>
              <a:t> the Delay time </a:t>
            </a:r>
            <a:r>
              <a:rPr lang="fr-FR" sz="1400" dirty="0" err="1"/>
              <a:t>length</a:t>
            </a:r>
            <a:r>
              <a:rPr lang="fr-FR" sz="1400" dirty="0"/>
              <a:t>.</a:t>
            </a:r>
          </a:p>
          <a:p>
            <a:r>
              <a:rPr lang="fr-FR" sz="1400" dirty="0"/>
              <a:t>  * @</a:t>
            </a:r>
            <a:r>
              <a:rPr lang="fr-FR" sz="1400" dirty="0" err="1"/>
              <a:t>retval</a:t>
            </a:r>
            <a:r>
              <a:rPr lang="fr-FR" sz="1400" dirty="0"/>
              <a:t> None</a:t>
            </a:r>
          </a:p>
          <a:p>
            <a:r>
              <a:rPr lang="fr-FR" sz="1400" dirty="0"/>
              <a:t>  */</a:t>
            </a:r>
          </a:p>
          <a:p>
            <a:r>
              <a:rPr lang="fr-FR" sz="1400" dirty="0" err="1"/>
              <a:t>void</a:t>
            </a:r>
            <a:r>
              <a:rPr lang="fr-FR" sz="1400" dirty="0"/>
              <a:t> Delay(__IO uint32_t </a:t>
            </a:r>
            <a:r>
              <a:rPr lang="fr-FR" sz="1400" dirty="0" err="1"/>
              <a:t>nCount</a:t>
            </a:r>
            <a:r>
              <a:rPr lang="fr-FR" sz="1400" dirty="0"/>
              <a:t>)</a:t>
            </a:r>
          </a:p>
          <a:p>
            <a:r>
              <a:rPr lang="fr-FR" sz="1400" dirty="0"/>
              <a:t>{	</a:t>
            </a:r>
            <a:r>
              <a:rPr lang="fr-FR" sz="1400" dirty="0" err="1"/>
              <a:t>while</a:t>
            </a:r>
            <a:r>
              <a:rPr lang="fr-FR" sz="1400" dirty="0"/>
              <a:t>(</a:t>
            </a:r>
            <a:r>
              <a:rPr lang="fr-FR" sz="1400" dirty="0" err="1"/>
              <a:t>nCount</a:t>
            </a:r>
            <a:r>
              <a:rPr lang="fr-FR" sz="1400" dirty="0"/>
              <a:t>--)</a:t>
            </a:r>
          </a:p>
          <a:p>
            <a:r>
              <a:rPr lang="fr-FR" sz="1400" dirty="0"/>
              <a:t>	{</a:t>
            </a:r>
          </a:p>
          <a:p>
            <a:r>
              <a:rPr lang="fr-FR" sz="1400" dirty="0"/>
              <a:t>	</a:t>
            </a:r>
            <a:r>
              <a:rPr lang="fr-FR" sz="1400" dirty="0" smtClean="0"/>
              <a:t>}</a:t>
            </a:r>
          </a:p>
          <a:p>
            <a:r>
              <a:rPr lang="fr-FR" sz="1400" dirty="0" smtClean="0"/>
              <a:t>}</a:t>
            </a:r>
            <a:endParaRPr lang="fr-FR" sz="1400" dirty="0"/>
          </a:p>
        </p:txBody>
      </p:sp>
    </p:spTree>
    <p:extLst>
      <p:ext uri="{BB962C8B-B14F-4D97-AF65-F5344CB8AC3E}">
        <p14:creationId xmlns:p14="http://schemas.microsoft.com/office/powerpoint/2010/main" val="25764507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llipse 6"/>
          <p:cNvSpPr/>
          <p:nvPr/>
        </p:nvSpPr>
        <p:spPr>
          <a:xfrm>
            <a:off x="6014720" y="126384"/>
            <a:ext cx="6043953" cy="618744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solidFill>
                <a:srgbClr val="00B0F0"/>
              </a:solidFill>
            </a:endParaRPr>
          </a:p>
        </p:txBody>
      </p:sp>
      <p:sp>
        <p:nvSpPr>
          <p:cNvPr id="2" name="ZoneTexte 1"/>
          <p:cNvSpPr txBox="1"/>
          <p:nvPr/>
        </p:nvSpPr>
        <p:spPr>
          <a:xfrm>
            <a:off x="0" y="-104448"/>
            <a:ext cx="3515360" cy="461665"/>
          </a:xfrm>
          <a:prstGeom prst="rect">
            <a:avLst/>
          </a:prstGeom>
          <a:noFill/>
        </p:spPr>
        <p:txBody>
          <a:bodyPr wrap="square" rtlCol="0">
            <a:spAutoFit/>
          </a:bodyPr>
          <a:lstStyle/>
          <a:p>
            <a:r>
              <a:rPr lang="fr-FR" sz="2400" u="sng" dirty="0" smtClean="0">
                <a:effectLst>
                  <a:outerShdw blurRad="38100" dist="38100" dir="2700000" algn="tl">
                    <a:srgbClr val="000000">
                      <a:alpha val="43137"/>
                    </a:srgbClr>
                  </a:outerShdw>
                </a:effectLst>
              </a:rPr>
              <a:t>Stm32f10x_it.c:</a:t>
            </a:r>
            <a:endParaRPr lang="fr-FR" sz="2400" u="sng" dirty="0">
              <a:effectLst>
                <a:outerShdw blurRad="38100" dist="38100" dir="2700000" algn="tl">
                  <a:srgbClr val="000000">
                    <a:alpha val="43137"/>
                  </a:srgbClr>
                </a:outerShdw>
              </a:effectLst>
            </a:endParaRPr>
          </a:p>
        </p:txBody>
      </p:sp>
      <p:sp>
        <p:nvSpPr>
          <p:cNvPr id="4" name="Rectangle 3"/>
          <p:cNvSpPr/>
          <p:nvPr/>
        </p:nvSpPr>
        <p:spPr>
          <a:xfrm>
            <a:off x="345440" y="569020"/>
            <a:ext cx="6096000" cy="3139321"/>
          </a:xfrm>
          <a:prstGeom prst="rect">
            <a:avLst/>
          </a:prstGeom>
        </p:spPr>
        <p:txBody>
          <a:bodyPr>
            <a:spAutoFit/>
          </a:bodyPr>
          <a:lstStyle/>
          <a:p>
            <a:r>
              <a:rPr lang="fr-FR" dirty="0"/>
              <a:t>volatile </a:t>
            </a:r>
            <a:r>
              <a:rPr lang="fr-FR" dirty="0" err="1"/>
              <a:t>int</a:t>
            </a:r>
            <a:r>
              <a:rPr lang="fr-FR" dirty="0"/>
              <a:t> </a:t>
            </a:r>
            <a:r>
              <a:rPr lang="fr-FR" dirty="0" err="1"/>
              <a:t>counter</a:t>
            </a:r>
            <a:r>
              <a:rPr lang="fr-FR" dirty="0"/>
              <a:t> = 0;</a:t>
            </a:r>
          </a:p>
          <a:p>
            <a:endParaRPr lang="fr-FR" dirty="0"/>
          </a:p>
          <a:p>
            <a:r>
              <a:rPr lang="fr-FR" dirty="0" err="1"/>
              <a:t>void</a:t>
            </a:r>
            <a:r>
              <a:rPr lang="fr-FR" dirty="0"/>
              <a:t> EXTI0_IRQHandler(</a:t>
            </a:r>
            <a:r>
              <a:rPr lang="fr-FR" dirty="0" err="1"/>
              <a:t>void</a:t>
            </a:r>
            <a:r>
              <a:rPr lang="fr-FR" dirty="0"/>
              <a:t>)</a:t>
            </a:r>
          </a:p>
          <a:p>
            <a:r>
              <a:rPr lang="fr-FR" dirty="0"/>
              <a:t>{</a:t>
            </a:r>
          </a:p>
          <a:p>
            <a:r>
              <a:rPr lang="fr-FR" dirty="0"/>
              <a:t>	// à chaque appui sur le bouton</a:t>
            </a:r>
          </a:p>
          <a:p>
            <a:r>
              <a:rPr lang="fr-FR" dirty="0"/>
              <a:t>	</a:t>
            </a:r>
            <a:r>
              <a:rPr lang="fr-FR" dirty="0" err="1"/>
              <a:t>counter</a:t>
            </a:r>
            <a:r>
              <a:rPr lang="fr-FR" dirty="0"/>
              <a:t>++;</a:t>
            </a:r>
          </a:p>
          <a:p>
            <a:r>
              <a:rPr lang="fr-FR" dirty="0"/>
              <a:t>	</a:t>
            </a:r>
          </a:p>
          <a:p>
            <a:r>
              <a:rPr lang="fr-FR" dirty="0"/>
              <a:t>	// Remise à zéro du bit déclenchant l'interruption</a:t>
            </a:r>
          </a:p>
          <a:p>
            <a:r>
              <a:rPr lang="fr-FR" dirty="0"/>
              <a:t>	</a:t>
            </a:r>
            <a:r>
              <a:rPr lang="fr-FR" dirty="0" err="1"/>
              <a:t>EXTI_ClearITPendingBit</a:t>
            </a:r>
            <a:r>
              <a:rPr lang="fr-FR" dirty="0"/>
              <a:t>(EXTI_Line0); </a:t>
            </a:r>
          </a:p>
          <a:p>
            <a:r>
              <a:rPr lang="fr-FR" dirty="0"/>
              <a:t>	</a:t>
            </a:r>
          </a:p>
          <a:p>
            <a:r>
              <a:rPr lang="fr-FR" dirty="0"/>
              <a:t>}</a:t>
            </a:r>
          </a:p>
        </p:txBody>
      </p:sp>
      <p:sp>
        <p:nvSpPr>
          <p:cNvPr id="5" name="Rectangle 4"/>
          <p:cNvSpPr/>
          <p:nvPr/>
        </p:nvSpPr>
        <p:spPr>
          <a:xfrm>
            <a:off x="345440" y="3617139"/>
            <a:ext cx="6522720" cy="3139321"/>
          </a:xfrm>
          <a:prstGeom prst="rect">
            <a:avLst/>
          </a:prstGeom>
        </p:spPr>
        <p:txBody>
          <a:bodyPr wrap="square">
            <a:spAutoFit/>
          </a:bodyPr>
          <a:lstStyle/>
          <a:p>
            <a:r>
              <a:rPr lang="fr-FR" dirty="0" err="1"/>
              <a:t>void</a:t>
            </a:r>
            <a:r>
              <a:rPr lang="fr-FR" dirty="0"/>
              <a:t> </a:t>
            </a:r>
            <a:r>
              <a:rPr lang="fr-FR" dirty="0" err="1"/>
              <a:t>SysTick_Handler</a:t>
            </a:r>
            <a:r>
              <a:rPr lang="fr-FR" dirty="0"/>
              <a:t>(</a:t>
            </a:r>
            <a:r>
              <a:rPr lang="fr-FR" dirty="0" err="1"/>
              <a:t>void</a:t>
            </a:r>
            <a:r>
              <a:rPr lang="fr-FR" dirty="0"/>
              <a:t>)</a:t>
            </a:r>
          </a:p>
          <a:p>
            <a:r>
              <a:rPr lang="fr-FR" dirty="0"/>
              <a:t>{ </a:t>
            </a:r>
            <a:r>
              <a:rPr lang="fr-FR" dirty="0" err="1"/>
              <a:t>int</a:t>
            </a:r>
            <a:r>
              <a:rPr lang="fr-FR" dirty="0"/>
              <a:t> i=0</a:t>
            </a:r>
            <a:r>
              <a:rPr lang="fr-FR" dirty="0" smtClean="0"/>
              <a:t>;</a:t>
            </a:r>
          </a:p>
          <a:p>
            <a:r>
              <a:rPr lang="fr-FR" dirty="0" err="1"/>
              <a:t>i</a:t>
            </a:r>
            <a:r>
              <a:rPr lang="fr-FR" dirty="0" err="1" smtClean="0"/>
              <a:t>nt</a:t>
            </a:r>
            <a:r>
              <a:rPr lang="fr-FR" dirty="0" smtClean="0"/>
              <a:t> appui = </a:t>
            </a:r>
            <a:r>
              <a:rPr lang="fr-FR" dirty="0" err="1"/>
              <a:t>GPIO_ReadInputDataBit</a:t>
            </a:r>
            <a:r>
              <a:rPr lang="fr-FR" dirty="0"/>
              <a:t>(GPIOA, GPIO_Pin_0);</a:t>
            </a:r>
          </a:p>
          <a:p>
            <a:r>
              <a:rPr lang="fr-FR" dirty="0" smtClean="0"/>
              <a:t>If (!appui &amp; </a:t>
            </a:r>
            <a:r>
              <a:rPr lang="fr-FR" dirty="0" err="1" smtClean="0"/>
              <a:t>counter</a:t>
            </a:r>
            <a:r>
              <a:rPr lang="fr-FR" dirty="0" smtClean="0"/>
              <a:t>&gt;0){ //si le bouton a été appuyé avant mais //n’est plus actif</a:t>
            </a:r>
            <a:endParaRPr lang="fr-FR" dirty="0"/>
          </a:p>
          <a:p>
            <a:r>
              <a:rPr lang="fr-FR" dirty="0"/>
              <a:t>	for(i=0;i&lt;</a:t>
            </a:r>
            <a:r>
              <a:rPr lang="fr-FR" dirty="0" err="1"/>
              <a:t>counter;i</a:t>
            </a:r>
            <a:r>
              <a:rPr lang="fr-FR" dirty="0"/>
              <a:t>++){	</a:t>
            </a:r>
          </a:p>
          <a:p>
            <a:pPr lvl="2"/>
            <a:r>
              <a:rPr lang="fr-FR" dirty="0"/>
              <a:t>	</a:t>
            </a:r>
            <a:r>
              <a:rPr lang="fr-FR" dirty="0" err="1"/>
              <a:t>GPIO_SetBits</a:t>
            </a:r>
            <a:r>
              <a:rPr lang="fr-FR" dirty="0"/>
              <a:t>(GPIOA,GPIO_Pin_1);</a:t>
            </a:r>
          </a:p>
          <a:p>
            <a:pPr lvl="2"/>
            <a:r>
              <a:rPr lang="fr-FR" dirty="0"/>
              <a:t>	Delay(0xFFFF);</a:t>
            </a:r>
          </a:p>
          <a:p>
            <a:pPr lvl="2"/>
            <a:r>
              <a:rPr lang="fr-FR" dirty="0"/>
              <a:t>	</a:t>
            </a:r>
            <a:r>
              <a:rPr lang="fr-FR" dirty="0" err="1"/>
              <a:t>GPIO_ResetBits</a:t>
            </a:r>
            <a:r>
              <a:rPr lang="fr-FR" dirty="0"/>
              <a:t>(GPIOA,GPIO_Pin_1</a:t>
            </a:r>
            <a:r>
              <a:rPr lang="fr-FR" dirty="0" smtClean="0"/>
              <a:t>);}</a:t>
            </a:r>
          </a:p>
          <a:p>
            <a:r>
              <a:rPr lang="fr-FR" dirty="0" smtClean="0"/>
              <a:t>	</a:t>
            </a:r>
            <a:r>
              <a:rPr lang="fr-FR" dirty="0" err="1" smtClean="0"/>
              <a:t>counter</a:t>
            </a:r>
            <a:r>
              <a:rPr lang="fr-FR" dirty="0" smtClean="0"/>
              <a:t>=0;}</a:t>
            </a:r>
            <a:endParaRPr lang="fr-FR" dirty="0"/>
          </a:p>
          <a:p>
            <a:r>
              <a:rPr lang="fr-FR" dirty="0"/>
              <a:t>}</a:t>
            </a:r>
          </a:p>
        </p:txBody>
      </p:sp>
      <p:sp>
        <p:nvSpPr>
          <p:cNvPr id="6" name="ZoneTexte 5"/>
          <p:cNvSpPr txBox="1"/>
          <p:nvPr/>
        </p:nvSpPr>
        <p:spPr>
          <a:xfrm>
            <a:off x="6939280" y="1005840"/>
            <a:ext cx="4439920" cy="3970318"/>
          </a:xfrm>
          <a:prstGeom prst="rect">
            <a:avLst/>
          </a:prstGeom>
          <a:noFill/>
        </p:spPr>
        <p:txBody>
          <a:bodyPr wrap="square" rtlCol="0">
            <a:spAutoFit/>
          </a:bodyPr>
          <a:lstStyle/>
          <a:p>
            <a:r>
              <a:rPr lang="fr-FR" dirty="0" smtClean="0"/>
              <a:t>Le principe est le suivant:</a:t>
            </a:r>
          </a:p>
          <a:p>
            <a:endParaRPr lang="fr-FR" dirty="0" smtClean="0"/>
          </a:p>
          <a:p>
            <a:pPr marL="342900" indent="-342900">
              <a:buAutoNum type="arabicParenR"/>
            </a:pPr>
            <a:r>
              <a:rPr lang="fr-FR" dirty="0" smtClean="0"/>
              <a:t>appuyer sur le bouton</a:t>
            </a:r>
          </a:p>
          <a:p>
            <a:r>
              <a:rPr lang="fr-FR" dirty="0" smtClean="0"/>
              <a:t> </a:t>
            </a:r>
          </a:p>
          <a:p>
            <a:r>
              <a:rPr lang="fr-FR" dirty="0" smtClean="0"/>
              <a:t>2) à cause du rebond ça va générer plusieurs appuis, le compteur </a:t>
            </a:r>
            <a:r>
              <a:rPr lang="fr-FR" dirty="0" err="1" smtClean="0"/>
              <a:t>counter</a:t>
            </a:r>
            <a:r>
              <a:rPr lang="fr-FR" dirty="0" smtClean="0"/>
              <a:t> s’incrémente</a:t>
            </a:r>
          </a:p>
          <a:p>
            <a:endParaRPr lang="fr-FR" dirty="0" smtClean="0"/>
          </a:p>
          <a:p>
            <a:r>
              <a:rPr lang="fr-FR" dirty="0" smtClean="0"/>
              <a:t>3) la </a:t>
            </a:r>
            <a:r>
              <a:rPr lang="fr-FR" dirty="0" err="1" smtClean="0"/>
              <a:t>led</a:t>
            </a:r>
            <a:r>
              <a:rPr lang="fr-FR" dirty="0" smtClean="0"/>
              <a:t> au pin 1 clignote autant de fois que le compteur s’incrémente</a:t>
            </a:r>
          </a:p>
          <a:p>
            <a:endParaRPr lang="fr-FR" dirty="0" smtClean="0"/>
          </a:p>
          <a:p>
            <a:pPr marL="285750" indent="-285750">
              <a:buFont typeface="Wingdings" panose="05000000000000000000" pitchFamily="2" charset="2"/>
              <a:buChar char="à"/>
            </a:pPr>
            <a:r>
              <a:rPr lang="fr-FR" dirty="0" smtClean="0"/>
              <a:t>donc après un seul appui sur le bouton poussoir, on observe que la </a:t>
            </a:r>
            <a:r>
              <a:rPr lang="fr-FR" dirty="0" err="1" smtClean="0"/>
              <a:t>led</a:t>
            </a:r>
            <a:r>
              <a:rPr lang="fr-FR" dirty="0" smtClean="0"/>
              <a:t> 1 clignote plusieurs fois à cause du phénomène du rebond</a:t>
            </a:r>
          </a:p>
        </p:txBody>
      </p:sp>
      <p:sp>
        <p:nvSpPr>
          <p:cNvPr id="8" name="Rectangle 7"/>
          <p:cNvSpPr/>
          <p:nvPr/>
        </p:nvSpPr>
        <p:spPr>
          <a:xfrm>
            <a:off x="2102625" y="3601"/>
            <a:ext cx="4166590" cy="369332"/>
          </a:xfrm>
          <a:prstGeom prst="rect">
            <a:avLst/>
          </a:prstGeom>
        </p:spPr>
        <p:txBody>
          <a:bodyPr wrap="none">
            <a:spAutoFit/>
          </a:bodyPr>
          <a:lstStyle/>
          <a:p>
            <a:r>
              <a:rPr lang="fr-FR" dirty="0"/>
              <a:t>Voici les </a:t>
            </a:r>
            <a:r>
              <a:rPr lang="fr-FR" dirty="0" err="1"/>
              <a:t>handlers</a:t>
            </a:r>
            <a:r>
              <a:rPr lang="fr-FR" dirty="0"/>
              <a:t> associés à EXTI et </a:t>
            </a:r>
            <a:r>
              <a:rPr lang="fr-FR" dirty="0" err="1"/>
              <a:t>Systick</a:t>
            </a:r>
            <a:endParaRPr lang="fr-FR" dirty="0"/>
          </a:p>
        </p:txBody>
      </p:sp>
    </p:spTree>
    <p:extLst>
      <p:ext uri="{BB962C8B-B14F-4D97-AF65-F5344CB8AC3E}">
        <p14:creationId xmlns:p14="http://schemas.microsoft.com/office/powerpoint/2010/main" val="2973241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327797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475" y="125214"/>
            <a:ext cx="11910445" cy="1384995"/>
          </a:xfrm>
          <a:prstGeom prst="rect">
            <a:avLst/>
          </a:prstGeom>
        </p:spPr>
        <p:txBody>
          <a:bodyPr wrap="square">
            <a:spAutoFit/>
          </a:bodyPr>
          <a:lstStyle/>
          <a:p>
            <a:r>
              <a:rPr lang="fr-FR" sz="2800" dirty="0">
                <a:solidFill>
                  <a:srgbClr val="ED7D31"/>
                </a:solidFill>
              </a:rPr>
              <a:t>Partie </a:t>
            </a:r>
            <a:r>
              <a:rPr lang="fr-FR" sz="2800" dirty="0" smtClean="0">
                <a:solidFill>
                  <a:srgbClr val="ED7D31"/>
                </a:solidFill>
              </a:rPr>
              <a:t>2 </a:t>
            </a:r>
            <a:r>
              <a:rPr lang="fr-FR" sz="2800" dirty="0">
                <a:solidFill>
                  <a:srgbClr val="ED7D31"/>
                </a:solidFill>
              </a:rPr>
              <a:t>: Ecrire un programme qui permet pour chaque appui sur le bouton poussoir de calculer le nombre de rebonds et de mesurer la durée totale des rebonds</a:t>
            </a:r>
          </a:p>
        </p:txBody>
      </p:sp>
      <p:sp>
        <p:nvSpPr>
          <p:cNvPr id="3" name="ZoneTexte 2"/>
          <p:cNvSpPr txBox="1"/>
          <p:nvPr/>
        </p:nvSpPr>
        <p:spPr>
          <a:xfrm>
            <a:off x="149474" y="1502688"/>
            <a:ext cx="11077325" cy="4801314"/>
          </a:xfrm>
          <a:prstGeom prst="rect">
            <a:avLst/>
          </a:prstGeom>
          <a:noFill/>
        </p:spPr>
        <p:txBody>
          <a:bodyPr wrap="square" rtlCol="0">
            <a:spAutoFit/>
          </a:bodyPr>
          <a:lstStyle/>
          <a:p>
            <a:r>
              <a:rPr lang="fr-FR" dirty="0" smtClean="0"/>
              <a:t>Dans cette partie, on laisse tout le code comme auparavant sauf le code du </a:t>
            </a:r>
            <a:r>
              <a:rPr lang="fr-FR" dirty="0" err="1" smtClean="0"/>
              <a:t>Systick</a:t>
            </a:r>
            <a:r>
              <a:rPr lang="fr-FR" dirty="0" smtClean="0"/>
              <a:t> </a:t>
            </a:r>
            <a:r>
              <a:rPr lang="fr-FR" dirty="0" err="1" smtClean="0"/>
              <a:t>handler</a:t>
            </a:r>
            <a:r>
              <a:rPr lang="fr-FR" dirty="0" smtClean="0"/>
              <a:t> et les déclarations:</a:t>
            </a:r>
          </a:p>
          <a:p>
            <a:endParaRPr lang="fr-FR" dirty="0" smtClean="0"/>
          </a:p>
          <a:p>
            <a:r>
              <a:rPr lang="fr-FR" dirty="0"/>
              <a:t>volatile uint32_t </a:t>
            </a:r>
            <a:r>
              <a:rPr lang="fr-FR" dirty="0" err="1"/>
              <a:t>counter</a:t>
            </a:r>
            <a:r>
              <a:rPr lang="fr-FR" dirty="0"/>
              <a:t> = 0; // Compteur de rebonds</a:t>
            </a:r>
          </a:p>
          <a:p>
            <a:r>
              <a:rPr lang="fr-FR" dirty="0"/>
              <a:t>volatile uint32_t ms = 0; // </a:t>
            </a:r>
            <a:r>
              <a:rPr lang="fr-FR" dirty="0" smtClean="0"/>
              <a:t>Chronomètre</a:t>
            </a:r>
          </a:p>
          <a:p>
            <a:endParaRPr lang="fr-FR" dirty="0"/>
          </a:p>
          <a:p>
            <a:r>
              <a:rPr lang="fr-FR" dirty="0" err="1"/>
              <a:t>void</a:t>
            </a:r>
            <a:r>
              <a:rPr lang="fr-FR" dirty="0"/>
              <a:t> </a:t>
            </a:r>
            <a:r>
              <a:rPr lang="fr-FR" dirty="0" err="1"/>
              <a:t>SysTick_Handler</a:t>
            </a:r>
            <a:r>
              <a:rPr lang="fr-FR" dirty="0"/>
              <a:t>(</a:t>
            </a:r>
            <a:r>
              <a:rPr lang="fr-FR" dirty="0" err="1"/>
              <a:t>void</a:t>
            </a:r>
            <a:r>
              <a:rPr lang="fr-FR" dirty="0"/>
              <a:t>)</a:t>
            </a:r>
          </a:p>
          <a:p>
            <a:r>
              <a:rPr lang="fr-FR" dirty="0"/>
              <a:t>{ uint16_t appui = </a:t>
            </a:r>
            <a:r>
              <a:rPr lang="fr-FR" dirty="0" err="1"/>
              <a:t>GPIO_ReadInputDataBit</a:t>
            </a:r>
            <a:r>
              <a:rPr lang="fr-FR" dirty="0"/>
              <a:t>(GPIOA, GPIO_Pin_0);</a:t>
            </a:r>
          </a:p>
          <a:p>
            <a:r>
              <a:rPr lang="fr-FR" dirty="0"/>
              <a:t>    if (!appui &amp;&amp; </a:t>
            </a:r>
            <a:r>
              <a:rPr lang="fr-FR" dirty="0" err="1"/>
              <a:t>counter</a:t>
            </a:r>
            <a:r>
              <a:rPr lang="fr-FR" dirty="0"/>
              <a:t> &gt; 0) { // Si le bouton a été appuyé au préalable mais n'est plus actif</a:t>
            </a:r>
          </a:p>
          <a:p>
            <a:r>
              <a:rPr lang="fr-FR" dirty="0"/>
              <a:t>		</a:t>
            </a:r>
            <a:r>
              <a:rPr lang="fr-FR" dirty="0" err="1"/>
              <a:t>printf</a:t>
            </a:r>
            <a:r>
              <a:rPr lang="fr-FR" dirty="0"/>
              <a:t>("%d rebonds dans %d ms", </a:t>
            </a:r>
            <a:r>
              <a:rPr lang="fr-FR" dirty="0" err="1"/>
              <a:t>counter</a:t>
            </a:r>
            <a:r>
              <a:rPr lang="fr-FR" dirty="0"/>
              <a:t>, ms); // Afficher le nombre de rebonds et la période</a:t>
            </a:r>
          </a:p>
          <a:p>
            <a:r>
              <a:rPr lang="fr-FR" dirty="0"/>
              <a:t>		</a:t>
            </a:r>
            <a:r>
              <a:rPr lang="fr-FR" dirty="0" err="1"/>
              <a:t>counter</a:t>
            </a:r>
            <a:r>
              <a:rPr lang="fr-FR" dirty="0"/>
              <a:t> = 0; //RAZ du compteur de rebonds</a:t>
            </a:r>
          </a:p>
          <a:p>
            <a:r>
              <a:rPr lang="fr-FR" dirty="0"/>
              <a:t>		ms = 0; //RAZ du chronomètre</a:t>
            </a:r>
          </a:p>
          <a:p>
            <a:r>
              <a:rPr lang="fr-FR" dirty="0"/>
              <a:t>	} </a:t>
            </a:r>
            <a:r>
              <a:rPr lang="fr-FR" dirty="0" err="1"/>
              <a:t>else</a:t>
            </a:r>
            <a:r>
              <a:rPr lang="fr-FR" dirty="0"/>
              <a:t> {</a:t>
            </a:r>
          </a:p>
          <a:p>
            <a:r>
              <a:rPr lang="fr-FR" dirty="0"/>
              <a:t>		ms++;</a:t>
            </a:r>
          </a:p>
          <a:p>
            <a:r>
              <a:rPr lang="fr-FR" dirty="0"/>
              <a:t>	}</a:t>
            </a:r>
          </a:p>
          <a:p>
            <a:endParaRPr lang="fr-FR" dirty="0"/>
          </a:p>
          <a:p>
            <a:r>
              <a:rPr lang="fr-FR" dirty="0"/>
              <a:t>}</a:t>
            </a:r>
            <a:endParaRPr lang="fr-FR" dirty="0" smtClean="0"/>
          </a:p>
          <a:p>
            <a:r>
              <a:rPr lang="fr-FR" dirty="0" smtClean="0"/>
              <a:t> </a:t>
            </a:r>
            <a:endParaRPr lang="fr-FR" dirty="0"/>
          </a:p>
        </p:txBody>
      </p:sp>
    </p:spTree>
    <p:extLst>
      <p:ext uri="{BB962C8B-B14F-4D97-AF65-F5344CB8AC3E}">
        <p14:creationId xmlns:p14="http://schemas.microsoft.com/office/powerpoint/2010/main" val="86224002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1192</TotalTime>
  <Words>1801</Words>
  <Application>Microsoft Office PowerPoint</Application>
  <PresentationFormat>Grand écran</PresentationFormat>
  <Paragraphs>440</Paragraphs>
  <Slides>25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25</vt:i4>
      </vt:variant>
    </vt:vector>
  </HeadingPairs>
  <TitlesOfParts>
    <vt:vector size="30" baseType="lpstr">
      <vt:lpstr>Arial</vt:lpstr>
      <vt:lpstr>Calibri</vt:lpstr>
      <vt:lpstr>Calibri Light</vt:lpstr>
      <vt:lpstr>Wingdings</vt:lpstr>
      <vt:lpstr>Thème Office</vt:lpstr>
      <vt:lpstr>Présentation PowerPoint</vt:lpstr>
      <vt:lpstr>La manip 3.4</vt:lpstr>
      <vt:lpstr>Qu’est-ce que le phénomène de rebond?</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La manip 4</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La manip Serial OO</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fatmalaribi</dc:creator>
  <cp:lastModifiedBy>fatmalaribi</cp:lastModifiedBy>
  <cp:revision>59</cp:revision>
  <dcterms:created xsi:type="dcterms:W3CDTF">2021-12-14T22:35:35Z</dcterms:created>
  <dcterms:modified xsi:type="dcterms:W3CDTF">2021-12-18T14:48:38Z</dcterms:modified>
</cp:coreProperties>
</file>