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4" r:id="rId6"/>
    <p:sldId id="314" r:id="rId7"/>
    <p:sldId id="307" r:id="rId8"/>
    <p:sldId id="281" r:id="rId9"/>
    <p:sldId id="323" r:id="rId10"/>
    <p:sldId id="324" r:id="rId11"/>
    <p:sldId id="325" r:id="rId12"/>
    <p:sldId id="282" r:id="rId13"/>
    <p:sldId id="321" r:id="rId14"/>
    <p:sldId id="319" r:id="rId15"/>
    <p:sldId id="322" r:id="rId16"/>
    <p:sldId id="326" r:id="rId17"/>
    <p:sldId id="315" r:id="rId18"/>
    <p:sldId id="318" r:id="rId19"/>
    <p:sldId id="327" r:id="rId20"/>
    <p:sldId id="297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202C8F"/>
    <a:srgbClr val="FDFBF6"/>
    <a:srgbClr val="AAC4E9"/>
    <a:srgbClr val="F5CDCE"/>
    <a:srgbClr val="DF8C8C"/>
    <a:srgbClr val="D4D593"/>
    <a:srgbClr val="E6F0FE"/>
    <a:srgbClr val="CDBE8A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6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0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0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4065001" y="3726825"/>
            <a:ext cx="9399611" cy="9399611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TextBox 6"/>
          <p:cNvSpPr txBox="1"/>
          <p:nvPr/>
        </p:nvSpPr>
        <p:spPr>
          <a:xfrm>
            <a:off x="652780" y="1568966"/>
            <a:ext cx="5573006" cy="2113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46"/>
              </a:lnSpc>
              <a:spcBef>
                <a:spcPct val="0"/>
              </a:spcBef>
            </a:pPr>
            <a:r>
              <a:rPr lang="en-US" sz="6104" dirty="0">
                <a:solidFill>
                  <a:srgbClr val="051D40"/>
                </a:solidFill>
                <a:latin typeface="Arial Black" panose="020B0A04020102020204" pitchFamily="34" charset="0"/>
                <a:ea typeface="Open Sans Extra Bold"/>
                <a:cs typeface="Open Sans Extra Bold"/>
                <a:sym typeface="Open Sans Extra Bold"/>
              </a:rPr>
              <a:t>Supermarket Sales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46823" y="-1145065"/>
            <a:ext cx="2490354" cy="2490354"/>
            <a:chOff x="0" y="0"/>
            <a:chExt cx="812800" cy="8128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  <a:ln w="952500" cap="sq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498571" y="-428984"/>
            <a:ext cx="857967" cy="85796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1200"/>
          </a:p>
        </p:txBody>
      </p:sp>
      <p:grpSp>
        <p:nvGrpSpPr>
          <p:cNvPr id="13" name="Group 13"/>
          <p:cNvGrpSpPr/>
          <p:nvPr/>
        </p:nvGrpSpPr>
        <p:grpSpPr>
          <a:xfrm>
            <a:off x="-1286130" y="5593048"/>
            <a:ext cx="2490354" cy="2490354"/>
            <a:chOff x="0" y="0"/>
            <a:chExt cx="812800" cy="812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  <a:ln w="952500" cap="sq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6" name="Freeform 16"/>
          <p:cNvSpPr/>
          <p:nvPr/>
        </p:nvSpPr>
        <p:spPr>
          <a:xfrm>
            <a:off x="5838263" y="5015055"/>
            <a:ext cx="5853088" cy="1155985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TextBox 18"/>
          <p:cNvSpPr txBox="1"/>
          <p:nvPr/>
        </p:nvSpPr>
        <p:spPr>
          <a:xfrm>
            <a:off x="986644" y="3789171"/>
            <a:ext cx="4910709" cy="1316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70"/>
              </a:lnSpc>
              <a:spcBef>
                <a:spcPct val="0"/>
              </a:spcBef>
            </a:pPr>
            <a:r>
              <a:rPr lang="en-US" sz="2000" spc="-3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</a:t>
            </a:r>
          </a:p>
          <a:p>
            <a:pPr>
              <a:lnSpc>
                <a:spcPts val="2570"/>
              </a:lnSpc>
              <a:spcBef>
                <a:spcPct val="0"/>
              </a:spcBef>
            </a:pPr>
            <a:r>
              <a:rPr lang="en-US" sz="2000" spc="-37" dirty="0">
                <a:solidFill>
                  <a:srgbClr val="051D40"/>
                </a:solidFill>
                <a:latin typeface="Palatino Linotype" panose="02040502050505030304" pitchFamily="18" charset="0"/>
                <a:ea typeface="Poppins"/>
                <a:cs typeface="Poppins"/>
                <a:sym typeface="Poppins"/>
              </a:rPr>
              <a:t>Haidy Fathy</a:t>
            </a:r>
            <a:br>
              <a:rPr lang="en-US" sz="2000" spc="-37" dirty="0">
                <a:solidFill>
                  <a:srgbClr val="051D40"/>
                </a:solidFill>
                <a:latin typeface="Palatino Linotype" panose="02040502050505030304" pitchFamily="18" charset="0"/>
                <a:ea typeface="Poppins"/>
                <a:cs typeface="Poppins"/>
                <a:sym typeface="Poppins"/>
              </a:rPr>
            </a:br>
            <a:r>
              <a:rPr lang="en-US" sz="2000" spc="-37" dirty="0">
                <a:solidFill>
                  <a:srgbClr val="051D40"/>
                </a:solidFill>
                <a:latin typeface="Palatino Linotype" panose="02040502050505030304" pitchFamily="18" charset="0"/>
                <a:ea typeface="Poppins"/>
                <a:cs typeface="Poppins"/>
                <a:sym typeface="Poppins"/>
              </a:rPr>
              <a:t>Fatma Samir</a:t>
            </a:r>
          </a:p>
          <a:p>
            <a:pPr>
              <a:lnSpc>
                <a:spcPts val="2570"/>
              </a:lnSpc>
              <a:spcBef>
                <a:spcPct val="0"/>
              </a:spcBef>
            </a:pPr>
            <a:r>
              <a:rPr lang="en-US" sz="2000" spc="-37" dirty="0" err="1">
                <a:solidFill>
                  <a:srgbClr val="051D40"/>
                </a:solidFill>
                <a:latin typeface="Palatino Linotype" panose="02040502050505030304" pitchFamily="18" charset="0"/>
                <a:ea typeface="Poppins"/>
                <a:cs typeface="Poppins"/>
                <a:sym typeface="Poppins"/>
              </a:rPr>
              <a:t>Yassmin</a:t>
            </a:r>
            <a:r>
              <a:rPr lang="en-US" sz="2000" spc="-37" dirty="0">
                <a:solidFill>
                  <a:srgbClr val="051D40"/>
                </a:solidFill>
                <a:latin typeface="Palatino Linotype" panose="02040502050505030304" pitchFamily="18" charset="0"/>
                <a:ea typeface="Poppins"/>
                <a:cs typeface="Poppins"/>
                <a:sym typeface="Poppins"/>
              </a:rPr>
              <a:t> Mostafa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5715945" y="2095467"/>
            <a:ext cx="6097723" cy="3497580"/>
            <a:chOff x="0" y="0"/>
            <a:chExt cx="7981950" cy="4578350"/>
          </a:xfrm>
        </p:grpSpPr>
        <p:sp>
          <p:nvSpPr>
            <p:cNvPr id="20" name="Freeform 20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</p:grpSp>
      <p:pic>
        <p:nvPicPr>
          <p:cNvPr id="3" name="Picture 2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A109E827-E128-D6C4-5460-7DDD4EE8B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940" y="239643"/>
            <a:ext cx="1788953" cy="17810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9"/>
            <a:ext cx="9875463" cy="999746"/>
          </a:xfrm>
        </p:spPr>
        <p:txBody>
          <a:bodyPr/>
          <a:lstStyle/>
          <a:p>
            <a:r>
              <a:rPr lang="en-US" sz="3200" b="0" cap="none" dirty="0">
                <a:latin typeface="Arial Rounded MT Bold" panose="020F0704030504030204" pitchFamily="34" charset="0"/>
                <a:cs typeface="Arial" panose="020B0604020202020204" pitchFamily="34" charset="0"/>
              </a:rPr>
              <a:t>How to increase the profit from the customers?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E1CAF-C4ED-7077-9866-9A3F0F026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69" y="2057021"/>
            <a:ext cx="5252687" cy="2949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BB9AC-D8B2-9466-AB81-8131EA31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676" y="3745121"/>
            <a:ext cx="6376802" cy="28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172" y="578328"/>
            <a:ext cx="9879437" cy="980844"/>
          </a:xfrm>
        </p:spPr>
        <p:txBody>
          <a:bodyPr/>
          <a:lstStyle/>
          <a:p>
            <a:r>
              <a:rPr lang="en-US" sz="3200" b="0" cap="none" dirty="0">
                <a:latin typeface="Arial Rounded MT Bold" panose="020F0704030504030204" pitchFamily="34" charset="0"/>
                <a:cs typeface="Arial" panose="020B0604020202020204" pitchFamily="34" charset="0"/>
              </a:rPr>
              <a:t>Does a specific gender have specific preferences in products?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18D85-3C1B-C59B-2FDB-C001169D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5" y="1772967"/>
            <a:ext cx="10513670" cy="49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8281"/>
            <a:ext cx="10511627" cy="1012785"/>
          </a:xfrm>
        </p:spPr>
        <p:txBody>
          <a:bodyPr/>
          <a:lstStyle/>
          <a:p>
            <a:r>
              <a:rPr lang="en-US" sz="3200" b="0" cap="none" dirty="0">
                <a:latin typeface="Arial Rounded MT Bold" panose="020F0704030504030204" pitchFamily="34" charset="0"/>
                <a:cs typeface="Arial" panose="020B0604020202020204" pitchFamily="34" charset="0"/>
              </a:rPr>
              <a:t>What time of the day has the highest performance?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8E462-1DD7-8280-BDDB-244D2918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3" y="1828799"/>
            <a:ext cx="10647339" cy="471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CA46-A6F3-801D-875B-8FF65C74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557401"/>
            <a:ext cx="9875463" cy="999746"/>
          </a:xfrm>
        </p:spPr>
        <p:txBody>
          <a:bodyPr/>
          <a:lstStyle/>
          <a:p>
            <a:r>
              <a:rPr lang="en-US" sz="3200" b="0" cap="none" dirty="0">
                <a:latin typeface="Arial Rounded MT Bold" panose="020F0704030504030204" pitchFamily="34" charset="0"/>
                <a:cs typeface="Arial" panose="020B0604020202020204" pitchFamily="34" charset="0"/>
              </a:rPr>
              <a:t>What products have the most popularity?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2BB17-F293-B39B-2635-E58BC7B0B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458F2-D121-4468-A911-00DC9804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2" t="4559" r="2649" b="2914"/>
          <a:stretch/>
        </p:blipFill>
        <p:spPr>
          <a:xfrm>
            <a:off x="1550564" y="2216991"/>
            <a:ext cx="9947174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4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752" y="-1047864"/>
            <a:ext cx="7853723" cy="2495028"/>
          </a:xfrm>
        </p:spPr>
        <p:txBody>
          <a:bodyPr anchor="b">
            <a:normAutofit/>
          </a:bodyPr>
          <a:lstStyle/>
          <a:p>
            <a:r>
              <a:rPr lang="en-US" sz="3200" b="0" cap="none" dirty="0">
                <a:latin typeface="Arial Rounded MT Bold" panose="020F0704030504030204" pitchFamily="34" charset="0"/>
                <a:cs typeface="Arial" panose="020B0604020202020204" pitchFamily="34" charset="0"/>
              </a:rPr>
              <a:t>How does payment type affect sales?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C1AA46-8D01-B1CA-F1F8-2F667385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439" t="40776" r="1561" b="-904"/>
          <a:stretch/>
        </p:blipFill>
        <p:spPr>
          <a:xfrm>
            <a:off x="6053723" y="3229637"/>
            <a:ext cx="5660295" cy="3406833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7E1F6-F84E-FBA9-BEB2-7D83F970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5" t="26558" r="54753"/>
          <a:stretch/>
        </p:blipFill>
        <p:spPr>
          <a:xfrm>
            <a:off x="477982" y="1447164"/>
            <a:ext cx="5575741" cy="35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18" y="2071868"/>
            <a:ext cx="2870522" cy="2257062"/>
          </a:xfrm>
        </p:spPr>
        <p:txBody>
          <a:bodyPr/>
          <a:lstStyle/>
          <a:p>
            <a:r>
              <a:rPr lang="en-US" sz="3200" b="0" cap="none" dirty="0">
                <a:latin typeface="Arial Rounded MT Bold" panose="020F0704030504030204" pitchFamily="34" charset="0"/>
                <a:cs typeface="Arial" panose="020B0604020202020204" pitchFamily="34" charset="0"/>
              </a:rPr>
              <a:t>Which payment type preferred by customers?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DCFBB28A-E5FA-8C51-B942-E101CB6A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6736" y="3833884"/>
            <a:ext cx="2463478" cy="2463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17377C-7554-90F9-A436-D255079798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471" t="24933" r="17703"/>
          <a:stretch/>
        </p:blipFill>
        <p:spPr>
          <a:xfrm>
            <a:off x="3692224" y="457199"/>
            <a:ext cx="4694547" cy="61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C4BC-4C65-AF0C-1CBA-F45C9836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533" y="861221"/>
            <a:ext cx="10752881" cy="1091627"/>
          </a:xfrm>
        </p:spPr>
        <p:txBody>
          <a:bodyPr/>
          <a:lstStyle/>
          <a:p>
            <a:r>
              <a:rPr lang="en-US" sz="3200" b="0" cap="none" dirty="0">
                <a:latin typeface="Arial Rounded MT Bold" panose="020F0704030504030204" pitchFamily="34" charset="0"/>
                <a:cs typeface="Arial" panose="020B0604020202020204" pitchFamily="34" charset="0"/>
              </a:rPr>
              <a:t>What specific times of the day have more congestion and how does it affect the sales?</a:t>
            </a:r>
            <a:br>
              <a:rPr lang="en-US" sz="3200" b="0" cap="none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endParaRPr lang="en-US" sz="3200" b="0" cap="none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975CB-FB60-08ED-F564-4E3D0369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72" r="33254" b="75293"/>
          <a:stretch/>
        </p:blipFill>
        <p:spPr>
          <a:xfrm>
            <a:off x="6655323" y="1627887"/>
            <a:ext cx="2094721" cy="1622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CBABE1-53DB-03C3-9843-1B7E447D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8" t="26158" r="53023"/>
          <a:stretch/>
        </p:blipFill>
        <p:spPr>
          <a:xfrm>
            <a:off x="1263192" y="1806996"/>
            <a:ext cx="5392131" cy="4740454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DECEE7F-2C76-7806-BA03-565D8AABBD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727" t="1337" r="18428" b="76154"/>
          <a:stretch/>
        </p:blipFill>
        <p:spPr>
          <a:xfrm>
            <a:off x="6655322" y="3311401"/>
            <a:ext cx="2094721" cy="1709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B1635-CE44-9B71-1622-66E07CD8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113" t="1624" r="1247" b="76154"/>
          <a:stretch/>
        </p:blipFill>
        <p:spPr>
          <a:xfrm>
            <a:off x="6655323" y="5082369"/>
            <a:ext cx="2094721" cy="150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62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92" y="2065145"/>
            <a:ext cx="5715000" cy="2727709"/>
          </a:xfrm>
        </p:spPr>
        <p:txBody>
          <a:bodyPr/>
          <a:lstStyle/>
          <a:p>
            <a:r>
              <a:rPr lang="en-US" sz="8000" dirty="0"/>
              <a:t>Thank </a:t>
            </a:r>
            <a:br>
              <a:rPr lang="en-US" sz="8000" dirty="0"/>
            </a:br>
            <a:r>
              <a:rPr lang="en-US" sz="8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This project focuses on analyzing supermarket sales which is assisted by its branches dataset that includes some of the customers’ purchases.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429" y="714674"/>
            <a:ext cx="5701142" cy="890126"/>
          </a:xfrm>
        </p:spPr>
        <p:txBody>
          <a:bodyPr anchor="b">
            <a:normAutofit/>
          </a:bodyPr>
          <a:lstStyle/>
          <a:p>
            <a:r>
              <a:rPr lang="en-US" sz="4400" cap="none" dirty="0"/>
              <a:t>Project Roadmap</a:t>
            </a:r>
          </a:p>
        </p:txBody>
      </p:sp>
      <p:pic>
        <p:nvPicPr>
          <p:cNvPr id="6" name="Picture 5" descr="A diagram of a power bi&#10;&#10;Description automatically generated">
            <a:extLst>
              <a:ext uri="{FF2B5EF4-FFF2-40B4-BE49-F238E27FC236}">
                <a16:creationId xmlns:a16="http://schemas.microsoft.com/office/drawing/2014/main" id="{FFE0114C-3920-9AAD-07BA-8BF445E0E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25" y="1799739"/>
            <a:ext cx="6744349" cy="5058261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55" y="1050226"/>
            <a:ext cx="5723586" cy="1308353"/>
          </a:xfrm>
        </p:spPr>
        <p:txBody>
          <a:bodyPr/>
          <a:lstStyle/>
          <a:p>
            <a:r>
              <a:rPr lang="en-US" dirty="0"/>
              <a:t>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ABF2FC-7836-E22A-CCDD-D20B87B0D7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30B30-5303-7A45-FA7C-5B5B52AC1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" y="0"/>
            <a:ext cx="4344695" cy="635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20AE1-118F-98B6-471B-922F6FD25C8B}"/>
              </a:ext>
            </a:extLst>
          </p:cNvPr>
          <p:cNvSpPr txBox="1"/>
          <p:nvPr/>
        </p:nvSpPr>
        <p:spPr>
          <a:xfrm>
            <a:off x="5411755" y="2090057"/>
            <a:ext cx="58036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/>
              <a:t>COGS: cost of goods sold which is the cost of production of the purchased items.</a:t>
            </a:r>
          </a:p>
          <a:p>
            <a:endParaRPr lang="en-US" sz="1800" cap="non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Tax 5%: it is the tax paid which is 5% of the total prices of the purchased items.</a:t>
            </a:r>
            <a:endParaRPr lang="en-US" sz="1800" cap="non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paid: it is the revenue of the products, or the amount of money paid by the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/>
              <a:t>Profit: it is th</a:t>
            </a:r>
            <a:r>
              <a:rPr lang="en-US" dirty="0"/>
              <a:t>e revenue excluding the cost, which gives the net profit earned by the company.</a:t>
            </a:r>
            <a:endParaRPr lang="en-US" sz="1800" cap="non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Gross margin percentage: it is the percentage of profit from the total revenue, which is a constant value.</a:t>
            </a:r>
            <a:endParaRPr lang="en-US" sz="1800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18" y="164635"/>
            <a:ext cx="6501756" cy="980844"/>
          </a:xfrm>
        </p:spPr>
        <p:txBody>
          <a:bodyPr anchor="b">
            <a:normAutofit/>
          </a:bodyPr>
          <a:lstStyle/>
          <a:p>
            <a:r>
              <a:rPr lang="en-US" sz="4800" cap="none" dirty="0"/>
              <a:t>Overview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22D6C8-B7E2-93E5-2BEE-275A99D2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1" r="2022" b="1528"/>
          <a:stretch/>
        </p:blipFill>
        <p:spPr>
          <a:xfrm>
            <a:off x="1278295" y="1362269"/>
            <a:ext cx="9629192" cy="5411755"/>
          </a:xfrm>
          <a:prstGeom prst="rect">
            <a:avLst/>
          </a:prstGeom>
          <a:noFill/>
        </p:spPr>
      </p:pic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20E932BD-0D70-9901-DCF4-1EDCB9BA3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122" y="202521"/>
            <a:ext cx="6501756" cy="980844"/>
          </a:xfrm>
        </p:spPr>
        <p:txBody>
          <a:bodyPr anchor="b">
            <a:noAutofit/>
          </a:bodyPr>
          <a:lstStyle/>
          <a:p>
            <a:r>
              <a:rPr lang="en-US" sz="4400" cap="none" dirty="0"/>
              <a:t>Products’ Overview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20E932BD-0D70-9901-DCF4-1EDCB9BA3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6C2BB-23D7-36E0-0CAE-5CF439DB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2" r="1017"/>
          <a:stretch/>
        </p:blipFill>
        <p:spPr>
          <a:xfrm>
            <a:off x="1408922" y="1529438"/>
            <a:ext cx="9405258" cy="52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000" y="155062"/>
            <a:ext cx="6501756" cy="980844"/>
          </a:xfrm>
        </p:spPr>
        <p:txBody>
          <a:bodyPr anchor="b">
            <a:noAutofit/>
          </a:bodyPr>
          <a:lstStyle/>
          <a:p>
            <a:r>
              <a:rPr lang="en-US" sz="4400" cap="none" dirty="0"/>
              <a:t>Payment Type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20E932BD-0D70-9901-DCF4-1EDCB9BA3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525D4-1BD2-6D1E-EC52-08317E5C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9" r="1496"/>
          <a:stretch/>
        </p:blipFill>
        <p:spPr>
          <a:xfrm>
            <a:off x="1315617" y="1444545"/>
            <a:ext cx="9563878" cy="53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9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000" y="155062"/>
            <a:ext cx="6501756" cy="980844"/>
          </a:xfrm>
        </p:spPr>
        <p:txBody>
          <a:bodyPr anchor="b">
            <a:noAutofit/>
          </a:bodyPr>
          <a:lstStyle/>
          <a:p>
            <a:r>
              <a:rPr lang="en-US" sz="4400" cap="none" dirty="0"/>
              <a:t>Customer Analysis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20E932BD-0D70-9901-DCF4-1EDCB9BA3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8D6C5-7903-61C0-46AF-616C6E85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38" r="1738"/>
          <a:stretch/>
        </p:blipFill>
        <p:spPr>
          <a:xfrm>
            <a:off x="1238491" y="1384501"/>
            <a:ext cx="9715017" cy="541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98" y="431606"/>
            <a:ext cx="7965461" cy="994164"/>
          </a:xfrm>
        </p:spPr>
        <p:txBody>
          <a:bodyPr/>
          <a:lstStyle/>
          <a:p>
            <a:r>
              <a:rPr lang="en-US" sz="3200" b="0" cap="none" dirty="0">
                <a:latin typeface="Arial Rounded MT Bold" panose="020F0704030504030204" pitchFamily="34" charset="0"/>
              </a:rPr>
              <a:t>What is the general performance of each branch?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F3F06-4580-D036-E645-5B3C7B65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4"/>
          <a:stretch/>
        </p:blipFill>
        <p:spPr>
          <a:xfrm>
            <a:off x="3171198" y="1763181"/>
            <a:ext cx="8566925" cy="46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{D8291C0B-9390-4717-827F-AAABDABDF2C7}tf78438558_win32</Template>
  <TotalTime>1647</TotalTime>
  <Words>242</Words>
  <Application>Microsoft Office PowerPoint</Application>
  <PresentationFormat>Widescreen</PresentationFormat>
  <Paragraphs>43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Arial Rounded MT Bold</vt:lpstr>
      <vt:lpstr>Calibri</vt:lpstr>
      <vt:lpstr>Palatino Linotype</vt:lpstr>
      <vt:lpstr>Poppins</vt:lpstr>
      <vt:lpstr>Sabon Next LT</vt:lpstr>
      <vt:lpstr>Custom</vt:lpstr>
      <vt:lpstr>PowerPoint Presentation</vt:lpstr>
      <vt:lpstr>Introduction</vt:lpstr>
      <vt:lpstr>Project Roadmap</vt:lpstr>
      <vt:lpstr>Data overview </vt:lpstr>
      <vt:lpstr>Overview Page</vt:lpstr>
      <vt:lpstr>Products’ Overview</vt:lpstr>
      <vt:lpstr>Payment Type</vt:lpstr>
      <vt:lpstr>Customer Analysis</vt:lpstr>
      <vt:lpstr>What is the general performance of each branch?</vt:lpstr>
      <vt:lpstr>How to increase the profit from the customers?</vt:lpstr>
      <vt:lpstr>Does a specific gender have specific preferences in products?</vt:lpstr>
      <vt:lpstr>What time of the day has the highest performance?</vt:lpstr>
      <vt:lpstr>What products have the most popularity?</vt:lpstr>
      <vt:lpstr>How does payment type affect sales?</vt:lpstr>
      <vt:lpstr>Which payment type preferred by customers?</vt:lpstr>
      <vt:lpstr>What specific times of the day have more congestion and how does it affect the sales? </vt:lpstr>
      <vt:lpstr>Thank  you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Haidy Fathy Elbastawesy Ibraheem 2101807</dc:creator>
  <cp:lastModifiedBy>Fatima Samir Eid Ibrahim</cp:lastModifiedBy>
  <cp:revision>6</cp:revision>
  <dcterms:created xsi:type="dcterms:W3CDTF">2024-10-01T20:12:12Z</dcterms:created>
  <dcterms:modified xsi:type="dcterms:W3CDTF">2024-10-12T20:25:14Z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