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65" r:id="rId2"/>
    <p:sldId id="266" r:id="rId3"/>
    <p:sldId id="267" r:id="rId4"/>
    <p:sldId id="257" r:id="rId5"/>
    <p:sldId id="258" r:id="rId6"/>
    <p:sldId id="259" r:id="rId7"/>
    <p:sldId id="260" r:id="rId8"/>
    <p:sldId id="261" r:id="rId9"/>
    <p:sldId id="262" r:id="rId10"/>
    <p:sldId id="263"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E511A8C-6A35-4732-AEE4-951AF4639245}"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C26DB-4521-42F7-B1A5-2C3D7B3E1A2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511A8C-6A35-4732-AEE4-951AF4639245}"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C26DB-4521-42F7-B1A5-2C3D7B3E1A2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511A8C-6A35-4732-AEE4-951AF4639245}"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C26DB-4521-42F7-B1A5-2C3D7B3E1A2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511A8C-6A35-4732-AEE4-951AF4639245}"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C26DB-4521-42F7-B1A5-2C3D7B3E1A2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5E511A8C-6A35-4732-AEE4-951AF4639245}"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C26DB-4521-42F7-B1A5-2C3D7B3E1A2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E511A8C-6A35-4732-AEE4-951AF4639245}" type="datetimeFigureOut">
              <a:rPr lang="en-US" smtClean="0"/>
              <a:t>4/16/2022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BC26DB-4521-42F7-B1A5-2C3D7B3E1A2A}"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E511A8C-6A35-4732-AEE4-951AF4639245}" type="datetimeFigureOut">
              <a:rPr lang="en-US" smtClean="0"/>
              <a:t>4/16/2022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BC26DB-4521-42F7-B1A5-2C3D7B3E1A2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511A8C-6A35-4732-AEE4-951AF4639245}" type="datetimeFigureOut">
              <a:rPr lang="en-US" smtClean="0"/>
              <a:t>4/16/2022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BC26DB-4521-42F7-B1A5-2C3D7B3E1A2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511A8C-6A35-4732-AEE4-951AF4639245}" type="datetimeFigureOut">
              <a:rPr lang="en-US" smtClean="0"/>
              <a:t>4/16/2022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BC26DB-4521-42F7-B1A5-2C3D7B3E1A2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5E511A8C-6A35-4732-AEE4-951AF4639245}" type="datetimeFigureOut">
              <a:rPr lang="en-US" smtClean="0"/>
              <a:t>4/16/2022</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54BC26DB-4521-42F7-B1A5-2C3D7B3E1A2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511A8C-6A35-4732-AEE4-951AF4639245}" type="datetimeFigureOut">
              <a:rPr lang="en-US" smtClean="0"/>
              <a:t>4/16/2022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BC26DB-4521-42F7-B1A5-2C3D7B3E1A2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5E511A8C-6A35-4732-AEE4-951AF4639245}" type="datetimeFigureOut">
              <a:rPr lang="en-US" smtClean="0"/>
              <a:t>4/16/2022</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54BC26DB-4521-42F7-B1A5-2C3D7B3E1A2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239000" cy="1143000"/>
          </a:xfrm>
        </p:spPr>
        <p:txBody>
          <a:bodyPr>
            <a:normAutofit/>
          </a:bodyPr>
          <a:lstStyle/>
          <a:p>
            <a:pPr algn="ctr"/>
            <a:r>
              <a:rPr lang="en-US" dirty="0" smtClean="0">
                <a:solidFill>
                  <a:schemeClr val="tx1">
                    <a:lumMod val="85000"/>
                    <a:lumOff val="15000"/>
                  </a:schemeClr>
                </a:solidFill>
                <a:latin typeface="Arial"/>
                <a:cs typeface="Arial"/>
              </a:rPr>
              <a:t>►</a:t>
            </a:r>
            <a:r>
              <a:rPr lang="en-US" dirty="0" smtClean="0">
                <a:solidFill>
                  <a:schemeClr val="tx1">
                    <a:lumMod val="85000"/>
                    <a:lumOff val="15000"/>
                  </a:schemeClr>
                </a:solidFill>
              </a:rPr>
              <a:t>Feasibility study</a:t>
            </a:r>
            <a:r>
              <a:rPr lang="en-US" dirty="0" smtClean="0">
                <a:solidFill>
                  <a:schemeClr val="tx1">
                    <a:lumMod val="85000"/>
                    <a:lumOff val="15000"/>
                  </a:schemeClr>
                </a:solidFill>
                <a:latin typeface="Times New Roman"/>
                <a:cs typeface="Times New Roman"/>
              </a:rPr>
              <a:t>◄</a:t>
            </a:r>
            <a:br>
              <a:rPr lang="en-US" dirty="0" smtClean="0">
                <a:solidFill>
                  <a:schemeClr val="tx1">
                    <a:lumMod val="85000"/>
                    <a:lumOff val="15000"/>
                  </a:schemeClr>
                </a:solidFill>
                <a:latin typeface="Times New Roman"/>
                <a:cs typeface="Times New Roman"/>
              </a:rPr>
            </a:br>
            <a:r>
              <a:rPr lang="en-US" dirty="0" smtClean="0">
                <a:solidFill>
                  <a:schemeClr val="tx1">
                    <a:lumMod val="85000"/>
                    <a:lumOff val="15000"/>
                  </a:schemeClr>
                </a:solidFill>
                <a:latin typeface="Times New Roman"/>
                <a:cs typeface="Times New Roman"/>
              </a:rPr>
              <a:t>(hospital)</a:t>
            </a:r>
            <a:endParaRPr lang="en-US" dirty="0">
              <a:solidFill>
                <a:schemeClr val="tx1">
                  <a:lumMod val="85000"/>
                  <a:lumOff val="1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447800"/>
            <a:ext cx="5410200" cy="3500717"/>
          </a:xfrm>
        </p:spPr>
      </p:pic>
    </p:spTree>
    <p:extLst>
      <p:ext uri="{BB962C8B-B14F-4D97-AF65-F5344CB8AC3E}">
        <p14:creationId xmlns:p14="http://schemas.microsoft.com/office/powerpoint/2010/main" val="1577024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b="1" dirty="0">
                <a:solidFill>
                  <a:schemeClr val="accent3">
                    <a:lumMod val="50000"/>
                  </a:schemeClr>
                </a:solidFill>
              </a:rPr>
              <a:t>NET present value( NPV</a:t>
            </a:r>
            <a:r>
              <a:rPr lang="en-US" b="1" dirty="0" smtClean="0">
                <a:solidFill>
                  <a:schemeClr val="accent3">
                    <a:lumMod val="50000"/>
                  </a:schemeClr>
                </a:solidFill>
              </a:rPr>
              <a:t>)</a:t>
            </a:r>
          </a:p>
          <a:p>
            <a:pPr marL="0" indent="0">
              <a:buNone/>
            </a:pPr>
            <a:endParaRPr lang="en-US" b="1" dirty="0">
              <a:solidFill>
                <a:schemeClr val="accent3">
                  <a:lumMod val="50000"/>
                </a:schemeClr>
              </a:solidFill>
            </a:endParaRPr>
          </a:p>
          <a:p>
            <a:pPr marL="0" indent="0">
              <a:buNone/>
            </a:pPr>
            <a:r>
              <a:rPr lang="en-US" sz="2800" i="1" dirty="0">
                <a:solidFill>
                  <a:srgbClr val="FF0000"/>
                </a:solidFill>
              </a:rPr>
              <a:t>NPV = PV of total benefits  − PV of total costs</a:t>
            </a:r>
          </a:p>
          <a:p>
            <a:pPr marL="0" indent="0">
              <a:buNone/>
            </a:pPr>
            <a:r>
              <a:rPr lang="en-US" sz="2800" i="1" dirty="0">
                <a:solidFill>
                  <a:srgbClr val="FF0000"/>
                </a:solidFill>
              </a:rPr>
              <a:t>NPV </a:t>
            </a:r>
            <a:r>
              <a:rPr lang="en-US" sz="2800" i="1" dirty="0" smtClean="0">
                <a:solidFill>
                  <a:srgbClr val="FF0000"/>
                </a:solidFill>
              </a:rPr>
              <a:t>=</a:t>
            </a:r>
            <a:r>
              <a:rPr lang="en-US" sz="2800" b="1" dirty="0"/>
              <a:t>299.754$</a:t>
            </a:r>
            <a:r>
              <a:rPr lang="en-US" sz="2800" b="1" i="1" dirty="0" smtClean="0">
                <a:solidFill>
                  <a:srgbClr val="FF0000"/>
                </a:solidFill>
              </a:rPr>
              <a:t> </a:t>
            </a:r>
            <a:r>
              <a:rPr lang="en-US" sz="2800" b="1" i="1" dirty="0">
                <a:solidFill>
                  <a:srgbClr val="FF0000"/>
                </a:solidFill>
              </a:rPr>
              <a:t>− </a:t>
            </a:r>
            <a:r>
              <a:rPr lang="en-US" sz="2800" b="1" dirty="0"/>
              <a:t>198.000</a:t>
            </a:r>
            <a:r>
              <a:rPr lang="en-US" sz="2800" b="1" dirty="0" smtClean="0"/>
              <a:t>$</a:t>
            </a:r>
            <a:r>
              <a:rPr lang="en-US" sz="2800" i="1" dirty="0" smtClean="0">
                <a:solidFill>
                  <a:srgbClr val="FF0000"/>
                </a:solidFill>
              </a:rPr>
              <a:t>=101.754$</a:t>
            </a:r>
            <a:r>
              <a:rPr lang="en-US" sz="2800" b="1" i="1" dirty="0" smtClean="0">
                <a:solidFill>
                  <a:srgbClr val="FF0000"/>
                </a:solidFill>
              </a:rPr>
              <a:t> </a:t>
            </a:r>
            <a:r>
              <a:rPr lang="en-US" sz="2800" i="1" dirty="0" smtClean="0">
                <a:solidFill>
                  <a:srgbClr val="FF0000"/>
                </a:solidFill>
              </a:rPr>
              <a:t> </a:t>
            </a:r>
            <a:endParaRPr lang="ar-EG" sz="2800" i="1" dirty="0">
              <a:solidFill>
                <a:srgbClr val="FF0000"/>
              </a:solidFill>
            </a:endParaRPr>
          </a:p>
          <a:p>
            <a:endParaRPr lang="en-US" dirty="0"/>
          </a:p>
        </p:txBody>
      </p:sp>
    </p:spTree>
    <p:extLst>
      <p:ext uri="{BB962C8B-B14F-4D97-AF65-F5344CB8AC3E}">
        <p14:creationId xmlns:p14="http://schemas.microsoft.com/office/powerpoint/2010/main" val="2201038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Organizational </a:t>
            </a:r>
            <a:br>
              <a:rPr lang="en-US" dirty="0"/>
            </a:br>
            <a:endParaRPr lang="en-US" dirty="0"/>
          </a:p>
        </p:txBody>
      </p:sp>
      <p:sp>
        <p:nvSpPr>
          <p:cNvPr id="3" name="Content Placeholder 2"/>
          <p:cNvSpPr>
            <a:spLocks noGrp="1"/>
          </p:cNvSpPr>
          <p:nvPr>
            <p:ph idx="1"/>
          </p:nvPr>
        </p:nvSpPr>
        <p:spPr/>
        <p:txBody>
          <a:bodyPr/>
          <a:lstStyle/>
          <a:p>
            <a:pPr>
              <a:lnSpc>
                <a:spcPct val="200000"/>
              </a:lnSpc>
            </a:pPr>
            <a:r>
              <a:rPr lang="en-US" b="1" dirty="0">
                <a:solidFill>
                  <a:srgbClr val="7030A0"/>
                </a:solidFill>
              </a:rPr>
              <a:t>This project has very few risks and its goal is to provide services and make them available in an easier and continuous </a:t>
            </a:r>
            <a:r>
              <a:rPr lang="en-US" b="1" dirty="0" smtClean="0">
                <a:solidFill>
                  <a:srgbClr val="7030A0"/>
                </a:solidFill>
              </a:rPr>
              <a:t>manner.</a:t>
            </a:r>
          </a:p>
          <a:p>
            <a:pPr>
              <a:lnSpc>
                <a:spcPct val="200000"/>
              </a:lnSpc>
            </a:pPr>
            <a:r>
              <a:rPr lang="en-US" dirty="0" smtClean="0">
                <a:solidFill>
                  <a:schemeClr val="bg2">
                    <a:lumMod val="10000"/>
                  </a:schemeClr>
                </a:solidFill>
              </a:rPr>
              <a:t>-team:</a:t>
            </a:r>
          </a:p>
          <a:p>
            <a:pPr>
              <a:lnSpc>
                <a:spcPct val="200000"/>
              </a:lnSpc>
            </a:pPr>
            <a:r>
              <a:rPr lang="ar-EG" dirty="0">
                <a:solidFill>
                  <a:schemeClr val="bg2">
                    <a:lumMod val="10000"/>
                  </a:schemeClr>
                </a:solidFill>
              </a:rPr>
              <a:t>-</a:t>
            </a:r>
            <a:r>
              <a:rPr lang="ar-EG" dirty="0" smtClean="0">
                <a:solidFill>
                  <a:schemeClr val="bg2">
                    <a:lumMod val="10000"/>
                  </a:schemeClr>
                </a:solidFill>
              </a:rPr>
              <a:t>علياء امبارك قابيل</a:t>
            </a:r>
          </a:p>
          <a:p>
            <a:pPr>
              <a:lnSpc>
                <a:spcPct val="200000"/>
              </a:lnSpc>
            </a:pPr>
            <a:r>
              <a:rPr lang="ar-EG" dirty="0" smtClean="0">
                <a:solidFill>
                  <a:schemeClr val="bg2">
                    <a:lumMod val="10000"/>
                  </a:schemeClr>
                </a:solidFill>
              </a:rPr>
              <a:t>-فاطمة عبد الصمد عثمان</a:t>
            </a:r>
          </a:p>
          <a:p>
            <a:pPr>
              <a:lnSpc>
                <a:spcPct val="200000"/>
              </a:lnSpc>
            </a:pPr>
            <a:r>
              <a:rPr lang="ar-EG" dirty="0" smtClean="0">
                <a:solidFill>
                  <a:schemeClr val="bg2">
                    <a:lumMod val="10000"/>
                  </a:schemeClr>
                </a:solidFill>
              </a:rPr>
              <a:t>-فاطمة محمد عبد الدايم </a:t>
            </a:r>
            <a:endParaRPr lang="en-US" dirty="0" smtClean="0">
              <a:solidFill>
                <a:schemeClr val="bg2">
                  <a:lumMod val="10000"/>
                </a:schemeClr>
              </a:solidFill>
            </a:endParaRPr>
          </a:p>
          <a:p>
            <a:pPr>
              <a:lnSpc>
                <a:spcPct val="200000"/>
              </a:lnSpc>
            </a:pPr>
            <a:endParaRPr lang="en-US" b="1" dirty="0">
              <a:solidFill>
                <a:srgbClr val="7030A0"/>
              </a:solidFill>
            </a:endParaRPr>
          </a:p>
        </p:txBody>
      </p:sp>
    </p:spTree>
    <p:extLst>
      <p:ext uri="{BB962C8B-B14F-4D97-AF65-F5344CB8AC3E}">
        <p14:creationId xmlns:p14="http://schemas.microsoft.com/office/powerpoint/2010/main" val="2700192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i="1" dirty="0">
                <a:solidFill>
                  <a:schemeClr val="bg2">
                    <a:lumMod val="25000"/>
                  </a:schemeClr>
                </a:solidFill>
                <a:effectLst>
                  <a:glow rad="101600">
                    <a:schemeClr val="accent2">
                      <a:satMod val="175000"/>
                      <a:alpha val="40000"/>
                    </a:schemeClr>
                  </a:glow>
                  <a:outerShdw blurRad="50800" dist="38100" algn="l">
                    <a:srgbClr val="000000">
                      <a:alpha val="40000"/>
                    </a:srgbClr>
                  </a:outerShdw>
                </a:effectLst>
              </a:rPr>
              <a:t>1-PROJECT CONCEPT</a:t>
            </a:r>
            <a:r>
              <a:rPr lang="en-US" dirty="0">
                <a:solidFill>
                  <a:schemeClr val="bg2">
                    <a:lumMod val="25000"/>
                  </a:schemeClr>
                </a:solidFill>
              </a:rPr>
              <a:t/>
            </a:r>
            <a:br>
              <a:rPr lang="en-US" dirty="0">
                <a:solidFill>
                  <a:schemeClr val="bg2">
                    <a:lumMod val="25000"/>
                  </a:schemeClr>
                </a:solidFill>
              </a:rPr>
            </a:br>
            <a:endParaRPr lang="en-US" dirty="0">
              <a:solidFill>
                <a:schemeClr val="bg2">
                  <a:lumMod val="25000"/>
                </a:schemeClr>
              </a:solidFill>
            </a:endParaRPr>
          </a:p>
        </p:txBody>
      </p:sp>
      <p:sp>
        <p:nvSpPr>
          <p:cNvPr id="3" name="Content Placeholder 2"/>
          <p:cNvSpPr>
            <a:spLocks noGrp="1"/>
          </p:cNvSpPr>
          <p:nvPr>
            <p:ph idx="1"/>
          </p:nvPr>
        </p:nvSpPr>
        <p:spPr/>
        <p:txBody>
          <a:bodyPr/>
          <a:lstStyle/>
          <a:p>
            <a:r>
              <a:rPr lang="en-US" dirty="0"/>
              <a:t>-</a:t>
            </a:r>
            <a:r>
              <a:rPr lang="en-US" b="1" i="1" dirty="0">
                <a:solidFill>
                  <a:schemeClr val="accent3">
                    <a:lumMod val="50000"/>
                  </a:schemeClr>
                </a:solidFill>
              </a:rPr>
              <a:t>The project aims to conduct a detailed feasibility analysis to create a website for a private hospital online to provide services to help the patient and save him as soon as possible, whether online or offline, and also contribute to providing medicines to the patient and medical and surgical supplies that the hospital needs</a:t>
            </a:r>
            <a:r>
              <a:rPr lang="en-US" dirty="0"/>
              <a:t>.</a:t>
            </a:r>
          </a:p>
        </p:txBody>
      </p:sp>
    </p:spTree>
    <p:extLst>
      <p:ext uri="{BB962C8B-B14F-4D97-AF65-F5344CB8AC3E}">
        <p14:creationId xmlns:p14="http://schemas.microsoft.com/office/powerpoint/2010/main" val="4275624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i="1" dirty="0">
                <a:solidFill>
                  <a:schemeClr val="accent2">
                    <a:lumMod val="75000"/>
                  </a:schemeClr>
                </a:solidFill>
              </a:rPr>
              <a:t>2-PROJECT JUSTIFICATION </a:t>
            </a:r>
            <a:endParaRPr lang="en-US" dirty="0">
              <a:solidFill>
                <a:schemeClr val="accent2">
                  <a:lumMod val="75000"/>
                </a:schemeClr>
              </a:solidFill>
            </a:endParaRPr>
          </a:p>
        </p:txBody>
      </p:sp>
      <p:sp>
        <p:nvSpPr>
          <p:cNvPr id="3" name="Content Placeholder 2"/>
          <p:cNvSpPr>
            <a:spLocks noGrp="1"/>
          </p:cNvSpPr>
          <p:nvPr>
            <p:ph idx="1"/>
          </p:nvPr>
        </p:nvSpPr>
        <p:spPr/>
        <p:txBody>
          <a:bodyPr>
            <a:normAutofit fontScale="77500" lnSpcReduction="20000"/>
          </a:bodyPr>
          <a:lstStyle/>
          <a:p>
            <a:pPr>
              <a:lnSpc>
                <a:spcPct val="170000"/>
              </a:lnSpc>
            </a:pPr>
            <a:r>
              <a:rPr lang="en-US" b="1" i="1" dirty="0"/>
              <a:t>The idea presented by the project is to build a private hospital online, based on a group of the most efficient doctors in a suitable and desirable place for the public. The project aims to help patients, whether online or offline, and provide the best medical machines and medical supplies for them, as well as medicines, especially medicines that are difficult to find and help the hospital to provide the best Surgical machines, medical supplies, and medicines that are not in the market by contracting with other pharmaceutical companies and private hospitals and trying to develop and improve the hospital. Among the services provided by the private hospital</a:t>
            </a:r>
          </a:p>
          <a:p>
            <a:pPr>
              <a:lnSpc>
                <a:spcPct val="170000"/>
              </a:lnSpc>
            </a:pPr>
            <a:r>
              <a:rPr lang="ar-SA" b="1" i="1" dirty="0"/>
              <a:t>-</a:t>
            </a:r>
            <a:r>
              <a:rPr lang="en-US" b="1" i="1" dirty="0"/>
              <a:t>Providing alternatives to medicines that are not available in the market</a:t>
            </a:r>
          </a:p>
          <a:p>
            <a:pPr>
              <a:lnSpc>
                <a:spcPct val="170000"/>
              </a:lnSpc>
            </a:pPr>
            <a:r>
              <a:rPr lang="ar-SA" b="1" i="1" dirty="0"/>
              <a:t>-</a:t>
            </a:r>
            <a:r>
              <a:rPr lang="en-US" b="1" i="1" dirty="0"/>
              <a:t>Multiple easy payment methods</a:t>
            </a:r>
          </a:p>
          <a:p>
            <a:pPr>
              <a:lnSpc>
                <a:spcPct val="170000"/>
              </a:lnSpc>
            </a:pPr>
            <a:r>
              <a:rPr lang="ar-SA" b="1" i="1" dirty="0"/>
              <a:t>-</a:t>
            </a:r>
            <a:r>
              <a:rPr lang="en-US" b="1" i="1" dirty="0"/>
              <a:t> Ease of dealing with hospitals and pharmacies - </a:t>
            </a:r>
            <a:r>
              <a:rPr lang="ar-SA" b="1" i="1" dirty="0"/>
              <a:t>---</a:t>
            </a:r>
            <a:r>
              <a:rPr lang="en-US" b="1" i="1" dirty="0"/>
              <a:t>save time and effort</a:t>
            </a:r>
          </a:p>
          <a:p>
            <a:pPr>
              <a:lnSpc>
                <a:spcPct val="170000"/>
              </a:lnSpc>
            </a:pPr>
            <a:endParaRPr lang="en-US" dirty="0"/>
          </a:p>
        </p:txBody>
      </p:sp>
    </p:spTree>
    <p:extLst>
      <p:ext uri="{BB962C8B-B14F-4D97-AF65-F5344CB8AC3E}">
        <p14:creationId xmlns:p14="http://schemas.microsoft.com/office/powerpoint/2010/main" val="3262600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chemeClr val="accent6">
                    <a:lumMod val="75000"/>
                  </a:schemeClr>
                </a:solidFill>
              </a:rPr>
              <a:t>3-Marketing</a:t>
            </a:r>
            <a:endParaRPr lang="en-US" b="1" i="1" dirty="0">
              <a:solidFill>
                <a:schemeClr val="accent6">
                  <a:lumMod val="75000"/>
                </a:schemeClr>
              </a:solidFill>
            </a:endParaRPr>
          </a:p>
        </p:txBody>
      </p:sp>
      <p:sp>
        <p:nvSpPr>
          <p:cNvPr id="3" name="Content Placeholder 2"/>
          <p:cNvSpPr>
            <a:spLocks noGrp="1"/>
          </p:cNvSpPr>
          <p:nvPr>
            <p:ph idx="1"/>
          </p:nvPr>
        </p:nvSpPr>
        <p:spPr/>
        <p:txBody>
          <a:bodyPr>
            <a:normAutofit/>
          </a:bodyPr>
          <a:lstStyle/>
          <a:p>
            <a:pPr marL="0" indent="0" algn="justLow">
              <a:lnSpc>
                <a:spcPct val="150000"/>
              </a:lnSpc>
              <a:buNone/>
            </a:pPr>
            <a:r>
              <a:rPr lang="en-US" b="1" i="1" dirty="0" smtClean="0">
                <a:solidFill>
                  <a:schemeClr val="tx1">
                    <a:lumMod val="85000"/>
                    <a:lumOff val="15000"/>
                  </a:schemeClr>
                </a:solidFill>
              </a:rPr>
              <a:t>In our project, we rely entirely on (IT) technology It is very useful Special services are provided in this private hospital and there are many as the hospital is available throughout the day We can attract patients in various ways, including discounts and discounts And we built the hospital in an area devoid of hospitals, that brings patients The hospital publishes its numbers and services in several forms, and this helps the delegation to it greatly</a:t>
            </a:r>
            <a:endParaRPr lang="en-US" b="1" i="1" dirty="0">
              <a:solidFill>
                <a:schemeClr val="tx1">
                  <a:lumMod val="85000"/>
                  <a:lumOff val="15000"/>
                </a:schemeClr>
              </a:solidFill>
            </a:endParaRPr>
          </a:p>
        </p:txBody>
      </p:sp>
    </p:spTree>
    <p:extLst>
      <p:ext uri="{BB962C8B-B14F-4D97-AF65-F5344CB8AC3E}">
        <p14:creationId xmlns:p14="http://schemas.microsoft.com/office/powerpoint/2010/main" val="3992679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25000"/>
                  </a:schemeClr>
                </a:solidFill>
              </a:rPr>
              <a:t>4-Technical</a:t>
            </a:r>
            <a:endParaRPr lang="en-US" b="1" dirty="0">
              <a:solidFill>
                <a:schemeClr val="bg2">
                  <a:lumMod val="25000"/>
                </a:schemeClr>
              </a:solidFill>
            </a:endParaRPr>
          </a:p>
        </p:txBody>
      </p:sp>
      <p:sp>
        <p:nvSpPr>
          <p:cNvPr id="3" name="Content Placeholder 2"/>
          <p:cNvSpPr>
            <a:spLocks noGrp="1"/>
          </p:cNvSpPr>
          <p:nvPr>
            <p:ph idx="1"/>
          </p:nvPr>
        </p:nvSpPr>
        <p:spPr/>
        <p:txBody>
          <a:bodyPr>
            <a:normAutofit/>
          </a:bodyPr>
          <a:lstStyle/>
          <a:p>
            <a:r>
              <a:rPr lang="en-US" b="1" dirty="0" smtClean="0">
                <a:solidFill>
                  <a:schemeClr val="accent5">
                    <a:lumMod val="75000"/>
                  </a:schemeClr>
                </a:solidFill>
              </a:rPr>
              <a:t>The stage of implementing the system</a:t>
            </a:r>
          </a:p>
          <a:p>
            <a:r>
              <a:rPr lang="en-US" b="1" i="1" dirty="0">
                <a:solidFill>
                  <a:srgbClr val="00B0F0"/>
                </a:solidFill>
              </a:rPr>
              <a:t>-</a:t>
            </a:r>
            <a:r>
              <a:rPr lang="en-US" b="1" i="1" dirty="0" smtClean="0">
                <a:solidFill>
                  <a:srgbClr val="00B0F0"/>
                </a:solidFill>
              </a:rPr>
              <a:t>Internet Service Provider ISP</a:t>
            </a:r>
          </a:p>
          <a:p>
            <a:r>
              <a:rPr lang="en-US" b="1" i="1" dirty="0" smtClean="0">
                <a:solidFill>
                  <a:srgbClr val="00B0F0"/>
                </a:solidFill>
              </a:rPr>
              <a:t>- routers</a:t>
            </a:r>
          </a:p>
          <a:p>
            <a:r>
              <a:rPr lang="en-US" b="1" i="1" dirty="0" smtClean="0">
                <a:solidFill>
                  <a:srgbClr val="00B0F0"/>
                </a:solidFill>
              </a:rPr>
              <a:t>-hardware Implementation team </a:t>
            </a:r>
          </a:p>
          <a:p>
            <a:r>
              <a:rPr lang="en-US" b="1" i="1" dirty="0">
                <a:solidFill>
                  <a:srgbClr val="00B0F0"/>
                </a:solidFill>
              </a:rPr>
              <a:t>-</a:t>
            </a:r>
            <a:r>
              <a:rPr lang="en-US" b="1" i="1" dirty="0" smtClean="0">
                <a:solidFill>
                  <a:srgbClr val="00B0F0"/>
                </a:solidFill>
              </a:rPr>
              <a:t>Test team</a:t>
            </a:r>
            <a:endParaRPr lang="ar-EG" b="1" i="1" dirty="0" smtClean="0">
              <a:solidFill>
                <a:srgbClr val="00B0F0"/>
              </a:solidFill>
            </a:endParaRPr>
          </a:p>
          <a:p>
            <a:r>
              <a:rPr lang="en-US" b="1" dirty="0">
                <a:solidFill>
                  <a:schemeClr val="accent5">
                    <a:lumMod val="75000"/>
                  </a:schemeClr>
                </a:solidFill>
              </a:rPr>
              <a:t>R</a:t>
            </a:r>
            <a:r>
              <a:rPr lang="en-US" b="1" dirty="0" smtClean="0">
                <a:solidFill>
                  <a:schemeClr val="accent5">
                    <a:lumMod val="75000"/>
                  </a:schemeClr>
                </a:solidFill>
              </a:rPr>
              <a:t>isk Phase</a:t>
            </a:r>
          </a:p>
          <a:p>
            <a:r>
              <a:rPr lang="en-US" b="1" i="1" dirty="0" smtClean="0">
                <a:solidFill>
                  <a:srgbClr val="00B0F0"/>
                </a:solidFill>
              </a:rPr>
              <a:t>- We may have a burden in the hospital, an increase in the number, and the hospital's inability to provide service or receive patients</a:t>
            </a:r>
            <a:endParaRPr lang="en-US" b="1" i="1" dirty="0">
              <a:solidFill>
                <a:srgbClr val="00B0F0"/>
              </a:solidFill>
            </a:endParaRPr>
          </a:p>
        </p:txBody>
      </p:sp>
    </p:spTree>
    <p:extLst>
      <p:ext uri="{BB962C8B-B14F-4D97-AF65-F5344CB8AC3E}">
        <p14:creationId xmlns:p14="http://schemas.microsoft.com/office/powerpoint/2010/main" val="1158247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5- cash flow projection</a:t>
            </a:r>
            <a:endParaRPr lang="en-US" b="1" dirty="0">
              <a:solidFill>
                <a:srgbClr val="C0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325" y="1483362"/>
            <a:ext cx="7521575" cy="2813364"/>
          </a:xfrm>
        </p:spPr>
      </p:pic>
    </p:spTree>
    <p:extLst>
      <p:ext uri="{BB962C8B-B14F-4D97-AF65-F5344CB8AC3E}">
        <p14:creationId xmlns:p14="http://schemas.microsoft.com/office/powerpoint/2010/main" val="4290346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B050"/>
                </a:solidFill>
              </a:rPr>
              <a:t>-return on investment ( ROI)</a:t>
            </a:r>
            <a:endParaRPr lang="en-US" b="1" dirty="0">
              <a:solidFill>
                <a:srgbClr val="00B050"/>
              </a:solidFill>
            </a:endParaRPr>
          </a:p>
        </p:txBody>
      </p:sp>
      <p:sp>
        <p:nvSpPr>
          <p:cNvPr id="3" name="Content Placeholder 2"/>
          <p:cNvSpPr>
            <a:spLocks noGrp="1"/>
          </p:cNvSpPr>
          <p:nvPr>
            <p:ph idx="1"/>
          </p:nvPr>
        </p:nvSpPr>
        <p:spPr/>
        <p:txBody>
          <a:bodyPr/>
          <a:lstStyle/>
          <a:p>
            <a:r>
              <a:rPr lang="en-US" b="1" i="1" dirty="0" smtClean="0">
                <a:solidFill>
                  <a:schemeClr val="accent3">
                    <a:lumMod val="50000"/>
                  </a:schemeClr>
                </a:solidFill>
              </a:rPr>
              <a:t>ROI = ( Total  benefits − Total costs) / Total costs </a:t>
            </a:r>
            <a:r>
              <a:rPr lang="en-US" dirty="0" smtClean="0"/>
              <a:t>.</a:t>
            </a:r>
          </a:p>
          <a:p>
            <a:r>
              <a:rPr lang="en-US" b="1" i="1" dirty="0" smtClean="0">
                <a:solidFill>
                  <a:schemeClr val="accent3">
                    <a:lumMod val="75000"/>
                  </a:schemeClr>
                </a:solidFill>
              </a:rPr>
              <a:t>   ROI= (1285.000  − 1050.000) / 400.000   ROI =0.5875</a:t>
            </a:r>
            <a:endParaRPr lang="en-US" b="1" i="1" dirty="0">
              <a:solidFill>
                <a:schemeClr val="accent3">
                  <a:lumMod val="75000"/>
                </a:schemeClr>
              </a:solidFill>
            </a:endParaRPr>
          </a:p>
          <a:p>
            <a:endParaRPr lang="en-US" b="1" i="1" dirty="0" smtClean="0">
              <a:solidFill>
                <a:schemeClr val="accent3">
                  <a:lumMod val="75000"/>
                </a:schemeClr>
              </a:solidFill>
            </a:endParaRPr>
          </a:p>
          <a:p>
            <a:endParaRPr lang="en-US" b="1" i="1" dirty="0">
              <a:solidFill>
                <a:schemeClr val="accent3">
                  <a:lumMod val="75000"/>
                </a:schemeClr>
              </a:solidFill>
            </a:endParaRPr>
          </a:p>
          <a:p>
            <a:pPr marL="0" indent="0">
              <a:buNone/>
            </a:pPr>
            <a:endParaRPr lang="en-US" b="1" i="1" dirty="0" smtClean="0">
              <a:solidFill>
                <a:schemeClr val="accent3">
                  <a:lumMod val="75000"/>
                </a:schemeClr>
              </a:solidFill>
            </a:endParaRPr>
          </a:p>
        </p:txBody>
      </p:sp>
    </p:spTree>
    <p:extLst>
      <p:ext uri="{BB962C8B-B14F-4D97-AF65-F5344CB8AC3E}">
        <p14:creationId xmlns:p14="http://schemas.microsoft.com/office/powerpoint/2010/main" val="2932172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accent2">
                    <a:lumMod val="50000"/>
                  </a:schemeClr>
                </a:solidFill>
              </a:rPr>
              <a:t>-Break –Even point ( BEP)</a:t>
            </a:r>
            <a:br>
              <a:rPr lang="en-US" b="1" dirty="0" smtClean="0">
                <a:solidFill>
                  <a:schemeClr val="accent2">
                    <a:lumMod val="50000"/>
                  </a:schemeClr>
                </a:solidFill>
              </a:rPr>
            </a:br>
            <a:endParaRPr lang="en-US" dirty="0"/>
          </a:p>
        </p:txBody>
      </p:sp>
      <p:sp>
        <p:nvSpPr>
          <p:cNvPr id="3" name="Content Placeholder 2"/>
          <p:cNvSpPr>
            <a:spLocks noGrp="1"/>
          </p:cNvSpPr>
          <p:nvPr>
            <p:ph idx="1"/>
          </p:nvPr>
        </p:nvSpPr>
        <p:spPr/>
        <p:txBody>
          <a:bodyPr/>
          <a:lstStyle/>
          <a:p>
            <a:r>
              <a:rPr lang="en-US" b="1" i="1" dirty="0" smtClean="0">
                <a:solidFill>
                  <a:schemeClr val="accent3">
                    <a:lumMod val="75000"/>
                  </a:schemeClr>
                </a:solidFill>
              </a:rPr>
              <a:t>BEP = year negative +( year net cash − year </a:t>
            </a:r>
            <a:r>
              <a:rPr lang="en-US" b="1" i="1" dirty="0" err="1" smtClean="0">
                <a:solidFill>
                  <a:schemeClr val="accent3">
                    <a:lumMod val="75000"/>
                  </a:schemeClr>
                </a:solidFill>
              </a:rPr>
              <a:t>coom</a:t>
            </a:r>
            <a:r>
              <a:rPr lang="en-US" b="1" i="1" dirty="0" smtClean="0">
                <a:solidFill>
                  <a:schemeClr val="accent3">
                    <a:lumMod val="75000"/>
                  </a:schemeClr>
                </a:solidFill>
              </a:rPr>
              <a:t> ) / year </a:t>
            </a:r>
            <a:r>
              <a:rPr lang="en-US" b="1" i="1" dirty="0" err="1" smtClean="0">
                <a:solidFill>
                  <a:schemeClr val="accent3">
                    <a:lumMod val="75000"/>
                  </a:schemeClr>
                </a:solidFill>
              </a:rPr>
              <a:t>coom</a:t>
            </a:r>
            <a:r>
              <a:rPr lang="en-US" b="1" i="1" dirty="0" smtClean="0">
                <a:solidFill>
                  <a:schemeClr val="accent3">
                    <a:lumMod val="75000"/>
                  </a:schemeClr>
                </a:solidFill>
              </a:rPr>
              <a:t> BEP = 2 + ( 165,000 − 15,000 ) / 165,000 = 0.90</a:t>
            </a:r>
          </a:p>
          <a:p>
            <a:endParaRPr lang="en-US" b="1" i="1" dirty="0" smtClean="0">
              <a:solidFill>
                <a:schemeClr val="accent3">
                  <a:lumMod val="75000"/>
                </a:schemeClr>
              </a:solidFill>
            </a:endParaRPr>
          </a:p>
          <a:p>
            <a:endParaRPr lang="en-US" dirty="0"/>
          </a:p>
        </p:txBody>
      </p:sp>
      <p:pic>
        <p:nvPicPr>
          <p:cNvPr id="4" name="صورة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133600"/>
            <a:ext cx="6912768" cy="2695834"/>
          </a:xfrm>
          <a:prstGeom prst="rect">
            <a:avLst/>
          </a:prstGeom>
        </p:spPr>
      </p:pic>
    </p:spTree>
    <p:extLst>
      <p:ext uri="{BB962C8B-B14F-4D97-AF65-F5344CB8AC3E}">
        <p14:creationId xmlns:p14="http://schemas.microsoft.com/office/powerpoint/2010/main" val="283671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-discounted cash flow </a:t>
            </a:r>
            <a:r>
              <a:rPr lang="en-US" dirty="0" smtClean="0"/>
              <a:t>projection</a:t>
            </a:r>
            <a:endParaRPr lang="en-US" dirty="0"/>
          </a:p>
        </p:txBody>
      </p:sp>
      <p:sp>
        <p:nvSpPr>
          <p:cNvPr id="3" name="Content Placeholder 2"/>
          <p:cNvSpPr>
            <a:spLocks noGrp="1"/>
          </p:cNvSpPr>
          <p:nvPr>
            <p:ph idx="1"/>
          </p:nvPr>
        </p:nvSpPr>
        <p:spPr>
          <a:xfrm>
            <a:off x="822960" y="1066800"/>
            <a:ext cx="7520940" cy="3579849"/>
          </a:xfrm>
        </p:spPr>
        <p:txBody>
          <a:bodyPr/>
          <a:lstStyle/>
          <a:p>
            <a:r>
              <a:rPr lang="en-US" sz="2800" dirty="0"/>
              <a:t> </a:t>
            </a:r>
            <a:r>
              <a:rPr lang="en-US" sz="2800" b="1" dirty="0">
                <a:solidFill>
                  <a:schemeClr val="accent4">
                    <a:lumMod val="50000"/>
                  </a:schemeClr>
                </a:solidFill>
              </a:rPr>
              <a:t>calculated using a </a:t>
            </a:r>
            <a:r>
              <a:rPr lang="en-US" sz="2800" b="1" dirty="0" smtClean="0">
                <a:solidFill>
                  <a:schemeClr val="accent4">
                    <a:lumMod val="50000"/>
                  </a:schemeClr>
                </a:solidFill>
              </a:rPr>
              <a:t>15 </a:t>
            </a:r>
            <a:r>
              <a:rPr lang="en-US" sz="2800" b="1" dirty="0">
                <a:solidFill>
                  <a:schemeClr val="accent4">
                    <a:lumMod val="50000"/>
                  </a:schemeClr>
                </a:solidFill>
              </a:rPr>
              <a:t>% required rate of return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941" y="2362200"/>
            <a:ext cx="7715859" cy="2743200"/>
          </a:xfrm>
          <a:prstGeom prst="rect">
            <a:avLst/>
          </a:prstGeom>
        </p:spPr>
      </p:pic>
    </p:spTree>
    <p:extLst>
      <p:ext uri="{BB962C8B-B14F-4D97-AF65-F5344CB8AC3E}">
        <p14:creationId xmlns:p14="http://schemas.microsoft.com/office/powerpoint/2010/main" val="286470401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132</TotalTime>
  <Words>502</Words>
  <Application>Microsoft Office PowerPoint</Application>
  <PresentationFormat>On-screen Show (4:3)</PresentationFormat>
  <Paragraphs>39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Angles</vt:lpstr>
      <vt:lpstr>►Feasibility study◄ (hospital)</vt:lpstr>
      <vt:lpstr>1-PROJECT CONCEPT </vt:lpstr>
      <vt:lpstr>2-PROJECT JUSTIFICATION </vt:lpstr>
      <vt:lpstr>3-Marketing</vt:lpstr>
      <vt:lpstr>4-Technical</vt:lpstr>
      <vt:lpstr>5- cash flow projection</vt:lpstr>
      <vt:lpstr>-return on investment ( ROI)</vt:lpstr>
      <vt:lpstr>-Break –Even point ( BEP) </vt:lpstr>
      <vt:lpstr>-discounted cash flow projection</vt:lpstr>
      <vt:lpstr>PowerPoint Presentation</vt:lpstr>
      <vt:lpstr>Organizational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ا</dc:creator>
  <cp:lastModifiedBy>ا</cp:lastModifiedBy>
  <cp:revision>13</cp:revision>
  <dcterms:created xsi:type="dcterms:W3CDTF">2022-04-14T23:35:57Z</dcterms:created>
  <dcterms:modified xsi:type="dcterms:W3CDTF">2022-04-15T22:09:59Z</dcterms:modified>
</cp:coreProperties>
</file>