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1"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1600" y="1803405"/>
            <a:ext cx="9448800" cy="1083486"/>
          </a:xfrm>
        </p:spPr>
        <p:txBody>
          <a:bodyPr>
            <a:normAutofit/>
          </a:bodyPr>
          <a:lstStyle/>
          <a:p>
            <a:pPr algn="ctr"/>
            <a:r>
              <a:rPr lang="fr-FR" sz="6600" b="1" dirty="0" smtClean="0">
                <a:solidFill>
                  <a:schemeClr val="accent3">
                    <a:lumMod val="60000"/>
                    <a:lumOff val="40000"/>
                  </a:schemeClr>
                </a:solidFill>
                <a:latin typeface="Algerian" panose="04020705040A02060702" pitchFamily="82" charset="0"/>
                <a:cs typeface="Arial" panose="020B0604020202020204" pitchFamily="34" charset="0"/>
              </a:rPr>
              <a:t>checkpoints</a:t>
            </a:r>
            <a:endParaRPr lang="fr-FR" sz="6600" b="1" dirty="0">
              <a:solidFill>
                <a:schemeClr val="accent3">
                  <a:lumMod val="60000"/>
                  <a:lumOff val="40000"/>
                </a:schemeClr>
              </a:solidFill>
              <a:latin typeface="Algerian" panose="04020705040A02060702" pitchFamily="82" charset="0"/>
              <a:cs typeface="Arial" panose="020B0604020202020204" pitchFamily="34" charset="0"/>
            </a:endParaRPr>
          </a:p>
        </p:txBody>
      </p:sp>
      <p:sp>
        <p:nvSpPr>
          <p:cNvPr id="3" name="Sous-titre 2"/>
          <p:cNvSpPr>
            <a:spLocks noGrp="1"/>
          </p:cNvSpPr>
          <p:nvPr>
            <p:ph type="subTitle" idx="1"/>
          </p:nvPr>
        </p:nvSpPr>
        <p:spPr>
          <a:xfrm>
            <a:off x="1371600" y="3632201"/>
            <a:ext cx="9448800" cy="978988"/>
          </a:xfrm>
        </p:spPr>
        <p:txBody>
          <a:bodyPr>
            <a:normAutofit lnSpcReduction="10000"/>
          </a:bodyPr>
          <a:lstStyle/>
          <a:p>
            <a:r>
              <a:rPr lang="fr-FR" sz="3000" b="1" dirty="0" smtClean="0">
                <a:latin typeface="Arial" panose="020B0604020202020204" pitchFamily="34" charset="0"/>
                <a:cs typeface="Arial" panose="020B0604020202020204" pitchFamily="34" charset="0"/>
              </a:rPr>
              <a:t>Présentation by :</a:t>
            </a:r>
          </a:p>
          <a:p>
            <a:pPr algn="ctr"/>
            <a:r>
              <a:rPr lang="fr-FR" sz="2800" b="1" dirty="0" err="1" smtClean="0">
                <a:solidFill>
                  <a:schemeClr val="accent2">
                    <a:lumMod val="60000"/>
                    <a:lumOff val="40000"/>
                  </a:schemeClr>
                </a:solidFill>
              </a:rPr>
              <a:t>Hamdi</a:t>
            </a:r>
            <a:r>
              <a:rPr lang="fr-FR" sz="2800" b="1" dirty="0" smtClean="0">
                <a:solidFill>
                  <a:schemeClr val="accent2">
                    <a:lumMod val="60000"/>
                    <a:lumOff val="40000"/>
                  </a:schemeClr>
                </a:solidFill>
              </a:rPr>
              <a:t> Fatma</a:t>
            </a:r>
          </a:p>
          <a:p>
            <a:endParaRPr lang="fr-FR" dirty="0"/>
          </a:p>
        </p:txBody>
      </p:sp>
    </p:spTree>
    <p:extLst>
      <p:ext uri="{BB962C8B-B14F-4D97-AF65-F5344CB8AC3E}">
        <p14:creationId xmlns:p14="http://schemas.microsoft.com/office/powerpoint/2010/main" val="3385609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90648" y="2508068"/>
            <a:ext cx="2227218" cy="2286000"/>
          </a:xfrm>
          <a:prstGeom prst="ellipse">
            <a:avLst/>
          </a:prstGeom>
          <a:ln/>
          <a:effectLst>
            <a:outerShdw blurRad="50800" dist="38100" dir="10800000" algn="r" rotWithShape="0">
              <a:prstClr val="black">
                <a:alpha val="40000"/>
              </a:prstClr>
            </a:outerShdw>
            <a:reflection blurRad="6350" stA="50000" endA="300" endPos="55000" dir="5400000" sy="-100000" algn="bl" rotWithShape="0"/>
            <a:softEdge rad="3175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fr-FR" b="1" dirty="0" smtClean="0">
                <a:solidFill>
                  <a:schemeClr val="accent2">
                    <a:lumMod val="60000"/>
                    <a:lumOff val="40000"/>
                  </a:schemeClr>
                </a:solidFill>
              </a:rPr>
              <a:t>PLAN</a:t>
            </a:r>
            <a:endParaRPr lang="fr-FR" b="1" dirty="0">
              <a:solidFill>
                <a:schemeClr val="accent2">
                  <a:lumMod val="60000"/>
                  <a:lumOff val="40000"/>
                </a:schemeClr>
              </a:solidFill>
            </a:endParaRPr>
          </a:p>
        </p:txBody>
      </p:sp>
      <p:sp>
        <p:nvSpPr>
          <p:cNvPr id="4" name="Bouée 3"/>
          <p:cNvSpPr/>
          <p:nvPr/>
        </p:nvSpPr>
        <p:spPr>
          <a:xfrm>
            <a:off x="222069" y="2403565"/>
            <a:ext cx="2364377" cy="2390503"/>
          </a:xfrm>
          <a:prstGeom prst="donut">
            <a:avLst>
              <a:gd name="adj" fmla="val 45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5" name="Rectangle à coins arrondis 4"/>
          <p:cNvSpPr/>
          <p:nvPr/>
        </p:nvSpPr>
        <p:spPr>
          <a:xfrm>
            <a:off x="3344092" y="2057401"/>
            <a:ext cx="4715691" cy="816428"/>
          </a:xfrm>
          <a:prstGeom prst="roundRect">
            <a:avLst/>
          </a:prstGeom>
          <a:effectLst>
            <a:softEdge rad="31750"/>
          </a:effectLst>
        </p:spPr>
        <p:style>
          <a:lnRef idx="1">
            <a:schemeClr val="dk1"/>
          </a:lnRef>
          <a:fillRef idx="2">
            <a:schemeClr val="dk1"/>
          </a:fillRef>
          <a:effectRef idx="1">
            <a:schemeClr val="dk1"/>
          </a:effectRef>
          <a:fontRef idx="minor">
            <a:schemeClr val="dk1"/>
          </a:fontRef>
        </p:style>
        <p:txBody>
          <a:bodyPr rtlCol="0" anchor="ctr"/>
          <a:lstStyle/>
          <a:p>
            <a:pPr algn="ctr"/>
            <a:r>
              <a:rPr lang="fr-FR" dirty="0" smtClean="0"/>
              <a:t>How does the web work?</a:t>
            </a:r>
            <a:endParaRPr lang="fr-FR" dirty="0"/>
          </a:p>
        </p:txBody>
      </p:sp>
      <p:sp>
        <p:nvSpPr>
          <p:cNvPr id="6" name="Rectangle à coins arrondis 5"/>
          <p:cNvSpPr/>
          <p:nvPr/>
        </p:nvSpPr>
        <p:spPr>
          <a:xfrm>
            <a:off x="4976949" y="3161211"/>
            <a:ext cx="4872445" cy="744583"/>
          </a:xfrm>
          <a:prstGeom prst="roundRect">
            <a:avLst/>
          </a:prstGeom>
          <a:effectLst>
            <a:softEdge rad="31750"/>
          </a:effectLst>
        </p:spPr>
        <p:style>
          <a:lnRef idx="1">
            <a:schemeClr val="dk1"/>
          </a:lnRef>
          <a:fillRef idx="2">
            <a:schemeClr val="dk1"/>
          </a:fillRef>
          <a:effectRef idx="1">
            <a:schemeClr val="dk1"/>
          </a:effectRef>
          <a:fontRef idx="minor">
            <a:schemeClr val="dk1"/>
          </a:fontRef>
        </p:style>
        <p:txBody>
          <a:bodyPr rtlCol="0" anchor="ctr"/>
          <a:lstStyle/>
          <a:p>
            <a:pPr algn="ctr"/>
            <a:r>
              <a:rPr lang="fr-FR" dirty="0" err="1" smtClean="0"/>
              <a:t>What</a:t>
            </a:r>
            <a:r>
              <a:rPr lang="fr-FR" dirty="0" smtClean="0"/>
              <a:t> do </a:t>
            </a:r>
            <a:r>
              <a:rPr lang="fr-FR" dirty="0" err="1" smtClean="0"/>
              <a:t>you</a:t>
            </a:r>
            <a:r>
              <a:rPr lang="fr-FR" dirty="0" smtClean="0"/>
              <a:t> </a:t>
            </a:r>
            <a:r>
              <a:rPr lang="fr-FR" dirty="0" err="1" smtClean="0"/>
              <a:t>need</a:t>
            </a:r>
            <a:r>
              <a:rPr lang="fr-FR" dirty="0" smtClean="0"/>
              <a:t> to </a:t>
            </a:r>
            <a:r>
              <a:rPr lang="fr-FR" dirty="0" err="1" smtClean="0"/>
              <a:t>be</a:t>
            </a:r>
            <a:r>
              <a:rPr lang="fr-FR" dirty="0" smtClean="0"/>
              <a:t>  a web </a:t>
            </a:r>
            <a:r>
              <a:rPr lang="fr-FR" dirty="0" err="1" smtClean="0"/>
              <a:t>developer</a:t>
            </a:r>
            <a:r>
              <a:rPr lang="fr-FR" dirty="0" smtClean="0"/>
              <a:t>?</a:t>
            </a:r>
            <a:endParaRPr lang="fr-FR" dirty="0"/>
          </a:p>
        </p:txBody>
      </p:sp>
      <p:sp>
        <p:nvSpPr>
          <p:cNvPr id="7" name="Rectangle à coins arrondis 6"/>
          <p:cNvSpPr/>
          <p:nvPr/>
        </p:nvSpPr>
        <p:spPr>
          <a:xfrm>
            <a:off x="6740434" y="4493623"/>
            <a:ext cx="5029200" cy="692331"/>
          </a:xfrm>
          <a:prstGeom prst="roundRect">
            <a:avLst/>
          </a:prstGeom>
          <a:effectLst>
            <a:softEdge rad="31750"/>
          </a:effectLst>
        </p:spPr>
        <p:style>
          <a:lnRef idx="1">
            <a:schemeClr val="dk1"/>
          </a:lnRef>
          <a:fillRef idx="2">
            <a:schemeClr val="dk1"/>
          </a:fillRef>
          <a:effectRef idx="1">
            <a:schemeClr val="dk1"/>
          </a:effectRef>
          <a:fontRef idx="minor">
            <a:schemeClr val="dk1"/>
          </a:fontRef>
        </p:style>
        <p:txBody>
          <a:bodyPr rtlCol="0" anchor="ctr"/>
          <a:lstStyle/>
          <a:p>
            <a:pPr algn="ctr"/>
            <a:r>
              <a:rPr lang="fr-FR" dirty="0" err="1" smtClean="0"/>
              <a:t>What</a:t>
            </a:r>
            <a:r>
              <a:rPr lang="fr-FR" dirty="0" smtClean="0"/>
              <a:t> </a:t>
            </a:r>
            <a:r>
              <a:rPr lang="fr-FR" dirty="0" err="1" smtClean="0"/>
              <a:t>is</a:t>
            </a:r>
            <a:r>
              <a:rPr lang="fr-FR" dirty="0" smtClean="0"/>
              <a:t>  the </a:t>
            </a:r>
            <a:r>
              <a:rPr lang="fr-FR" dirty="0" err="1" smtClean="0"/>
              <a:t>role</a:t>
            </a:r>
            <a:r>
              <a:rPr lang="fr-FR" dirty="0" smtClean="0"/>
              <a:t> of a web </a:t>
            </a:r>
            <a:r>
              <a:rPr lang="fr-FR" dirty="0" err="1" smtClean="0"/>
              <a:t>developer</a:t>
            </a:r>
            <a:r>
              <a:rPr lang="fr-FR" dirty="0" smtClean="0"/>
              <a:t>?</a:t>
            </a:r>
            <a:endParaRPr lang="fr-FR" dirty="0"/>
          </a:p>
        </p:txBody>
      </p:sp>
    </p:spTree>
    <p:extLst>
      <p:ext uri="{BB962C8B-B14F-4D97-AF65-F5344CB8AC3E}">
        <p14:creationId xmlns:p14="http://schemas.microsoft.com/office/powerpoint/2010/main" val="3739141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6600" dirty="0" smtClean="0">
                <a:solidFill>
                  <a:schemeClr val="accent3">
                    <a:lumMod val="60000"/>
                    <a:lumOff val="40000"/>
                  </a:schemeClr>
                </a:solidFill>
                <a:latin typeface="Algerian" panose="04020705040A02060702" pitchFamily="82" charset="0"/>
              </a:rPr>
              <a:t>WEB WORK</a:t>
            </a:r>
            <a:endParaRPr lang="fr-FR" sz="6600" dirty="0">
              <a:solidFill>
                <a:schemeClr val="accent3">
                  <a:lumMod val="60000"/>
                  <a:lumOff val="40000"/>
                </a:schemeClr>
              </a:solidFill>
              <a:latin typeface="Algerian" panose="04020705040A02060702" pitchFamily="82" charset="0"/>
            </a:endParaRPr>
          </a:p>
        </p:txBody>
      </p:sp>
      <p:sp>
        <p:nvSpPr>
          <p:cNvPr id="3" name="Espace réservé du contenu 2"/>
          <p:cNvSpPr>
            <a:spLocks noGrp="1"/>
          </p:cNvSpPr>
          <p:nvPr>
            <p:ph idx="1"/>
          </p:nvPr>
        </p:nvSpPr>
        <p:spPr/>
        <p:txBody>
          <a:bodyPr/>
          <a:lstStyle/>
          <a:p>
            <a:pPr marL="457200" indent="-457200">
              <a:buFont typeface="+mj-lt"/>
              <a:buAutoNum type="arabicPeriod"/>
            </a:pPr>
            <a:r>
              <a:rPr lang="fr-FR" dirty="0" err="1" smtClean="0"/>
              <a:t>We</a:t>
            </a:r>
            <a:r>
              <a:rPr lang="fr-FR" dirty="0" smtClean="0"/>
              <a:t> </a:t>
            </a:r>
            <a:r>
              <a:rPr lang="fr-FR" dirty="0" err="1" smtClean="0"/>
              <a:t>clik</a:t>
            </a:r>
            <a:r>
              <a:rPr lang="fr-FR" dirty="0" smtClean="0"/>
              <a:t> a URL </a:t>
            </a:r>
            <a:r>
              <a:rPr lang="fr-FR" dirty="0" err="1" smtClean="0"/>
              <a:t>into</a:t>
            </a:r>
            <a:r>
              <a:rPr lang="fr-FR" dirty="0" smtClean="0"/>
              <a:t> browser, a </a:t>
            </a:r>
            <a:r>
              <a:rPr lang="fr-FR" dirty="0" err="1" smtClean="0"/>
              <a:t>request</a:t>
            </a:r>
            <a:r>
              <a:rPr lang="fr-FR" dirty="0" smtClean="0"/>
              <a:t> </a:t>
            </a:r>
            <a:r>
              <a:rPr lang="fr-FR" dirty="0" err="1" smtClean="0"/>
              <a:t>is</a:t>
            </a:r>
            <a:r>
              <a:rPr lang="fr-FR" dirty="0" smtClean="0"/>
              <a:t> sent to internet service </a:t>
            </a:r>
            <a:r>
              <a:rPr lang="fr-FR" dirty="0" err="1" smtClean="0"/>
              <a:t>provide</a:t>
            </a:r>
            <a:r>
              <a:rPr lang="fr-FR" dirty="0" smtClean="0"/>
              <a:t>.</a:t>
            </a:r>
          </a:p>
          <a:p>
            <a:pPr marL="457200" indent="-457200">
              <a:buFont typeface="+mj-lt"/>
              <a:buAutoNum type="arabicPeriod"/>
            </a:pPr>
            <a:r>
              <a:rPr lang="fr-FR" dirty="0" smtClean="0"/>
              <a:t>The ISP </a:t>
            </a:r>
            <a:r>
              <a:rPr lang="fr-FR" dirty="0" err="1" smtClean="0"/>
              <a:t>communicates</a:t>
            </a:r>
            <a:r>
              <a:rPr lang="fr-FR" dirty="0" smtClean="0"/>
              <a:t> </a:t>
            </a:r>
            <a:r>
              <a:rPr lang="fr-FR" dirty="0" err="1" smtClean="0"/>
              <a:t>with</a:t>
            </a:r>
            <a:r>
              <a:rPr lang="fr-FR" dirty="0" smtClean="0"/>
              <a:t> DNS (Domain Name </a:t>
            </a:r>
            <a:r>
              <a:rPr lang="fr-FR" dirty="0" err="1" smtClean="0"/>
              <a:t>Systéme</a:t>
            </a:r>
            <a:r>
              <a:rPr lang="fr-FR" dirty="0" smtClean="0"/>
              <a:t>).</a:t>
            </a:r>
          </a:p>
          <a:p>
            <a:pPr marL="457200" indent="-457200">
              <a:buFont typeface="+mj-lt"/>
              <a:buAutoNum type="arabicPeriod"/>
            </a:pPr>
            <a:r>
              <a:rPr lang="en-US" dirty="0"/>
              <a:t>Internet service providers after receiving the IP address of the destination server sends it to your browser</a:t>
            </a:r>
            <a:r>
              <a:rPr lang="en-US" dirty="0" smtClean="0"/>
              <a:t>.</a:t>
            </a:r>
          </a:p>
          <a:p>
            <a:pPr marL="457200" indent="-457200">
              <a:buFont typeface="+mj-lt"/>
              <a:buAutoNum type="arabicPeriod"/>
            </a:pPr>
            <a:r>
              <a:rPr lang="en-US" dirty="0" smtClean="0"/>
              <a:t>The browser sends an HTTP request message to the </a:t>
            </a:r>
            <a:r>
              <a:rPr lang="en-US" dirty="0" err="1" smtClean="0"/>
              <a:t>server,askingit</a:t>
            </a:r>
            <a:r>
              <a:rPr lang="en-US" dirty="0" smtClean="0"/>
              <a:t> to </a:t>
            </a:r>
            <a:r>
              <a:rPr lang="en-US" dirty="0" err="1" smtClean="0"/>
              <a:t>senda</a:t>
            </a:r>
            <a:r>
              <a:rPr lang="en-US" dirty="0" smtClean="0"/>
              <a:t> copy of the website to the client</a:t>
            </a:r>
          </a:p>
          <a:p>
            <a:pPr marL="457200" indent="-457200">
              <a:buFont typeface="+mj-lt"/>
              <a:buAutoNum type="arabicPeriod"/>
            </a:pPr>
            <a:r>
              <a:rPr lang="en-US" dirty="0" smtClean="0"/>
              <a:t>This message, and all other data sent between the client and the server, is sent across your internet connection use TCP/TP.</a:t>
            </a:r>
            <a:endParaRPr lang="en-US" dirty="0"/>
          </a:p>
          <a:p>
            <a:pPr marL="457200" indent="-457200">
              <a:buFont typeface="+mj-lt"/>
              <a:buAutoNum type="arabicPeriod"/>
            </a:pPr>
            <a:endParaRPr lang="fr-FR" dirty="0" smtClean="0"/>
          </a:p>
          <a:p>
            <a:pPr marL="457200" indent="-457200">
              <a:buFont typeface="+mj-lt"/>
              <a:buAutoNum type="arabicPeriod"/>
            </a:pPr>
            <a:endParaRPr lang="fr-FR" dirty="0"/>
          </a:p>
        </p:txBody>
      </p:sp>
    </p:spTree>
    <p:extLst>
      <p:ext uri="{BB962C8B-B14F-4D97-AF65-F5344CB8AC3E}">
        <p14:creationId xmlns:p14="http://schemas.microsoft.com/office/powerpoint/2010/main" val="3074279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solidFill>
                  <a:srgbClr val="7030A0"/>
                </a:solidFill>
                <a:latin typeface="Algerian" panose="04020705040A02060702" pitchFamily="82" charset="0"/>
              </a:rPr>
              <a:t>WEB DEVELOPER</a:t>
            </a:r>
            <a:endParaRPr lang="fr-FR" dirty="0">
              <a:solidFill>
                <a:srgbClr val="7030A0"/>
              </a:solidFill>
              <a:latin typeface="Algerian" panose="04020705040A02060702" pitchFamily="82" charset="0"/>
            </a:endParaRPr>
          </a:p>
        </p:txBody>
      </p:sp>
      <p:sp>
        <p:nvSpPr>
          <p:cNvPr id="3" name="Espace réservé du contenu 2"/>
          <p:cNvSpPr>
            <a:spLocks noGrp="1"/>
          </p:cNvSpPr>
          <p:nvPr>
            <p:ph idx="1"/>
          </p:nvPr>
        </p:nvSpPr>
        <p:spPr/>
        <p:txBody>
          <a:bodyPr/>
          <a:lstStyle/>
          <a:p>
            <a:pPr>
              <a:lnSpc>
                <a:spcPct val="200000"/>
              </a:lnSpc>
              <a:buFont typeface="Wingdings" panose="05000000000000000000" pitchFamily="2" charset="2"/>
              <a:buChar char="ü"/>
            </a:pPr>
            <a:r>
              <a:rPr lang="fr-FR" dirty="0" err="1" smtClean="0"/>
              <a:t>Languages</a:t>
            </a:r>
            <a:r>
              <a:rPr lang="fr-FR" dirty="0"/>
              <a:t> </a:t>
            </a:r>
            <a:r>
              <a:rPr lang="fr-FR" dirty="0" smtClean="0"/>
              <a:t>: HTML CSS Java Script</a:t>
            </a:r>
          </a:p>
          <a:p>
            <a:pPr>
              <a:lnSpc>
                <a:spcPct val="200000"/>
              </a:lnSpc>
              <a:buFont typeface="Wingdings" panose="05000000000000000000" pitchFamily="2" charset="2"/>
              <a:buChar char="ü"/>
            </a:pPr>
            <a:r>
              <a:rPr lang="fr-FR" dirty="0" err="1" smtClean="0"/>
              <a:t>Libraries</a:t>
            </a:r>
            <a:r>
              <a:rPr lang="fr-FR" dirty="0" smtClean="0"/>
              <a:t> and </a:t>
            </a:r>
            <a:r>
              <a:rPr lang="fr-FR" dirty="0" err="1" smtClean="0"/>
              <a:t>Frameworks</a:t>
            </a:r>
            <a:r>
              <a:rPr lang="fr-FR" dirty="0" smtClean="0"/>
              <a:t>: </a:t>
            </a:r>
            <a:r>
              <a:rPr lang="fr-FR" dirty="0" err="1" smtClean="0"/>
              <a:t>bootstrap</a:t>
            </a:r>
            <a:r>
              <a:rPr lang="fr-FR" dirty="0" smtClean="0"/>
              <a:t> and </a:t>
            </a:r>
            <a:r>
              <a:rPr lang="fr-FR" dirty="0" err="1" smtClean="0"/>
              <a:t>Jquery</a:t>
            </a:r>
            <a:endParaRPr lang="fr-FR" dirty="0" smtClean="0"/>
          </a:p>
          <a:p>
            <a:pPr>
              <a:lnSpc>
                <a:spcPct val="200000"/>
              </a:lnSpc>
              <a:buFont typeface="Wingdings" panose="05000000000000000000" pitchFamily="2" charset="2"/>
              <a:buChar char="ü"/>
            </a:pPr>
            <a:r>
              <a:rPr lang="fr-FR" dirty="0" smtClean="0"/>
              <a:t>Git and </a:t>
            </a:r>
            <a:r>
              <a:rPr lang="fr-FR" dirty="0" err="1" smtClean="0"/>
              <a:t>Github</a:t>
            </a:r>
            <a:endParaRPr lang="fr-FR" dirty="0" smtClean="0"/>
          </a:p>
          <a:p>
            <a:pPr>
              <a:lnSpc>
                <a:spcPct val="200000"/>
              </a:lnSpc>
              <a:buFont typeface="Wingdings" panose="05000000000000000000" pitchFamily="2" charset="2"/>
              <a:buChar char="ü"/>
            </a:pPr>
            <a:endParaRPr lang="fr-FR" dirty="0"/>
          </a:p>
        </p:txBody>
      </p:sp>
    </p:spTree>
    <p:extLst>
      <p:ext uri="{BB962C8B-B14F-4D97-AF65-F5344CB8AC3E}">
        <p14:creationId xmlns:p14="http://schemas.microsoft.com/office/powerpoint/2010/main" val="2813307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dirty="0" smtClean="0">
                <a:solidFill>
                  <a:srgbClr val="7030A0"/>
                </a:solidFill>
                <a:latin typeface="Algerian" panose="04020705040A02060702" pitchFamily="82" charset="0"/>
              </a:rPr>
              <a:t>THE ROLE OF THE WEB DEVOLOPER</a:t>
            </a:r>
            <a:endParaRPr lang="fr-FR" dirty="0">
              <a:solidFill>
                <a:srgbClr val="7030A0"/>
              </a:solidFill>
              <a:latin typeface="Algerian" panose="04020705040A02060702" pitchFamily="82" charset="0"/>
            </a:endParaRPr>
          </a:p>
        </p:txBody>
      </p:sp>
      <p:sp>
        <p:nvSpPr>
          <p:cNvPr id="3" name="Espace réservé du contenu 2"/>
          <p:cNvSpPr>
            <a:spLocks noGrp="1"/>
          </p:cNvSpPr>
          <p:nvPr>
            <p:ph idx="1"/>
          </p:nvPr>
        </p:nvSpPr>
        <p:spPr/>
        <p:txBody>
          <a:bodyPr/>
          <a:lstStyle/>
          <a:p>
            <a:pPr marL="0" indent="0">
              <a:lnSpc>
                <a:spcPct val="250000"/>
              </a:lnSpc>
              <a:buNone/>
            </a:pPr>
            <a:r>
              <a:rPr lang="en-US" dirty="0">
                <a:latin typeface="Arial" panose="020B0604020202020204" pitchFamily="34" charset="0"/>
                <a:cs typeface="Arial" panose="020B0604020202020204" pitchFamily="34" charset="0"/>
              </a:rPr>
              <a:t>Web developers design and build websites. They are typically responsible for the appearance, of the site and technical aspects, such as site speed and how much traffic the site can handle. Web developers may also create site content that requires technical features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469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88273" y="3226526"/>
            <a:ext cx="10672355" cy="2554545"/>
          </a:xfrm>
          <a:prstGeom prst="rect">
            <a:avLst/>
          </a:prstGeom>
          <a:noFill/>
        </p:spPr>
        <p:txBody>
          <a:bodyPr wrap="square" rtlCol="0">
            <a:spAutoFit/>
          </a:bodyPr>
          <a:lstStyle/>
          <a:p>
            <a:r>
              <a:rPr lang="fr-FR" sz="4000" dirty="0" smtClean="0">
                <a:solidFill>
                  <a:schemeClr val="accent3"/>
                </a:solidFill>
                <a:latin typeface="Arial Black" panose="020B0A04020102020204" pitchFamily="34" charset="0"/>
              </a:rPr>
              <a:t>THANK YOU</a:t>
            </a:r>
          </a:p>
          <a:p>
            <a:r>
              <a:rPr lang="fr-FR" sz="4000" dirty="0">
                <a:solidFill>
                  <a:schemeClr val="accent3"/>
                </a:solidFill>
                <a:latin typeface="Arial Black" panose="020B0A04020102020204" pitchFamily="34" charset="0"/>
              </a:rPr>
              <a:t> </a:t>
            </a:r>
            <a:r>
              <a:rPr lang="fr-FR" sz="4000" dirty="0" smtClean="0">
                <a:solidFill>
                  <a:schemeClr val="accent3"/>
                </a:solidFill>
                <a:latin typeface="Arial Black" panose="020B0A04020102020204" pitchFamily="34" charset="0"/>
              </a:rPr>
              <a:t>                  FOR YOUR</a:t>
            </a:r>
          </a:p>
          <a:p>
            <a:r>
              <a:rPr lang="fr-FR" sz="4000" dirty="0">
                <a:solidFill>
                  <a:schemeClr val="accent3"/>
                </a:solidFill>
                <a:latin typeface="Arial Black" panose="020B0A04020102020204" pitchFamily="34" charset="0"/>
              </a:rPr>
              <a:t> </a:t>
            </a:r>
            <a:r>
              <a:rPr lang="fr-FR" sz="4000" dirty="0" smtClean="0">
                <a:solidFill>
                  <a:schemeClr val="accent3"/>
                </a:solidFill>
                <a:latin typeface="Arial Black" panose="020B0A04020102020204" pitchFamily="34" charset="0"/>
              </a:rPr>
              <a:t>                                  ATTENTION</a:t>
            </a:r>
          </a:p>
          <a:p>
            <a:r>
              <a:rPr lang="fr-FR" sz="4000" dirty="0">
                <a:solidFill>
                  <a:schemeClr val="accent3"/>
                </a:solidFill>
                <a:latin typeface="Arial Black" panose="020B0A04020102020204" pitchFamily="34" charset="0"/>
              </a:rPr>
              <a:t> </a:t>
            </a:r>
            <a:r>
              <a:rPr lang="fr-FR" sz="4000" dirty="0" smtClean="0">
                <a:solidFill>
                  <a:schemeClr val="accent3"/>
                </a:solidFill>
                <a:latin typeface="Arial Black" panose="020B0A04020102020204" pitchFamily="34" charset="0"/>
              </a:rPr>
              <a:t>                                               </a:t>
            </a:r>
            <a:endParaRPr lang="fr-FR" sz="4000" dirty="0">
              <a:solidFill>
                <a:schemeClr val="accent3"/>
              </a:solidFill>
              <a:latin typeface="Arial Black" panose="020B0A04020102020204" pitchFamily="34" charset="0"/>
            </a:endParaRPr>
          </a:p>
        </p:txBody>
      </p:sp>
    </p:spTree>
    <p:extLst>
      <p:ext uri="{BB962C8B-B14F-4D97-AF65-F5344CB8AC3E}">
        <p14:creationId xmlns:p14="http://schemas.microsoft.com/office/powerpoint/2010/main" val="46126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126</TotalTime>
  <Words>199</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Algerian</vt:lpstr>
      <vt:lpstr>Arial</vt:lpstr>
      <vt:lpstr>Arial Black</vt:lpstr>
      <vt:lpstr>Century Gothic</vt:lpstr>
      <vt:lpstr>Wingdings</vt:lpstr>
      <vt:lpstr>Traînée de condensation</vt:lpstr>
      <vt:lpstr>checkpoints</vt:lpstr>
      <vt:lpstr>Présentation PowerPoint</vt:lpstr>
      <vt:lpstr>WEB WORK</vt:lpstr>
      <vt:lpstr>WEB DEVELOPER</vt:lpstr>
      <vt:lpstr>THE ROLE OF THE WEB DEVOLOPER</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checkpoints</dc:title>
  <dc:creator>Utilisateur Windows</dc:creator>
  <cp:lastModifiedBy>Utilisateur Windows</cp:lastModifiedBy>
  <cp:revision>12</cp:revision>
  <dcterms:created xsi:type="dcterms:W3CDTF">2021-06-01T22:33:26Z</dcterms:created>
  <dcterms:modified xsi:type="dcterms:W3CDTF">2021-06-02T00:40:08Z</dcterms:modified>
</cp:coreProperties>
</file>