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66" r:id="rId13"/>
    <p:sldId id="28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2F341-052D-461E-A185-1C7179195F6C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D94F7-4736-4A18-95C3-28F790C2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velopersnotes.com/design/relative_and_absolute_urls.php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yle_sheet_(web_development)" TargetMode="External"/><Relationship Id="rId3" Type="http://schemas.openxmlformats.org/officeDocument/2006/relationships/hyperlink" Target="http://en.wikipedia.org/wiki/Web_page" TargetMode="External"/><Relationship Id="rId7" Type="http://schemas.openxmlformats.org/officeDocument/2006/relationships/hyperlink" Target="http://en.wikipedia.org/wiki/Im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HTML" TargetMode="External"/><Relationship Id="rId5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Client_(computing)" TargetMode="External"/><Relationship Id="rId9" Type="http://schemas.openxmlformats.org/officeDocument/2006/relationships/hyperlink" Target="http://en.wikipedia.org/wiki/Javascrip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C/character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ebopedia.com/TERM/U/uppercase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10.10.19.155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HEAD?? </a:t>
            </a:r>
            <a:r>
              <a:rPr lang="en-US" dirty="0" err="1"/>
              <a:t>Crowler</a:t>
            </a:r>
            <a:r>
              <a:rPr lang="en-US" dirty="0"/>
              <a:t> for last modified pages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metainformation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contained in the HTTP headers in response to a HEAD request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 identical to the information sent in response to a GET request. This allows a client to obtain meta-information about a resource without actually transferring the resource itself.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POST: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URI is not a resource to retrieve; it's usually a program to handle the data you're sending.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response is normally program output, not a static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9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>
                <a:solidFill>
                  <a:schemeClr val="tx1"/>
                </a:solidFill>
                <a:hlinkClick r:id="rId3"/>
              </a:rPr>
              <a:t> El relative URI bnst5dmha </a:t>
            </a:r>
            <a:r>
              <a:rPr lang="en-US" u="none" dirty="0" err="1">
                <a:solidFill>
                  <a:schemeClr val="tx1"/>
                </a:solidFill>
                <a:hlinkClick r:id="rId3"/>
              </a:rPr>
              <a:t>lw</a:t>
            </a:r>
            <a:r>
              <a:rPr lang="en-US" u="none" dirty="0">
                <a:solidFill>
                  <a:schemeClr val="tx1"/>
                </a:solidFill>
                <a:hlinkClick r:id="rId3"/>
              </a:rPr>
              <a:t> 27na f </a:t>
            </a:r>
            <a:r>
              <a:rPr lang="en-US" u="none" dirty="0" err="1">
                <a:solidFill>
                  <a:schemeClr val="tx1"/>
                </a:solidFill>
                <a:hlinkClick r:id="rId3"/>
              </a:rPr>
              <a:t>nfs</a:t>
            </a:r>
            <a:r>
              <a:rPr lang="en-US" u="none" dirty="0">
                <a:solidFill>
                  <a:schemeClr val="tx1"/>
                </a:solidFill>
                <a:hlinkClick r:id="rId3"/>
              </a:rPr>
              <a:t> el page</a:t>
            </a:r>
            <a:r>
              <a:rPr lang="en-US" u="none" baseline="0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u="none" baseline="0" dirty="0" err="1">
                <a:solidFill>
                  <a:schemeClr val="tx1"/>
                </a:solidFill>
                <a:hlinkClick r:id="rId3"/>
              </a:rPr>
              <a:t>bs</a:t>
            </a:r>
            <a:r>
              <a:rPr lang="en-US" u="none" baseline="0" dirty="0">
                <a:solidFill>
                  <a:schemeClr val="tx1"/>
                </a:solidFill>
                <a:hlinkClick r:id="rId3"/>
              </a:rPr>
              <a:t> 3yzen nro7 directory </a:t>
            </a:r>
            <a:r>
              <a:rPr lang="en-US" u="none" baseline="0" dirty="0" err="1">
                <a:solidFill>
                  <a:schemeClr val="tx1"/>
                </a:solidFill>
                <a:hlinkClick r:id="rId3"/>
              </a:rPr>
              <a:t>tany</a:t>
            </a:r>
            <a:r>
              <a:rPr lang="en-US" u="none" baseline="0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u="none" baseline="0" dirty="0" err="1">
                <a:solidFill>
                  <a:schemeClr val="tx1"/>
                </a:solidFill>
                <a:hlinkClick r:id="rId3"/>
              </a:rPr>
              <a:t>bs</a:t>
            </a:r>
            <a:r>
              <a:rPr lang="en-US" u="none" baseline="0" dirty="0">
                <a:solidFill>
                  <a:schemeClr val="tx1"/>
                </a:solidFill>
                <a:hlinkClick r:id="rId3"/>
              </a:rPr>
              <a:t>? Walla </a:t>
            </a:r>
            <a:r>
              <a:rPr lang="en-US" u="none" baseline="0" dirty="0" err="1">
                <a:solidFill>
                  <a:schemeClr val="tx1"/>
                </a:solidFill>
                <a:hlinkClick r:id="rId3"/>
              </a:rPr>
              <a:t>leha</a:t>
            </a:r>
            <a:r>
              <a:rPr lang="en-US" u="none" baseline="0" dirty="0">
                <a:solidFill>
                  <a:schemeClr val="tx1"/>
                </a:solidFill>
                <a:hlinkClick r:id="rId3"/>
              </a:rPr>
              <a:t> 2st5dmat </a:t>
            </a:r>
            <a:r>
              <a:rPr lang="en-US" u="none" baseline="0" dirty="0" err="1">
                <a:solidFill>
                  <a:schemeClr val="tx1"/>
                </a:solidFill>
                <a:hlinkClick r:id="rId3"/>
              </a:rPr>
              <a:t>tanya</a:t>
            </a:r>
            <a:r>
              <a:rPr lang="en-US" u="none" baseline="0" dirty="0">
                <a:solidFill>
                  <a:schemeClr val="tx1"/>
                </a:solidFill>
                <a:hlinkClick r:id="rId3"/>
              </a:rPr>
              <a:t>? yes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>
                <a:solidFill>
                  <a:schemeClr val="tx1"/>
                </a:solidFill>
                <a:hlinkClick r:id="rId3"/>
              </a:rPr>
              <a:t>El port da </a:t>
            </a:r>
            <a:r>
              <a:rPr lang="en-US" u="none" baseline="0" dirty="0" err="1">
                <a:solidFill>
                  <a:schemeClr val="tx1"/>
                </a:solidFill>
                <a:hlinkClick r:id="rId3"/>
              </a:rPr>
              <a:t>optional?yes</a:t>
            </a:r>
            <a:br>
              <a:rPr lang="en-US" dirty="0">
                <a:hlinkClick r:id="rId3"/>
              </a:rPr>
            </a:br>
            <a:endParaRPr lang="en-US" dirty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http://www.webdevelopersnotes.com/design/relative_and_absolute_urls.php3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9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</a:t>
            </a:r>
            <a:r>
              <a:rPr lang="en-US" baseline="0" dirty="0"/>
              <a:t> </a:t>
            </a:r>
            <a:r>
              <a:rPr lang="en-US" dirty="0" err="1"/>
              <a:t>ezay</a:t>
            </a:r>
            <a:r>
              <a:rPr lang="en-US" dirty="0"/>
              <a:t> more general?? El URL </a:t>
            </a:r>
            <a:r>
              <a:rPr lang="en-US" dirty="0" err="1"/>
              <a:t>msh</a:t>
            </a:r>
            <a:r>
              <a:rPr lang="en-US" dirty="0"/>
              <a:t> </a:t>
            </a:r>
            <a:r>
              <a:rPr lang="en-US" dirty="0" err="1"/>
              <a:t>lazem</a:t>
            </a:r>
            <a:r>
              <a:rPr lang="en-US" dirty="0"/>
              <a:t> yb2a </a:t>
            </a:r>
            <a:r>
              <a:rPr lang="en-US" dirty="0" err="1"/>
              <a:t>feh</a:t>
            </a:r>
            <a:r>
              <a:rPr lang="en-US" dirty="0"/>
              <a:t> el protocol </a:t>
            </a:r>
            <a:r>
              <a:rPr lang="en-US" dirty="0" err="1"/>
              <a:t>lkn</a:t>
            </a:r>
            <a:r>
              <a:rPr lang="en-US" dirty="0"/>
              <a:t> el URI </a:t>
            </a:r>
            <a:r>
              <a:rPr lang="en-US" dirty="0" err="1"/>
              <a:t>lazem</a:t>
            </a:r>
            <a:r>
              <a:rPr lang="en-US" dirty="0"/>
              <a:t> yb2a </a:t>
            </a:r>
            <a:r>
              <a:rPr lang="en-US" dirty="0" err="1"/>
              <a:t>feh</a:t>
            </a:r>
            <a:r>
              <a:rPr lang="en-US" dirty="0"/>
              <a:t> protocol</a:t>
            </a:r>
          </a:p>
          <a:p>
            <a:r>
              <a:rPr lang="en-US" dirty="0" err="1"/>
              <a:t>Elly</a:t>
            </a:r>
            <a:r>
              <a:rPr lang="en-US" dirty="0"/>
              <a:t> by7dd how to access it el URL? </a:t>
            </a:r>
            <a:r>
              <a:rPr lang="en-US" dirty="0" err="1"/>
              <a:t>Bs</a:t>
            </a:r>
            <a:r>
              <a:rPr lang="en-US" baseline="0" dirty="0"/>
              <a:t> el URI </a:t>
            </a:r>
            <a:r>
              <a:rPr lang="en-US" baseline="0" dirty="0" err="1"/>
              <a:t>kaman</a:t>
            </a:r>
            <a:r>
              <a:rPr lang="en-US" baseline="0" dirty="0"/>
              <a:t> by7dd </a:t>
            </a:r>
            <a:r>
              <a:rPr lang="en-US" baseline="0" dirty="0" err="1"/>
              <a:t>hwa</a:t>
            </a:r>
            <a:r>
              <a:rPr lang="en-US" baseline="0" dirty="0"/>
              <a:t> http </a:t>
            </a:r>
            <a:r>
              <a:rPr lang="en-US" baseline="0" dirty="0" err="1"/>
              <a:t>walla</a:t>
            </a:r>
            <a:r>
              <a:rPr lang="en-US" baseline="0" dirty="0"/>
              <a:t> ftp ….?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Agent: your browser is not supported(</a:t>
            </a:r>
            <a:r>
              <a:rPr lang="en-US" dirty="0" err="1"/>
              <a:t>lw</a:t>
            </a:r>
            <a:r>
              <a:rPr lang="en-US" dirty="0"/>
              <a:t> el user agent </a:t>
            </a:r>
            <a:r>
              <a:rPr lang="en-US" dirty="0" err="1"/>
              <a:t>firefox</a:t>
            </a:r>
            <a:r>
              <a:rPr lang="en-US" dirty="0"/>
              <a:t> 2olo … w </a:t>
            </a:r>
            <a:r>
              <a:rPr lang="en-US" dirty="0" err="1"/>
              <a:t>lw</a:t>
            </a:r>
            <a:r>
              <a:rPr lang="en-US" baseline="0" dirty="0"/>
              <a:t> chrome 2b3tha b el tari2a de…)</a:t>
            </a:r>
          </a:p>
          <a:p>
            <a:r>
              <a:rPr lang="en-US" baseline="0" dirty="0"/>
              <a:t>Fe web pages btft7 3la browser mo3yan w el browser </a:t>
            </a:r>
            <a:r>
              <a:rPr lang="en-US" baseline="0" dirty="0" err="1"/>
              <a:t>tany</a:t>
            </a:r>
            <a:r>
              <a:rPr lang="en-US" baseline="0" dirty="0"/>
              <a:t> l2 ... 7sb sa7eb el web page de</a:t>
            </a:r>
            <a:endParaRPr lang="en-US" dirty="0"/>
          </a:p>
          <a:p>
            <a:r>
              <a:rPr lang="en-US" dirty="0"/>
              <a:t>Accept: accepted sources… </a:t>
            </a:r>
            <a:r>
              <a:rPr lang="en-US" dirty="0" err="1"/>
              <a:t>leh</a:t>
            </a:r>
            <a:r>
              <a:rPr lang="en-US" dirty="0"/>
              <a:t>? </a:t>
            </a:r>
            <a:r>
              <a:rPr lang="en-US" dirty="0" err="1"/>
              <a:t>Kol</a:t>
            </a:r>
            <a:r>
              <a:rPr lang="en-US" dirty="0"/>
              <a:t> browser </a:t>
            </a:r>
            <a:r>
              <a:rPr lang="en-US" dirty="0" err="1"/>
              <a:t>leh</a:t>
            </a:r>
            <a:r>
              <a:rPr lang="en-US" dirty="0"/>
              <a:t> accept resources mo3yna 7sb </a:t>
            </a:r>
            <a:r>
              <a:rPr lang="en-US" dirty="0" err="1"/>
              <a:t>elly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baseline="0" dirty="0"/>
              <a:t> b7ddhalo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 Accept: field is present, then it is assumed that text/plain and text/html are accepted.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who is making the request???mail address of the user making the request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Ezay</a:t>
            </a:r>
            <a:r>
              <a:rPr lang="en-US" baseline="0" dirty="0"/>
              <a:t> </a:t>
            </a:r>
            <a:r>
              <a:rPr lang="en-US" baseline="0" dirty="0" err="1"/>
              <a:t>ver</a:t>
            </a:r>
            <a:r>
              <a:rPr lang="en-US" baseline="0" dirty="0"/>
              <a:t> 1.0  </a:t>
            </a:r>
            <a:r>
              <a:rPr lang="en-US" baseline="0" dirty="0" err="1"/>
              <a:t>msh</a:t>
            </a:r>
            <a:r>
              <a:rPr lang="en-US" baseline="0" dirty="0"/>
              <a:t> </a:t>
            </a:r>
            <a:r>
              <a:rPr lang="en-US" baseline="0" dirty="0" err="1"/>
              <a:t>feh</a:t>
            </a:r>
            <a:r>
              <a:rPr lang="en-US" baseline="0" dirty="0"/>
              <a:t> host? </a:t>
            </a:r>
            <a:r>
              <a:rPr lang="en-US" baseline="0" dirty="0" err="1"/>
              <a:t>Omal</a:t>
            </a:r>
            <a:r>
              <a:rPr lang="en-US" baseline="0" dirty="0"/>
              <a:t> </a:t>
            </a:r>
            <a:r>
              <a:rPr lang="en-US" baseline="0" dirty="0" err="1"/>
              <a:t>ezay</a:t>
            </a:r>
            <a:r>
              <a:rPr lang="en-US" baseline="0" dirty="0"/>
              <a:t> by3rf </a:t>
            </a:r>
            <a:r>
              <a:rPr lang="en-US" baseline="0" dirty="0" err="1"/>
              <a:t>eih</a:t>
            </a:r>
            <a:r>
              <a:rPr lang="en-US" baseline="0" dirty="0"/>
              <a:t> el website? </a:t>
            </a:r>
            <a:r>
              <a:rPr lang="en-US" baseline="0" dirty="0" err="1"/>
              <a:t>Mn</a:t>
            </a:r>
            <a:r>
              <a:rPr lang="en-US" baseline="0" dirty="0"/>
              <a:t> el URI </a:t>
            </a:r>
            <a:r>
              <a:rPr lang="en-US" baseline="0" dirty="0" err="1"/>
              <a:t>elly</a:t>
            </a:r>
            <a:r>
              <a:rPr lang="en-US" baseline="0" dirty="0"/>
              <a:t> f el request line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7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en-US" dirty="0" err="1"/>
              <a:t>bardo</a:t>
            </a:r>
            <a:r>
              <a:rPr lang="en-US" dirty="0"/>
              <a:t>? 7sb el content type</a:t>
            </a:r>
            <a:br>
              <a:rPr lang="en-US" dirty="0"/>
            </a:br>
            <a:r>
              <a:rPr lang="en-US" dirty="0" err="1"/>
              <a:t>ascii</a:t>
            </a:r>
            <a:r>
              <a:rPr lang="en-US" dirty="0"/>
              <a:t> yb2a text</a:t>
            </a:r>
            <a:r>
              <a:rPr lang="en-US" baseline="0" dirty="0"/>
              <a:t> </a:t>
            </a:r>
            <a:r>
              <a:rPr lang="en-US" baseline="0" dirty="0" err="1"/>
              <a:t>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Host?? El site </a:t>
            </a:r>
            <a:r>
              <a:rPr lang="en-US" baseline="0" dirty="0" err="1"/>
              <a:t>elly</a:t>
            </a:r>
            <a:r>
              <a:rPr lang="en-US" baseline="0" dirty="0"/>
              <a:t> 3yza 2d5ol 3lih</a:t>
            </a:r>
          </a:p>
          <a:p>
            <a:r>
              <a:rPr lang="en-US" baseline="0" dirty="0" err="1"/>
              <a:t>Referer</a:t>
            </a:r>
            <a:r>
              <a:rPr lang="en-US" baseline="0" dirty="0"/>
              <a:t>?? El site </a:t>
            </a:r>
            <a:r>
              <a:rPr lang="en-US" baseline="0" dirty="0" err="1"/>
              <a:t>elly</a:t>
            </a:r>
            <a:r>
              <a:rPr lang="en-US" baseline="0" dirty="0"/>
              <a:t> </a:t>
            </a:r>
            <a:r>
              <a:rPr lang="en-US" baseline="0" dirty="0" err="1"/>
              <a:t>mno</a:t>
            </a:r>
            <a:r>
              <a:rPr lang="en-US" baseline="0" dirty="0"/>
              <a:t> ro7t </a:t>
            </a:r>
            <a:r>
              <a:rPr lang="en-US" baseline="0" dirty="0" err="1"/>
              <a:t>ll</a:t>
            </a:r>
            <a:r>
              <a:rPr lang="en-US" baseline="0" dirty="0"/>
              <a:t> host</a:t>
            </a:r>
          </a:p>
          <a:p>
            <a:r>
              <a:rPr lang="en-US" baseline="0" dirty="0"/>
              <a:t>Password use post get 3shan </a:t>
            </a:r>
            <a:r>
              <a:rPr lang="en-US" baseline="0" dirty="0" err="1"/>
              <a:t>msh</a:t>
            </a:r>
            <a:r>
              <a:rPr lang="en-US" baseline="0" dirty="0"/>
              <a:t> </a:t>
            </a:r>
            <a:r>
              <a:rPr lang="en-US" baseline="0" dirty="0" err="1"/>
              <a:t>yzhar</a:t>
            </a:r>
            <a:r>
              <a:rPr lang="en-US" baseline="0" dirty="0"/>
              <a:t> </a:t>
            </a:r>
            <a:r>
              <a:rPr lang="en-US" baseline="0" dirty="0" err="1"/>
              <a:t>ll</a:t>
            </a:r>
            <a:r>
              <a:rPr lang="en-US" baseline="0" dirty="0"/>
              <a:t> user f el URL???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3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(email address of requester; only used by Web spiders and other custom clients, not by browsers)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function of a web server is to deliver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 page"/>
              </a:rPr>
              <a:t>web pages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the request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lient (computing)"/>
              </a:rPr>
              <a:t>clients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ypertext Transfer Protocol"/>
              </a:rPr>
              <a:t>Hypertext Transfer Protocol (HTTP)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delivery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ML"/>
              </a:rPr>
              <a:t>HTML documents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any additional content that may be included by a document, 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mage"/>
              </a:rPr>
              <a:t>images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tyle sheet (web development)"/>
              </a:rPr>
              <a:t>style sheets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protocol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1.1?? Ah el protocol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bst5dmo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el server (el browser)(el program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bst5dmo)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8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2wl</a:t>
            </a:r>
            <a:r>
              <a:rPr lang="en-US" baseline="0" dirty="0"/>
              <a:t> 2 lines byb2a ASCII</a:t>
            </a:r>
            <a:br>
              <a:rPr lang="en-US" baseline="0" dirty="0"/>
            </a:br>
            <a:r>
              <a:rPr lang="en-US" baseline="0" dirty="0" err="1"/>
              <a:t>bs</a:t>
            </a:r>
            <a:r>
              <a:rPr lang="en-US" baseline="0" dirty="0"/>
              <a:t> el content </a:t>
            </a:r>
            <a:r>
              <a:rPr lang="en-US" baseline="0" dirty="0" err="1"/>
              <a:t>ana</a:t>
            </a:r>
            <a:r>
              <a:rPr lang="en-US" baseline="0" dirty="0"/>
              <a:t> w 7sb el content </a:t>
            </a:r>
            <a:r>
              <a:rPr lang="en-US" baseline="0" dirty="0" err="1"/>
              <a:t>elly</a:t>
            </a:r>
            <a:r>
              <a:rPr lang="en-US" baseline="0" dirty="0"/>
              <a:t> bb3to image </a:t>
            </a:r>
            <a:r>
              <a:rPr lang="en-US" baseline="0" dirty="0" err="1"/>
              <a:t>walla</a:t>
            </a:r>
            <a:r>
              <a:rPr lang="en-US" baseline="0" dirty="0"/>
              <a:t> text…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9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6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 gab el page w b3t info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4- </a:t>
            </a:r>
            <a:r>
              <a:rPr lang="en-US" dirty="0" err="1"/>
              <a:t>enta</a:t>
            </a:r>
            <a:r>
              <a:rPr lang="en-US" dirty="0"/>
              <a:t> b3t 7aga 3’lt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5-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elly</a:t>
            </a:r>
            <a:r>
              <a:rPr lang="en-US" dirty="0"/>
              <a:t> 3ndy </a:t>
            </a:r>
            <a:r>
              <a:rPr lang="en-US" dirty="0" err="1"/>
              <a:t>moshkla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8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messages de </a:t>
            </a:r>
            <a:r>
              <a:rPr lang="en-US" dirty="0" err="1"/>
              <a:t>btzhrly</a:t>
            </a:r>
            <a:r>
              <a:rPr lang="en-US" dirty="0"/>
              <a:t> fen</a:t>
            </a:r>
            <a:r>
              <a:rPr lang="en-US" baseline="0" dirty="0"/>
              <a:t> k user? </a:t>
            </a:r>
            <a:r>
              <a:rPr lang="en-US" baseline="0" dirty="0" err="1"/>
              <a:t>Msh</a:t>
            </a:r>
            <a:r>
              <a:rPr lang="en-US" baseline="0" dirty="0"/>
              <a:t> </a:t>
            </a:r>
            <a:r>
              <a:rPr lang="en-US" baseline="0" dirty="0" err="1"/>
              <a:t>bshofha</a:t>
            </a:r>
            <a:r>
              <a:rPr lang="en-US" baseline="0" dirty="0"/>
              <a:t> </a:t>
            </a:r>
            <a:r>
              <a:rPr lang="en-US" baseline="0" dirty="0" err="1"/>
              <a:t>momken</a:t>
            </a:r>
            <a:r>
              <a:rPr lang="en-US" baseline="0" dirty="0"/>
              <a:t> </a:t>
            </a:r>
            <a:r>
              <a:rPr lang="en-US" baseline="0" dirty="0" err="1"/>
              <a:t>tfed</a:t>
            </a:r>
            <a:r>
              <a:rPr lang="en-US" baseline="0" dirty="0"/>
              <a:t> el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7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Encoded 3shan el browser y3rf el </a:t>
            </a:r>
            <a:r>
              <a:rPr lang="en-US" dirty="0" err="1"/>
              <a:t>lang</a:t>
            </a:r>
            <a:r>
              <a:rPr lang="en-US" dirty="0"/>
              <a:t> w y load el page 3la 2ssha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: by3ml </a:t>
            </a:r>
            <a:r>
              <a:rPr lang="en-US" dirty="0" err="1"/>
              <a:t>ll</a:t>
            </a:r>
            <a:r>
              <a:rPr lang="en-US" dirty="0"/>
              <a:t> page compress 2bl ma yb3tha f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lazem</a:t>
            </a:r>
            <a:r>
              <a:rPr lang="en-US" dirty="0"/>
              <a:t> 23mlha depress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7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5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Connection: keep-alive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Close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/>
              <a:t>Upgrade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8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Readline</a:t>
            </a:r>
            <a:r>
              <a:rPr lang="en-US" dirty="0"/>
              <a:t>: 3shan may2flsh el app 2bl m</a:t>
            </a:r>
            <a:r>
              <a:rPr lang="en-US" baseline="0" dirty="0"/>
              <a:t> el threads </a:t>
            </a:r>
            <a:r>
              <a:rPr lang="en-US" baseline="0" dirty="0" err="1"/>
              <a:t>tkon</a:t>
            </a:r>
            <a:r>
              <a:rPr lang="en-US" baseline="0" dirty="0"/>
              <a:t> 5lst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7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Hna</a:t>
            </a:r>
            <a:r>
              <a:rPr lang="en-US" dirty="0"/>
              <a:t> by7wl l bytes </a:t>
            </a:r>
            <a:r>
              <a:rPr lang="en-US" dirty="0" err="1"/>
              <a:t>walla</a:t>
            </a:r>
            <a:r>
              <a:rPr lang="en-US" dirty="0"/>
              <a:t> ASCII??? 2y 7aga </a:t>
            </a:r>
            <a:r>
              <a:rPr lang="en-US" dirty="0" err="1"/>
              <a:t>momken</a:t>
            </a:r>
            <a:r>
              <a:rPr lang="en-US" dirty="0"/>
              <a:t> tt7wl l bytes</a:t>
            </a:r>
            <a:br>
              <a:rPr lang="en-US" dirty="0"/>
            </a:br>
            <a:r>
              <a:rPr lang="en-US" dirty="0" err="1"/>
              <a:t>bs</a:t>
            </a:r>
            <a:r>
              <a:rPr lang="en-US" dirty="0"/>
              <a:t> el 7rof</a:t>
            </a:r>
            <a:r>
              <a:rPr lang="en-US" baseline="0" dirty="0"/>
              <a:t> </a:t>
            </a:r>
            <a:r>
              <a:rPr lang="en-US" baseline="0" dirty="0" err="1"/>
              <a:t>bs</a:t>
            </a:r>
            <a:r>
              <a:rPr lang="en-US" baseline="0" dirty="0"/>
              <a:t> </a:t>
            </a:r>
            <a:r>
              <a:rPr lang="en-US" baseline="0" dirty="0" err="1"/>
              <a:t>hya</a:t>
            </a:r>
            <a:r>
              <a:rPr lang="en-US" baseline="0" dirty="0"/>
              <a:t> </a:t>
            </a:r>
            <a:r>
              <a:rPr lang="en-US" baseline="0" dirty="0" err="1"/>
              <a:t>elly</a:t>
            </a:r>
            <a:r>
              <a:rPr lang="en-US" baseline="0" dirty="0"/>
              <a:t> btt7wl l ASCII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 2wl</a:t>
            </a:r>
            <a:r>
              <a:rPr lang="en-US" baseline="0" dirty="0"/>
              <a:t> by request </a:t>
            </a:r>
            <a:r>
              <a:rPr lang="en-US" baseline="0" dirty="0" err="1"/>
              <a:t>ll</a:t>
            </a:r>
            <a:r>
              <a:rPr lang="en-US" baseline="0" dirty="0"/>
              <a:t> text w b3den request </a:t>
            </a:r>
            <a:r>
              <a:rPr lang="en-US" baseline="0" dirty="0" err="1"/>
              <a:t>tany</a:t>
            </a:r>
            <a:r>
              <a:rPr lang="en-US" baseline="0" dirty="0"/>
              <a:t> </a:t>
            </a:r>
            <a:r>
              <a:rPr lang="en-US" baseline="0" dirty="0" err="1"/>
              <a:t>ll</a:t>
            </a:r>
            <a:r>
              <a:rPr lang="en-US" baseline="0" dirty="0"/>
              <a:t> </a:t>
            </a:r>
            <a:r>
              <a:rPr lang="en-US" baseline="0" dirty="0" err="1"/>
              <a:t>swr</a:t>
            </a:r>
            <a:r>
              <a:rPr lang="en-US" baseline="0" dirty="0"/>
              <a:t> w b3den </a:t>
            </a:r>
            <a:r>
              <a:rPr lang="en-US" baseline="0" dirty="0" err="1"/>
              <a:t>ll</a:t>
            </a:r>
            <a:r>
              <a:rPr lang="en-US" baseline="0" dirty="0"/>
              <a:t> 2lwan 3shan </a:t>
            </a:r>
            <a:r>
              <a:rPr lang="en-US" baseline="0" dirty="0" err="1"/>
              <a:t>kda</a:t>
            </a:r>
            <a:r>
              <a:rPr lang="en-US" baseline="0" dirty="0"/>
              <a:t> byb2a sare3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8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Elly</a:t>
            </a:r>
            <a:r>
              <a:rPr lang="en-US" dirty="0"/>
              <a:t> 3mloh </a:t>
            </a:r>
            <a:r>
              <a:rPr lang="en-US" dirty="0" err="1"/>
              <a:t>kano</a:t>
            </a:r>
            <a:r>
              <a:rPr lang="en-US" dirty="0"/>
              <a:t> 3la 2sas </a:t>
            </a:r>
            <a:r>
              <a:rPr lang="en-US" dirty="0" err="1"/>
              <a:t>eno</a:t>
            </a:r>
            <a:r>
              <a:rPr lang="en-US" dirty="0"/>
              <a:t> ysht3’l 3la el TCP,</a:t>
            </a:r>
            <a:r>
              <a:rPr lang="en-US" baseline="0" dirty="0"/>
              <a:t> </a:t>
            </a:r>
            <a:r>
              <a:rPr lang="en-US" baseline="0" dirty="0" err="1"/>
              <a:t>bs</a:t>
            </a:r>
            <a:r>
              <a:rPr lang="en-US" baseline="0" dirty="0"/>
              <a:t> 3mloh general 3shan ysht3’l 3la 2y 7aga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browser </a:t>
            </a:r>
            <a:r>
              <a:rPr lang="en-US" dirty="0" err="1"/>
              <a:t>hwa</a:t>
            </a:r>
            <a:r>
              <a:rPr lang="en-US" dirty="0"/>
              <a:t> </a:t>
            </a:r>
            <a:r>
              <a:rPr lang="en-US" dirty="0" err="1"/>
              <a:t>elly</a:t>
            </a:r>
            <a:r>
              <a:rPr lang="en-US" dirty="0"/>
              <a:t> by5tar ysht3’ b 2nhy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lw</a:t>
            </a:r>
            <a:r>
              <a:rPr lang="en-US" dirty="0"/>
              <a:t> m7ddlhosh</a:t>
            </a:r>
            <a:r>
              <a:rPr lang="en-US" baseline="0" dirty="0"/>
              <a:t> port b2idy </a:t>
            </a:r>
            <a:r>
              <a:rPr lang="en-US" baseline="0" dirty="0" err="1"/>
              <a:t>hwa</a:t>
            </a:r>
            <a:r>
              <a:rPr lang="en-US" baseline="0" dirty="0"/>
              <a:t> by5tar 80 (da </a:t>
            </a:r>
            <a:r>
              <a:rPr lang="en-US" baseline="0" dirty="0" err="1"/>
              <a:t>elly</a:t>
            </a:r>
            <a:r>
              <a:rPr lang="en-US" baseline="0" dirty="0"/>
              <a:t> bn3mlo)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Acronym for the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merican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tandard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nformation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nterchange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Pronounced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ask-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ASCII is a code for representing English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characters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numbers, with each letter assigned a number from 0 to 127. For example, the ASCII code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uppercase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77.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: relative path?? </a:t>
            </a:r>
            <a:r>
              <a:rPr lang="en-US" dirty="0" err="1"/>
              <a:t>Lazem</a:t>
            </a:r>
            <a:r>
              <a:rPr lang="en-US" dirty="0"/>
              <a:t>? L2 </a:t>
            </a:r>
            <a:r>
              <a:rPr lang="en-US" dirty="0" err="1"/>
              <a:t>lw</a:t>
            </a:r>
            <a:r>
              <a:rPr lang="en-US" dirty="0"/>
              <a:t> m7ttsh host f el content yb2a </a:t>
            </a:r>
            <a:r>
              <a:rPr lang="en-US" dirty="0" err="1"/>
              <a:t>lazem</a:t>
            </a:r>
            <a:r>
              <a:rPr lang="en-US" dirty="0"/>
              <a:t> </a:t>
            </a:r>
            <a:r>
              <a:rPr lang="en-US" dirty="0" err="1"/>
              <a:t>tkol</a:t>
            </a:r>
            <a:r>
              <a:rPr lang="en-US" dirty="0"/>
              <a:t> absolute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8"/>
            <a:ext cx="9144000" cy="6713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C99-FC06-4227-95E6-D0EC61A89A4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EAD4-FC7A-4965-A376-93D3FA111D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rpi.edu/~hollingd/netprog/notes/http/http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GET: </a:t>
            </a:r>
            <a:r>
              <a:rPr lang="en-US" dirty="0"/>
              <a:t>retrieve information identified by the URI.</a:t>
            </a:r>
          </a:p>
          <a:p>
            <a:r>
              <a:rPr lang="en-US" b="1" dirty="0"/>
              <a:t>HEAD: </a:t>
            </a:r>
            <a:r>
              <a:rPr lang="en-US" dirty="0"/>
              <a:t>retrieve meta-information about the URI.</a:t>
            </a:r>
          </a:p>
          <a:p>
            <a:r>
              <a:rPr lang="en-US" b="1" dirty="0"/>
              <a:t>POST: </a:t>
            </a:r>
            <a:r>
              <a:rPr lang="en-US" dirty="0"/>
              <a:t>send information to a URI and retrieve result.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</a:t>
            </a:r>
            <a:r>
              <a:rPr lang="en-US" dirty="0"/>
              <a:t>used to retrieve an HTML document.</a:t>
            </a:r>
          </a:p>
          <a:p>
            <a:r>
              <a:rPr lang="en-US" b="1" dirty="0"/>
              <a:t>HEAD </a:t>
            </a:r>
            <a:r>
              <a:rPr lang="en-US" dirty="0"/>
              <a:t>used to find out if a document has changed.</a:t>
            </a:r>
          </a:p>
          <a:p>
            <a:r>
              <a:rPr lang="en-US" b="1" dirty="0"/>
              <a:t>POST </a:t>
            </a:r>
            <a:r>
              <a:rPr lang="en-US" dirty="0"/>
              <a:t>used to submit a form.</a:t>
            </a:r>
          </a:p>
        </p:txBody>
      </p:sp>
    </p:spTree>
    <p:extLst>
      <p:ext uri="{BB962C8B-B14F-4D97-AF65-F5344CB8AC3E}">
        <p14:creationId xmlns:p14="http://schemas.microsoft.com/office/powerpoint/2010/main" val="36479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URI: Universal Resource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URIs defined in RFC 2396.</a:t>
            </a:r>
          </a:p>
          <a:p>
            <a:r>
              <a:rPr lang="en-US" dirty="0"/>
              <a:t>Absolute URI:</a:t>
            </a:r>
          </a:p>
          <a:p>
            <a:pPr algn="ctr">
              <a:buNone/>
            </a:pPr>
            <a:r>
              <a:rPr lang="en-US" b="1" dirty="0"/>
              <a:t>scheme://hostname[:port]/path</a:t>
            </a:r>
          </a:p>
          <a:p>
            <a:r>
              <a:rPr lang="en-US" dirty="0"/>
              <a:t>Example</a:t>
            </a:r>
            <a:r>
              <a:rPr lang="en-US" b="1" dirty="0"/>
              <a:t>: </a:t>
            </a:r>
          </a:p>
          <a:p>
            <a:pPr algn="ctr">
              <a:buNone/>
            </a:pPr>
            <a:r>
              <a:rPr lang="en-US" b="1" dirty="0"/>
              <a:t>http://www.cs.rpi.edu:80/blah/foo</a:t>
            </a:r>
          </a:p>
          <a:p>
            <a:r>
              <a:rPr lang="en-US" dirty="0"/>
              <a:t> Relative URI: </a:t>
            </a:r>
          </a:p>
          <a:p>
            <a:pPr algn="ctr">
              <a:buNone/>
            </a:pPr>
            <a:r>
              <a:rPr lang="en-US" dirty="0"/>
              <a:t> </a:t>
            </a:r>
            <a:r>
              <a:rPr lang="en-US" b="1" dirty="0"/>
              <a:t>/path</a:t>
            </a:r>
          </a:p>
          <a:p>
            <a:r>
              <a:rPr lang="en-US" dirty="0"/>
              <a:t>Example:</a:t>
            </a:r>
            <a:r>
              <a:rPr lang="en-US" b="1" dirty="0"/>
              <a:t> </a:t>
            </a:r>
          </a:p>
          <a:p>
            <a:pPr algn="ctr">
              <a:buNone/>
            </a:pPr>
            <a:r>
              <a:rPr lang="en-US" b="1" dirty="0"/>
              <a:t>/blah/</a:t>
            </a:r>
            <a:r>
              <a:rPr lang="en-US" b="1" dirty="0" err="1"/>
              <a:t>foo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URI and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Universal Resource Locator (URL) is more involved with the location of the resource.</a:t>
            </a:r>
          </a:p>
          <a:p>
            <a:r>
              <a:rPr lang="en-US" dirty="0"/>
              <a:t>Universal Resource Indicator (URI) is an indicator. It is more general because it is also involved with how you access it (http, ftp, </a:t>
            </a:r>
            <a:r>
              <a:rPr lang="en-US" dirty="0" err="1"/>
              <a:t>irc</a:t>
            </a:r>
            <a:r>
              <a:rPr lang="en-US" dirty="0"/>
              <a:t>, so on).</a:t>
            </a:r>
          </a:p>
          <a:p>
            <a:r>
              <a:rPr lang="en-US" dirty="0"/>
              <a:t>URI:</a:t>
            </a:r>
          </a:p>
          <a:p>
            <a:pPr lvl="1"/>
            <a:r>
              <a:rPr lang="en-US" dirty="0"/>
              <a:t>irc://www.allnetworks.com</a:t>
            </a:r>
          </a:p>
          <a:p>
            <a:pPr lvl="1"/>
            <a:r>
              <a:rPr lang="en-US" dirty="0"/>
              <a:t>ldap://fcis.edu/cn=networks</a:t>
            </a:r>
          </a:p>
          <a:p>
            <a:r>
              <a:rPr lang="en-US" dirty="0"/>
              <a:t>URL is just a location of a resource, which is more applicable to http and ftp.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Version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“</a:t>
            </a:r>
            <a:r>
              <a:rPr lang="en-US" b="1" dirty="0"/>
              <a:t>HTTP/1.0” or “HTTP/1.1”</a:t>
            </a:r>
          </a:p>
          <a:p>
            <a:endParaRPr lang="en-US" dirty="0"/>
          </a:p>
          <a:p>
            <a:r>
              <a:rPr lang="en-US" dirty="0"/>
              <a:t>HTTP 0.9 did not include a version number in a request line.</a:t>
            </a:r>
          </a:p>
          <a:p>
            <a:r>
              <a:rPr lang="en-US" dirty="0"/>
              <a:t>If a server gets a request line with no HTTP version number, it assumes 0.9.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header line contains an attribute name followed by a “:” followed by a space and the attribute value.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Accept: text/html</a:t>
            </a:r>
          </a:p>
          <a:p>
            <a:pPr lvl="1"/>
            <a:r>
              <a:rPr lang="en-US" b="1" dirty="0"/>
              <a:t>Host: www.rpi.edu</a:t>
            </a:r>
          </a:p>
          <a:p>
            <a:pPr lvl="1"/>
            <a:r>
              <a:rPr lang="en-US" b="1" dirty="0"/>
              <a:t>User-Agent: Mozilla/4.0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38800" y="4267200"/>
            <a:ext cx="3505200" cy="2362200"/>
            <a:chOff x="1066800" y="4572000"/>
            <a:chExt cx="3200400" cy="2057400"/>
          </a:xfrm>
        </p:grpSpPr>
        <p:sp>
          <p:nvSpPr>
            <p:cNvPr id="10" name="Rounded Rectangle 9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Headers provide information to the server about the client</a:t>
            </a:r>
          </a:p>
          <a:p>
            <a:pPr lvl="1"/>
            <a:r>
              <a:rPr lang="en-US" dirty="0"/>
              <a:t>what kind of client</a:t>
            </a:r>
          </a:p>
          <a:p>
            <a:pPr lvl="1"/>
            <a:r>
              <a:rPr lang="en-US" dirty="0"/>
              <a:t>what kind of content will be accepted</a:t>
            </a:r>
          </a:p>
          <a:p>
            <a:pPr lvl="1"/>
            <a:r>
              <a:rPr lang="en-US" dirty="0"/>
              <a:t>who is making the request</a:t>
            </a:r>
          </a:p>
          <a:p>
            <a:r>
              <a:rPr lang="en-US" dirty="0"/>
              <a:t>There can be no header lines at all.(HTTP 1.0)</a:t>
            </a:r>
          </a:p>
          <a:p>
            <a:r>
              <a:rPr lang="en-US" dirty="0"/>
              <a:t>HTTP 1.1 requires a </a:t>
            </a:r>
            <a:r>
              <a:rPr lang="en-US" b="1" dirty="0"/>
              <a:t>Host: header</a:t>
            </a:r>
          </a:p>
          <a:p>
            <a:r>
              <a:rPr lang="en-US" dirty="0"/>
              <a:t>Each header ends with a CRLF ( </a:t>
            </a:r>
            <a:r>
              <a:rPr lang="en-US" b="1" dirty="0"/>
              <a:t>\r\n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header section is marked with a blank line, just CRLF.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8800" y="42672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is empty when the method is </a:t>
            </a:r>
            <a:r>
              <a:rPr lang="en-US" b="1" dirty="0"/>
              <a:t>Get </a:t>
            </a:r>
            <a:r>
              <a:rPr lang="en-US" dirty="0"/>
              <a:t>or 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Content only takes values with </a:t>
            </a:r>
            <a:r>
              <a:rPr lang="en-US" b="1" dirty="0"/>
              <a:t>Post </a:t>
            </a:r>
            <a:r>
              <a:rPr lang="en-US" dirty="0"/>
              <a:t>method.</a:t>
            </a:r>
            <a:endParaRPr lang="en-US" b="1" dirty="0"/>
          </a:p>
          <a:p>
            <a:r>
              <a:rPr lang="en-US" dirty="0"/>
              <a:t>There is no format for the data (just raw bytes).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8800" y="42672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POST request must include a </a:t>
            </a:r>
            <a:r>
              <a:rPr lang="en-US" b="1" dirty="0"/>
              <a:t>Content-Length </a:t>
            </a:r>
            <a:r>
              <a:rPr lang="en-US" dirty="0"/>
              <a:t>line in the headers:</a:t>
            </a:r>
          </a:p>
          <a:p>
            <a:pPr lvl="1"/>
            <a:r>
              <a:rPr lang="en-US" dirty="0"/>
              <a:t>Example:</a:t>
            </a:r>
            <a:r>
              <a:rPr lang="en-US" b="1" dirty="0"/>
              <a:t> Content-length: 267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3000" y="3429000"/>
            <a:ext cx="7086600" cy="3048000"/>
            <a:chOff x="1219200" y="3124200"/>
            <a:chExt cx="7086600" cy="3048000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3124200"/>
              <a:ext cx="7086600" cy="52493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POST /~</a:t>
              </a:r>
              <a:r>
                <a:rPr lang="en-US" b="1" dirty="0" err="1"/>
                <a:t>hollingd</a:t>
              </a:r>
              <a:r>
                <a:rPr lang="en-US" b="1" dirty="0"/>
                <a:t>/changegrade.cgi HTTP/1.1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19200" y="3657600"/>
              <a:ext cx="7086600" cy="160019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  <a:p>
              <a:r>
                <a:rPr lang="en-US" b="1" dirty="0"/>
                <a:t>Accept: */*</a:t>
              </a:r>
            </a:p>
            <a:p>
              <a:r>
                <a:rPr lang="en-US" b="1" dirty="0"/>
                <a:t>Host: www.cs.rpi.edu</a:t>
              </a:r>
            </a:p>
            <a:p>
              <a:r>
                <a:rPr lang="en-US" b="1" dirty="0"/>
                <a:t>User-Agent: </a:t>
              </a:r>
              <a:r>
                <a:rPr lang="en-US" b="1" dirty="0" err="1"/>
                <a:t>SecretAgent</a:t>
              </a:r>
              <a:r>
                <a:rPr lang="en-US" b="1" dirty="0"/>
                <a:t> V2.3</a:t>
              </a:r>
            </a:p>
            <a:p>
              <a:r>
                <a:rPr lang="en-US" b="1" dirty="0"/>
                <a:t>Content-Length : 35</a:t>
              </a:r>
            </a:p>
            <a:p>
              <a:r>
                <a:rPr lang="en-US" b="1" dirty="0" err="1"/>
                <a:t>Referer</a:t>
              </a:r>
              <a:r>
                <a:rPr lang="en-US" b="1" dirty="0"/>
                <a:t>: http://monte.cs.rpi.edu/blah</a:t>
              </a:r>
            </a:p>
            <a:p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5288844"/>
              <a:ext cx="7086600" cy="3499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19200" y="5647267"/>
              <a:ext cx="7086600" cy="52493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/>
                <a:t>stuid</a:t>
              </a:r>
              <a:r>
                <a:rPr lang="en-US" b="1" dirty="0"/>
                <a:t>=6660182722&amp;item=test1&amp;grade=99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that supports communication between web browsers and web servers.</a:t>
            </a:r>
          </a:p>
          <a:p>
            <a:r>
              <a:rPr lang="en-US" dirty="0"/>
              <a:t>A “Web Server” is a HTTP server</a:t>
            </a:r>
          </a:p>
          <a:p>
            <a:r>
              <a:rPr lang="en-US" dirty="0"/>
              <a:t>Most clients/servers today speak version 1.1, but 1.0 is also in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 is empty, but the blank line is kept.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66800" y="2895600"/>
            <a:ext cx="7086600" cy="2514600"/>
            <a:chOff x="1219200" y="3124200"/>
            <a:chExt cx="7086600" cy="25146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3124200"/>
              <a:ext cx="7086600" cy="52493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GET /~</a:t>
              </a:r>
              <a:r>
                <a:rPr lang="en-US" b="1" dirty="0" err="1"/>
                <a:t>hollingd</a:t>
              </a:r>
              <a:r>
                <a:rPr lang="en-US" b="1" dirty="0"/>
                <a:t>/testanswers.html HTTP/1.1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19200" y="3657600"/>
              <a:ext cx="7086600" cy="160019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Accept: */*</a:t>
              </a:r>
            </a:p>
            <a:p>
              <a:r>
                <a:rPr lang="en-US" b="1" dirty="0"/>
                <a:t>Host: www.cs.rpi.edu</a:t>
              </a:r>
            </a:p>
            <a:p>
              <a:r>
                <a:rPr lang="en-US" b="1" dirty="0"/>
                <a:t>User-Agent: Internet Explorer</a:t>
              </a:r>
            </a:p>
            <a:p>
              <a:r>
                <a:rPr lang="en-US" b="1" dirty="0"/>
                <a:t>From: cheater@cheaters.org</a:t>
              </a:r>
            </a:p>
            <a:p>
              <a:r>
                <a:rPr lang="en-US" b="1" dirty="0" err="1"/>
                <a:t>Referer</a:t>
              </a:r>
              <a:r>
                <a:rPr lang="en-US" b="1" dirty="0"/>
                <a:t>: http://foo.com/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19200" y="5288844"/>
              <a:ext cx="7086600" cy="3499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Response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Status Line</a:t>
            </a:r>
          </a:p>
          <a:p>
            <a:r>
              <a:rPr lang="en-US" dirty="0"/>
              <a:t>Headers Section</a:t>
            </a:r>
          </a:p>
          <a:p>
            <a:r>
              <a:rPr lang="en-US" dirty="0"/>
              <a:t>Content can be anything (not just text)</a:t>
            </a:r>
          </a:p>
          <a:p>
            <a:pPr lvl="1"/>
            <a:r>
              <a:rPr lang="en-US" dirty="0"/>
              <a:t> typically an HTML document or some kind of image.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0" y="41910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Status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i="1" dirty="0"/>
              <a:t>HTTP-Version   Status-Code    Message</a:t>
            </a:r>
          </a:p>
          <a:p>
            <a:endParaRPr lang="en-US" i="1" dirty="0"/>
          </a:p>
          <a:p>
            <a:r>
              <a:rPr lang="en-US" i="1" dirty="0"/>
              <a:t>Status Code is 3 digit number (for </a:t>
            </a:r>
            <a:r>
              <a:rPr lang="en-US" dirty="0"/>
              <a:t>computers)</a:t>
            </a:r>
          </a:p>
          <a:p>
            <a:r>
              <a:rPr lang="en-US" dirty="0"/>
              <a:t>Message is text (for humans)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0" y="41910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09800"/>
            <a:ext cx="3657600" cy="3200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1xx   Informational</a:t>
            </a:r>
          </a:p>
          <a:p>
            <a:pPr>
              <a:buNone/>
            </a:pPr>
            <a:r>
              <a:rPr lang="en-US" b="1" dirty="0"/>
              <a:t>2xx   Success</a:t>
            </a:r>
          </a:p>
          <a:p>
            <a:pPr>
              <a:buNone/>
            </a:pPr>
            <a:r>
              <a:rPr lang="en-US" b="1" dirty="0"/>
              <a:t>3xx   Redirection</a:t>
            </a:r>
          </a:p>
          <a:p>
            <a:pPr>
              <a:buNone/>
            </a:pPr>
            <a:r>
              <a:rPr lang="en-US" b="1" dirty="0"/>
              <a:t>4xx   Client Error</a:t>
            </a:r>
          </a:p>
          <a:p>
            <a:pPr>
              <a:buNone/>
            </a:pPr>
            <a:r>
              <a:rPr lang="en-US" b="1" dirty="0"/>
              <a:t>5xx   Server Error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Status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HTTP/1.0 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200</a:t>
            </a:r>
            <a:r>
              <a:rPr lang="en-US" b="1" dirty="0"/>
              <a:t>  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HTTP/1.0 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301</a:t>
            </a:r>
            <a:r>
              <a:rPr lang="en-US" b="1" dirty="0"/>
              <a:t>  Moved Permanently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HTTP/1.0 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400</a:t>
            </a:r>
            <a:r>
              <a:rPr lang="en-US" b="1" dirty="0"/>
              <a:t>  Bad Request</a:t>
            </a:r>
          </a:p>
          <a:p>
            <a:r>
              <a:rPr lang="sv-SE" b="1" dirty="0">
                <a:solidFill>
                  <a:schemeClr val="accent1">
                    <a:lumMod val="75000"/>
                  </a:schemeClr>
                </a:solidFill>
              </a:rPr>
              <a:t>HTTP/1.0</a:t>
            </a:r>
            <a:r>
              <a:rPr lang="sv-SE" b="1" dirty="0"/>
              <a:t>  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sv-SE" b="1" dirty="0"/>
              <a:t>  Internal Server Error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5486400" cy="30781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what kind of document</a:t>
            </a:r>
          </a:p>
          <a:p>
            <a:pPr lvl="1"/>
            <a:r>
              <a:rPr lang="en-US" dirty="0"/>
              <a:t>how big the document is</a:t>
            </a:r>
          </a:p>
          <a:p>
            <a:pPr lvl="1"/>
            <a:r>
              <a:rPr lang="en-US" dirty="0"/>
              <a:t>how the document is encoded</a:t>
            </a:r>
          </a:p>
          <a:p>
            <a:pPr lvl="1"/>
            <a:r>
              <a:rPr lang="en-US" dirty="0"/>
              <a:t>when the document was last modified</a:t>
            </a:r>
          </a:p>
          <a:p>
            <a:r>
              <a:rPr lang="en-US" dirty="0"/>
              <a:t>Response headers end with blank line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8800" y="41148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1"/>
            <a:ext cx="7772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the client with information about the returned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79637"/>
            <a:ext cx="65532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Date: Wed, 30 Jan 2002 12:48:17 EST</a:t>
            </a:r>
          </a:p>
          <a:p>
            <a:pPr>
              <a:buNone/>
            </a:pPr>
            <a:r>
              <a:rPr lang="en-US" b="1" dirty="0"/>
              <a:t>Server: Apache/1.17</a:t>
            </a:r>
          </a:p>
          <a:p>
            <a:pPr>
              <a:buNone/>
            </a:pPr>
            <a:r>
              <a:rPr lang="en-US" b="1" dirty="0"/>
              <a:t>Content-Type: text/html</a:t>
            </a:r>
          </a:p>
          <a:p>
            <a:pPr>
              <a:buNone/>
            </a:pPr>
            <a:r>
              <a:rPr lang="en-US" b="1" dirty="0"/>
              <a:t>Content-Length: 1756</a:t>
            </a:r>
          </a:p>
          <a:p>
            <a:pPr>
              <a:buNone/>
            </a:pPr>
            <a:r>
              <a:rPr lang="en-US" b="1" dirty="0"/>
              <a:t>Content-Encoding: </a:t>
            </a:r>
            <a:r>
              <a:rPr lang="en-US" b="1" dirty="0" err="1"/>
              <a:t>gzip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can be anything (sequence of raw bytes).</a:t>
            </a:r>
          </a:p>
          <a:p>
            <a:r>
              <a:rPr lang="en-US" dirty="0"/>
              <a:t> Content-Length header is required for any response that includes content.</a:t>
            </a:r>
          </a:p>
          <a:p>
            <a:r>
              <a:rPr lang="en-US" dirty="0"/>
              <a:t>Content-Type header also required.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600" y="44196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Request/Reply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sends a complete request.</a:t>
            </a:r>
          </a:p>
          <a:p>
            <a:r>
              <a:rPr lang="en-US" dirty="0"/>
              <a:t>The server sends back the entire reply.</a:t>
            </a:r>
          </a:p>
          <a:p>
            <a:r>
              <a:rPr lang="en-US" dirty="0"/>
              <a:t>The server closes it’s socket.</a:t>
            </a:r>
          </a:p>
          <a:p>
            <a:r>
              <a:rPr lang="en-US" dirty="0"/>
              <a:t>If the client needs another document it must open a new connection.</a:t>
            </a:r>
          </a:p>
          <a:p>
            <a:r>
              <a:rPr lang="en-US" dirty="0"/>
              <a:t>This was the default for HTTP 1.0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Persistent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HTTP 1.1 supports persistent connections </a:t>
            </a:r>
            <a:r>
              <a:rPr lang="en-US" dirty="0"/>
              <a:t>(this is the default).</a:t>
            </a:r>
          </a:p>
          <a:p>
            <a:r>
              <a:rPr lang="en-US" dirty="0"/>
              <a:t> Multiple requests can be handled over a single TCP connection.</a:t>
            </a:r>
          </a:p>
          <a:p>
            <a:r>
              <a:rPr lang="en-US" dirty="0"/>
              <a:t>The “</a:t>
            </a:r>
            <a:r>
              <a:rPr lang="en-US" b="1" dirty="0"/>
              <a:t>Connection:” </a:t>
            </a:r>
            <a:r>
              <a:rPr lang="en-US" dirty="0"/>
              <a:t>request header is used to</a:t>
            </a:r>
            <a:r>
              <a:rPr lang="en-US" b="1" dirty="0"/>
              <a:t> </a:t>
            </a:r>
            <a:r>
              <a:rPr lang="en-US" dirty="0"/>
              <a:t>exchange information about persistence (HTTP/1.1)</a:t>
            </a:r>
          </a:p>
          <a:p>
            <a:r>
              <a:rPr lang="en-US" dirty="0"/>
              <a:t>1.0 Clients used a “</a:t>
            </a:r>
            <a:r>
              <a:rPr lang="en-US" b="1" dirty="0"/>
              <a:t>Keep-alive:” </a:t>
            </a:r>
            <a:r>
              <a:rPr lang="en-US" dirty="0"/>
              <a:t>request header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 RFC (Request for Comments)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“HTTP is an application-level protocol with the lightness and speed necessary for distributed, hypermedia information systems.”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le:HTTP persistent connection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72" y="1524000"/>
            <a:ext cx="8202385" cy="5103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Requests and Responses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google</a:t>
            </a:r>
            <a:r>
              <a:rPr lang="en-US" dirty="0"/>
              <a:t> Chrome.</a:t>
            </a:r>
          </a:p>
          <a:p>
            <a:r>
              <a:rPr lang="en-US" dirty="0"/>
              <a:t>Press F12 for developers tools.</a:t>
            </a:r>
          </a:p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www.facebook.com</a:t>
            </a:r>
            <a:endParaRPr lang="en-US" dirty="0"/>
          </a:p>
          <a:p>
            <a:r>
              <a:rPr lang="en-US" dirty="0"/>
              <a:t>Watch as the requests the browser is sending to </a:t>
            </a:r>
            <a:r>
              <a:rPr lang="en-US" dirty="0" err="1"/>
              <a:t>facebook</a:t>
            </a:r>
            <a:r>
              <a:rPr lang="en-US" dirty="0"/>
              <a:t> server are flowing in the lower window.</a:t>
            </a:r>
          </a:p>
          <a:p>
            <a:r>
              <a:rPr lang="en-US" dirty="0"/>
              <a:t>Select the first request and inspect the request and response headers.</a:t>
            </a:r>
          </a:p>
        </p:txBody>
      </p:sp>
    </p:spTree>
    <p:extLst>
      <p:ext uri="{BB962C8B-B14F-4D97-AF65-F5344CB8AC3E}">
        <p14:creationId xmlns:p14="http://schemas.microsoft.com/office/powerpoint/2010/main" val="252192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1464"/>
            <a:ext cx="9172525" cy="620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7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something like a browser.</a:t>
            </a:r>
          </a:p>
          <a:p>
            <a:r>
              <a:rPr lang="en-US" dirty="0"/>
              <a:t>Multithreaded.</a:t>
            </a:r>
          </a:p>
          <a:p>
            <a:r>
              <a:rPr lang="en-US" dirty="0"/>
              <a:t>Create a console application “</a:t>
            </a:r>
            <a:r>
              <a:rPr lang="en-US" dirty="0" err="1"/>
              <a:t>HTTPClient</a:t>
            </a:r>
            <a:r>
              <a:rPr lang="en-US" dirty="0"/>
              <a:t>”.</a:t>
            </a:r>
          </a:p>
          <a:p>
            <a:r>
              <a:rPr lang="en-US" dirty="0"/>
              <a:t>Add </a:t>
            </a:r>
            <a:r>
              <a:rPr lang="en-US" dirty="0" err="1"/>
              <a:t>HTTPRequest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3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3487"/>
            <a:ext cx="9144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	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websites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	{ 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"www.google.com"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, </a:t>
            </a:r>
          </a:p>
          <a:p>
            <a:r>
              <a:rPr lang="en-US" dirty="0">
                <a:solidFill>
                  <a:srgbClr val="A31515"/>
                </a:solidFill>
                <a:latin typeface="Courier New"/>
              </a:rPr>
              <a:t>		"www.facebook.com"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, </a:t>
            </a:r>
          </a:p>
          <a:p>
            <a:r>
              <a:rPr lang="en-US" dirty="0">
                <a:solidFill>
                  <a:srgbClr val="A31515"/>
                </a:solidFill>
                <a:latin typeface="Courier New"/>
              </a:rPr>
              <a:t>		"www.yahoo.com"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website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websites)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{</a:t>
            </a:r>
          </a:p>
          <a:p>
            <a:r>
              <a:rPr lang="en-US" dirty="0">
                <a:solidFill>
                  <a:srgbClr val="2B91AF"/>
                </a:solidFill>
                <a:latin typeface="Courier New"/>
              </a:rPr>
              <a:t>		Thread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thread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/>
              </a:rPr>
              <a:t>Thread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		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ParameterizedThreadStart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HTTPRequest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.HandleRequest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thread.Start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(website);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}</a:t>
            </a:r>
          </a:p>
          <a:p>
            <a:r>
              <a:rPr lang="en-US" dirty="0">
                <a:solidFill>
                  <a:srgbClr val="008000"/>
                </a:solidFill>
                <a:latin typeface="Courier New"/>
              </a:rPr>
              <a:t>	//To keep the app alive until all threads have finished.</a:t>
            </a:r>
            <a:endParaRPr lang="en-US" dirty="0">
              <a:solidFill>
                <a:prstClr val="black"/>
              </a:solidFill>
              <a:latin typeface="Courier New"/>
            </a:endParaRPr>
          </a:p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.ReadLine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7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26488"/>
            <a:ext cx="9144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HandleRequest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obj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website = 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obj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IPAddress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addresses;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try</a:t>
            </a:r>
            <a:endParaRPr lang="en-US" dirty="0">
              <a:solidFill>
                <a:prstClr val="black"/>
              </a:solidFill>
              <a:latin typeface="Courier New"/>
            </a:endParaRP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	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//Gets list of IP addresses bound to that domain.</a:t>
            </a:r>
            <a:endParaRPr lang="en-US" dirty="0">
              <a:solidFill>
                <a:prstClr val="black"/>
              </a:solidFill>
              <a:latin typeface="Courier New"/>
            </a:endParaRP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addresses =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Dns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.GetHostAddresses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(website);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addresses.Length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== 0)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"Error: {0}"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, website);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}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2B91AF"/>
                </a:solidFill>
                <a:latin typeface="Courier New"/>
              </a:rPr>
              <a:t>Exception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ex)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ex.Message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37226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5076"/>
            <a:ext cx="9144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IPAddress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host = addresses[0];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hostPort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80;</a:t>
            </a:r>
          </a:p>
          <a:p>
            <a:r>
              <a:rPr lang="en-US" sz="2000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IPEndPoint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hostep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IPEndPoint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(host,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hostPort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sz="2000" dirty="0">
                <a:solidFill>
                  <a:srgbClr val="2B91AF"/>
                </a:solidFill>
                <a:latin typeface="Courier New"/>
              </a:rPr>
              <a:t>	Socket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urier New"/>
              </a:rPr>
              <a:t>Socket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AddressFamily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.InterNetwork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SocketType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.Stream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ProtocolType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.Tcp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socket.Connect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hostep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836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5076"/>
            <a:ext cx="91440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string 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request =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"GET / HTTP/1.1\r\n"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+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"Host: 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+ website +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"\r\n"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+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"User-Agent: Chrome/22.0.1229.94\r\n"</a:t>
            </a:r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+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"\r\n"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	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socket.Send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Encoding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.ASCII.GetBytes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(request));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byte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dataReceived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byte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[1024 * 1024];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len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socket.Receive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dataReceived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page = 	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Encoding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.ASCII.GetString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dataReceived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0,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len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socket.Close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endParaRPr lang="en-US" sz="2000" dirty="0">
              <a:solidFill>
                <a:prstClr val="black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783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(4)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5076"/>
            <a:ext cx="9144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>
                <a:latin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StreamWriter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writer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StreamWriter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.Format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"{0}.html"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website));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writer.WriteLine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(page);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writer.Close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"Finished: {0}"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website);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020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RFC states that the HTTP protocol generally takes place over a TCP connection, but the protocol itself is not dependent on a specific transport layer.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HTTP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bin/Debug folder to find the saved HTTP responses.</a:t>
            </a:r>
          </a:p>
          <a:p>
            <a:r>
              <a:rPr lang="en-US" sz="2800" dirty="0"/>
              <a:t>Facebook response:</a:t>
            </a:r>
          </a:p>
          <a:p>
            <a:r>
              <a:rPr lang="en-US" sz="2800" dirty="0"/>
              <a:t>Google response:</a:t>
            </a:r>
          </a:p>
          <a:p>
            <a:endParaRPr lang="en-US" sz="2800" dirty="0"/>
          </a:p>
          <a:p>
            <a:pPr lvl="1"/>
            <a:r>
              <a:rPr lang="en-US" dirty="0"/>
              <a:t>Because </a:t>
            </a:r>
            <a:r>
              <a:rPr lang="en-US" dirty="0" err="1"/>
              <a:t>google</a:t>
            </a:r>
            <a:r>
              <a:rPr lang="en-US" dirty="0"/>
              <a:t> redirects to google.com.eg</a:t>
            </a:r>
          </a:p>
          <a:p>
            <a:r>
              <a:rPr lang="en-US" sz="2800" dirty="0"/>
              <a:t>Yahoo response:</a:t>
            </a:r>
          </a:p>
          <a:p>
            <a:endParaRPr lang="en-US" sz="2800" dirty="0"/>
          </a:p>
          <a:p>
            <a:pPr lvl="1"/>
            <a:r>
              <a:rPr lang="en-US" sz="2400" dirty="0"/>
              <a:t>Because yahoo redirects to maktoob.yahoo.com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6504" y="2678668"/>
            <a:ext cx="2057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HTTP/1.1 200 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3352800"/>
            <a:ext cx="3962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HTTP/1.1 302 Found</a:t>
            </a:r>
          </a:p>
          <a:p>
            <a:r>
              <a:rPr lang="en-US" dirty="0"/>
              <a:t>Location: http://www.google.com.eg/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462983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HTTP/1.1 302 Found</a:t>
            </a:r>
          </a:p>
          <a:p>
            <a:r>
              <a:rPr lang="en-US" dirty="0"/>
              <a:t>Location: http://maktoob.yahoo.com/?p=us</a:t>
            </a:r>
          </a:p>
        </p:txBody>
      </p:sp>
    </p:spTree>
    <p:extLst>
      <p:ext uri="{BB962C8B-B14F-4D97-AF65-F5344CB8AC3E}">
        <p14:creationId xmlns:p14="http://schemas.microsoft.com/office/powerpoint/2010/main" val="2131135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http://www.cs.rpi.edu/~hollingd/netprog/notes/http/http.pdf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-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has a simple structure:</a:t>
            </a:r>
          </a:p>
          <a:p>
            <a:pPr lvl="1"/>
            <a:r>
              <a:rPr lang="en-US" dirty="0"/>
              <a:t>Client sends a request.</a:t>
            </a:r>
          </a:p>
          <a:p>
            <a:pPr lvl="1"/>
            <a:r>
              <a:rPr lang="en-US" dirty="0"/>
              <a:t>Server returns a reply.</a:t>
            </a:r>
          </a:p>
          <a:p>
            <a:pPr lvl="1"/>
            <a:endParaRPr lang="en-US" dirty="0"/>
          </a:p>
          <a:p>
            <a:r>
              <a:rPr lang="en-US" dirty="0"/>
              <a:t>HTTP can support multiple request reply exchanges over a single TCP connection, as opposed to opening a new connection for every single request/response pair.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“well known” TCP port for HTTP servers is port 80. </a:t>
            </a:r>
          </a:p>
          <a:p>
            <a:r>
              <a:rPr lang="en-US" dirty="0"/>
              <a:t>Other ports can be used as well...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version now goes by the name “HTTP Version 0.9”</a:t>
            </a:r>
          </a:p>
          <a:p>
            <a:pPr lvl="1"/>
            <a:r>
              <a:rPr lang="en-US" dirty="0"/>
              <a:t> HTTP 0.9 was used for many years.</a:t>
            </a:r>
          </a:p>
          <a:p>
            <a:r>
              <a:rPr lang="en-US" dirty="0"/>
              <a:t>Starting with HTTP 1.0 the version number is part of every request.</a:t>
            </a:r>
          </a:p>
          <a:p>
            <a:pPr lvl="1"/>
            <a:r>
              <a:rPr lang="en-US" dirty="0"/>
              <a:t> tells the server what version the client can talk (what options are supported, etc).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72000" cy="3429000"/>
          </a:xfrm>
        </p:spPr>
        <p:txBody>
          <a:bodyPr/>
          <a:lstStyle/>
          <a:p>
            <a:r>
              <a:rPr lang="en-US" dirty="0"/>
              <a:t>Lines of text (ASCII).</a:t>
            </a:r>
          </a:p>
          <a:p>
            <a:r>
              <a:rPr lang="en-US" dirty="0"/>
              <a:t>Lines end with CRLF </a:t>
            </a:r>
            <a:r>
              <a:rPr lang="en-US" b="1" dirty="0"/>
              <a:t>“\r\n”</a:t>
            </a:r>
          </a:p>
          <a:p>
            <a:r>
              <a:rPr lang="en-US" dirty="0"/>
              <a:t>First line is called “Request-Line”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34000" y="17526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i="1" dirty="0"/>
              <a:t>Method   URI   HTTP-Version\r\n</a:t>
            </a:r>
          </a:p>
          <a:p>
            <a:r>
              <a:rPr lang="en-US" dirty="0"/>
              <a:t>The request line contains 3 </a:t>
            </a:r>
            <a:r>
              <a:rPr lang="en-US" i="1" dirty="0"/>
              <a:t>tokens (words).</a:t>
            </a:r>
          </a:p>
          <a:p>
            <a:r>
              <a:rPr lang="en-US" dirty="0"/>
              <a:t>Space characters “ “ separate the tokens.</a:t>
            </a:r>
          </a:p>
          <a:p>
            <a:r>
              <a:rPr lang="en-US" dirty="0"/>
              <a:t>Newline (\n) seems to work by itself (but the protocol requires CRLF)</a:t>
            </a:r>
          </a:p>
          <a:p>
            <a:r>
              <a:rPr lang="en-US" dirty="0"/>
              <a:t>Method Types:</a:t>
            </a:r>
          </a:p>
          <a:p>
            <a:pPr lvl="1"/>
            <a:r>
              <a:rPr lang="en-US" dirty="0"/>
              <a:t>Get 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Head 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0200" y="43434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b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Lab5</Template>
  <TotalTime>1709</TotalTime>
  <Words>1858</Words>
  <Application>Microsoft Office PowerPoint</Application>
  <PresentationFormat>On-screen Show (4:3)</PresentationFormat>
  <Paragraphs>347</Paragraphs>
  <Slides>41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Lab1</vt:lpstr>
      <vt:lpstr>HTTP Protocol</vt:lpstr>
      <vt:lpstr>HTTP Usage</vt:lpstr>
      <vt:lpstr>From the RFC (Request for Comments)</vt:lpstr>
      <vt:lpstr>Transport Independence</vt:lpstr>
      <vt:lpstr>Request - Response</vt:lpstr>
      <vt:lpstr>Well Known Address</vt:lpstr>
      <vt:lpstr>HTTP Versions</vt:lpstr>
      <vt:lpstr>HTTP Request</vt:lpstr>
      <vt:lpstr>Request Line</vt:lpstr>
      <vt:lpstr>Methods</vt:lpstr>
      <vt:lpstr>Typical Usages</vt:lpstr>
      <vt:lpstr>URI: Universal Resource Identifier</vt:lpstr>
      <vt:lpstr>Difference between URI and URL</vt:lpstr>
      <vt:lpstr>HTTP Version Number</vt:lpstr>
      <vt:lpstr>Header Lines</vt:lpstr>
      <vt:lpstr>Headers</vt:lpstr>
      <vt:lpstr>Blank Line</vt:lpstr>
      <vt:lpstr>Content</vt:lpstr>
      <vt:lpstr>Post</vt:lpstr>
      <vt:lpstr>Get </vt:lpstr>
      <vt:lpstr>HTTP Response </vt:lpstr>
      <vt:lpstr>Response Status Line</vt:lpstr>
      <vt:lpstr>Status Codes</vt:lpstr>
      <vt:lpstr>Example Status Lines</vt:lpstr>
      <vt:lpstr>Response Headers</vt:lpstr>
      <vt:lpstr>Response Header Examples</vt:lpstr>
      <vt:lpstr>Content</vt:lpstr>
      <vt:lpstr>Single Request/Reply</vt:lpstr>
      <vt:lpstr>Persistent Connections</vt:lpstr>
      <vt:lpstr>PowerPoint Presentation</vt:lpstr>
      <vt:lpstr>Hands on</vt:lpstr>
      <vt:lpstr>Browser Requests and Responses</vt:lpstr>
      <vt:lpstr>PowerPoint Presentation</vt:lpstr>
      <vt:lpstr>HTTP Client</vt:lpstr>
      <vt:lpstr>In program.cs</vt:lpstr>
      <vt:lpstr>HTTPRequest (1)</vt:lpstr>
      <vt:lpstr>HTTPRequest (2)</vt:lpstr>
      <vt:lpstr>HTTPRequest (3)</vt:lpstr>
      <vt:lpstr>HTTPRequest (4)</vt:lpstr>
      <vt:lpstr>Output HTTP Responses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Menna Mostafa</dc:creator>
  <cp:lastModifiedBy>Hagar ElFiky</cp:lastModifiedBy>
  <cp:revision>74</cp:revision>
  <dcterms:created xsi:type="dcterms:W3CDTF">2011-11-25T19:27:30Z</dcterms:created>
  <dcterms:modified xsi:type="dcterms:W3CDTF">2017-11-24T13:38:28Z</dcterms:modified>
</cp:coreProperties>
</file>