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3/12/2022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3/12/2022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3/12/2022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3/12/2022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3/12/2022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BE9D2-DF27-4C0D-94B0-E9B3CD82968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A14528D-5443-4488-900C-A5065443935A}"/>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FE696E76-536D-4BFC-9DEB-A7CF45E93343}"/>
              </a:ext>
            </a:extLst>
          </p:cNvPr>
          <p:cNvPicPr>
            <a:picLocks noChangeAspect="1"/>
          </p:cNvPicPr>
          <p:nvPr/>
        </p:nvPicPr>
        <p:blipFill>
          <a:blip r:embed="rId2"/>
          <a:stretch>
            <a:fillRect/>
          </a:stretch>
        </p:blipFill>
        <p:spPr>
          <a:xfrm>
            <a:off x="120317" y="33503"/>
            <a:ext cx="11991472" cy="6708209"/>
          </a:xfrm>
          <a:prstGeom prst="rect">
            <a:avLst/>
          </a:prstGeom>
        </p:spPr>
      </p:pic>
    </p:spTree>
    <p:extLst>
      <p:ext uri="{BB962C8B-B14F-4D97-AF65-F5344CB8AC3E}">
        <p14:creationId xmlns:p14="http://schemas.microsoft.com/office/powerpoint/2010/main" val="151064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C0C23-E2C0-446B-8762-2877B1F11199}"/>
              </a:ext>
            </a:extLst>
          </p:cNvPr>
          <p:cNvSpPr>
            <a:spLocks noGrp="1"/>
          </p:cNvSpPr>
          <p:nvPr>
            <p:ph type="title"/>
          </p:nvPr>
        </p:nvSpPr>
        <p:spPr/>
        <p:txBody>
          <a:bodyPr/>
          <a:lstStyle/>
          <a:p>
            <a:r>
              <a:rPr lang="en-US" dirty="0"/>
              <a:t>Competitor and differences </a:t>
            </a:r>
          </a:p>
        </p:txBody>
      </p:sp>
      <p:sp>
        <p:nvSpPr>
          <p:cNvPr id="3" name="Content Placeholder 2">
            <a:extLst>
              <a:ext uri="{FF2B5EF4-FFF2-40B4-BE49-F238E27FC236}">
                <a16:creationId xmlns:a16="http://schemas.microsoft.com/office/drawing/2014/main" id="{D64C16A9-3875-43E4-A6D7-E14EFFE7532D}"/>
              </a:ext>
            </a:extLst>
          </p:cNvPr>
          <p:cNvSpPr>
            <a:spLocks noGrp="1"/>
          </p:cNvSpPr>
          <p:nvPr>
            <p:ph idx="1"/>
          </p:nvPr>
        </p:nvSpPr>
        <p:spPr/>
        <p:txBody>
          <a:bodyPr/>
          <a:lstStyle/>
          <a:p>
            <a:r>
              <a:rPr lang="en-US" dirty="0"/>
              <a:t>In an attempt from us to facilitate the extraction of the best k-</a:t>
            </a:r>
            <a:r>
              <a:rPr lang="en-US" dirty="0" err="1"/>
              <a:t>mer</a:t>
            </a:r>
            <a:r>
              <a:rPr lang="en-US" dirty="0"/>
              <a:t> through a mobile application so that its extraction is not limited to computer science graduates by using a simplified phone interface, as the use of the Python language is considered difficult to deal with through the chemist by integrating a set of tools with each other such as jellyfish ,KMC and DSK </a:t>
            </a:r>
          </a:p>
        </p:txBody>
      </p:sp>
      <p:pic>
        <p:nvPicPr>
          <p:cNvPr id="7" name="Picture 6">
            <a:extLst>
              <a:ext uri="{FF2B5EF4-FFF2-40B4-BE49-F238E27FC236}">
                <a16:creationId xmlns:a16="http://schemas.microsoft.com/office/drawing/2014/main" id="{4E7428DD-4E4C-4F51-99B9-C152016CE940}"/>
              </a:ext>
            </a:extLst>
          </p:cNvPr>
          <p:cNvPicPr>
            <a:picLocks noChangeAspect="1"/>
          </p:cNvPicPr>
          <p:nvPr/>
        </p:nvPicPr>
        <p:blipFill>
          <a:blip r:embed="rId2"/>
          <a:stretch>
            <a:fillRect/>
          </a:stretch>
        </p:blipFill>
        <p:spPr>
          <a:xfrm>
            <a:off x="6626087" y="4359965"/>
            <a:ext cx="2250058" cy="2290968"/>
          </a:xfrm>
          <a:prstGeom prst="rect">
            <a:avLst/>
          </a:prstGeom>
        </p:spPr>
      </p:pic>
    </p:spTree>
    <p:extLst>
      <p:ext uri="{BB962C8B-B14F-4D97-AF65-F5344CB8AC3E}">
        <p14:creationId xmlns:p14="http://schemas.microsoft.com/office/powerpoint/2010/main" val="3831431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D9B6E-C7A1-4532-B29C-205EE81C712D}"/>
              </a:ext>
            </a:extLst>
          </p:cNvPr>
          <p:cNvSpPr>
            <a:spLocks noGrp="1"/>
          </p:cNvSpPr>
          <p:nvPr>
            <p:ph type="title"/>
          </p:nvPr>
        </p:nvSpPr>
        <p:spPr>
          <a:xfrm>
            <a:off x="278296" y="2279373"/>
            <a:ext cx="1205948" cy="695539"/>
          </a:xfrm>
        </p:spPr>
        <p:txBody>
          <a:bodyPr/>
          <a:lstStyle/>
          <a:p>
            <a:r>
              <a:rPr lang="en-US" dirty="0"/>
              <a:t>END</a:t>
            </a:r>
          </a:p>
        </p:txBody>
      </p:sp>
      <p:pic>
        <p:nvPicPr>
          <p:cNvPr id="5" name="Content Placeholder 4">
            <a:extLst>
              <a:ext uri="{FF2B5EF4-FFF2-40B4-BE49-F238E27FC236}">
                <a16:creationId xmlns:a16="http://schemas.microsoft.com/office/drawing/2014/main" id="{C6568253-60B8-4B88-9A44-562C557BFCBC}"/>
              </a:ext>
            </a:extLst>
          </p:cNvPr>
          <p:cNvPicPr>
            <a:picLocks noGrp="1" noChangeAspect="1"/>
          </p:cNvPicPr>
          <p:nvPr>
            <p:ph idx="1"/>
          </p:nvPr>
        </p:nvPicPr>
        <p:blipFill>
          <a:blip r:embed="rId2"/>
          <a:stretch>
            <a:fillRect/>
          </a:stretch>
        </p:blipFill>
        <p:spPr>
          <a:xfrm>
            <a:off x="0" y="2178177"/>
            <a:ext cx="8269356" cy="2501645"/>
          </a:xfrm>
        </p:spPr>
      </p:pic>
      <p:pic>
        <p:nvPicPr>
          <p:cNvPr id="7" name="Picture 6">
            <a:extLst>
              <a:ext uri="{FF2B5EF4-FFF2-40B4-BE49-F238E27FC236}">
                <a16:creationId xmlns:a16="http://schemas.microsoft.com/office/drawing/2014/main" id="{0886F75A-0796-4BE3-8BA4-C2F25B9DB1B5}"/>
              </a:ext>
            </a:extLst>
          </p:cNvPr>
          <p:cNvPicPr>
            <a:picLocks noChangeAspect="1"/>
          </p:cNvPicPr>
          <p:nvPr/>
        </p:nvPicPr>
        <p:blipFill>
          <a:blip r:embed="rId3"/>
          <a:stretch>
            <a:fillRect/>
          </a:stretch>
        </p:blipFill>
        <p:spPr>
          <a:xfrm>
            <a:off x="7056782" y="4282318"/>
            <a:ext cx="4253948" cy="2317264"/>
          </a:xfrm>
          <a:prstGeom prst="rect">
            <a:avLst/>
          </a:prstGeom>
        </p:spPr>
      </p:pic>
    </p:spTree>
    <p:extLst>
      <p:ext uri="{BB962C8B-B14F-4D97-AF65-F5344CB8AC3E}">
        <p14:creationId xmlns:p14="http://schemas.microsoft.com/office/powerpoint/2010/main" val="2540092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57F46-F761-41E0-8444-E98382ECC86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F5839FC-79E0-49F3-846C-316028EF1B94}"/>
              </a:ext>
            </a:extLst>
          </p:cNvPr>
          <p:cNvSpPr>
            <a:spLocks noGrp="1"/>
          </p:cNvSpPr>
          <p:nvPr>
            <p:ph idx="1"/>
          </p:nvPr>
        </p:nvSpPr>
        <p:spPr>
          <a:xfrm>
            <a:off x="581192" y="2180496"/>
            <a:ext cx="11029615" cy="4116030"/>
          </a:xfrm>
        </p:spPr>
        <p:txBody>
          <a:bodyPr>
            <a:normAutofit/>
          </a:bodyPr>
          <a:lstStyle/>
          <a:p>
            <a:pPr>
              <a:lnSpc>
                <a:spcPct val="150000"/>
              </a:lnSpc>
            </a:pPr>
            <a:r>
              <a:rPr lang="en-US" b="0" i="1" dirty="0">
                <a:solidFill>
                  <a:srgbClr val="333333"/>
                </a:solidFill>
                <a:effectLst/>
                <a:latin typeface="Gadugi" panose="020B0502040204020203" pitchFamily="34" charset="0"/>
              </a:rPr>
              <a:t>k</a:t>
            </a:r>
            <a:r>
              <a:rPr lang="en-US" b="0" i="0" dirty="0">
                <a:solidFill>
                  <a:srgbClr val="333333"/>
                </a:solidFill>
                <a:effectLst/>
                <a:latin typeface="Gadugi" panose="020B0502040204020203" pitchFamily="34" charset="0"/>
              </a:rPr>
              <a:t>-</a:t>
            </a:r>
            <a:r>
              <a:rPr lang="en-US" b="0" i="0" dirty="0" err="1">
                <a:solidFill>
                  <a:srgbClr val="333333"/>
                </a:solidFill>
                <a:effectLst/>
                <a:latin typeface="Gadugi" panose="020B0502040204020203" pitchFamily="34" charset="0"/>
              </a:rPr>
              <a:t>mers</a:t>
            </a:r>
            <a:r>
              <a:rPr lang="en-US" b="0" i="0" dirty="0">
                <a:solidFill>
                  <a:srgbClr val="333333"/>
                </a:solidFill>
                <a:effectLst/>
                <a:latin typeface="Gadugi" panose="020B0502040204020203" pitchFamily="34" charset="0"/>
              </a:rPr>
              <a:t> </a:t>
            </a:r>
            <a:r>
              <a:rPr lang="en-US" dirty="0">
                <a:solidFill>
                  <a:srgbClr val="333333"/>
                </a:solidFill>
                <a:latin typeface="Gadugi" panose="020B0502040204020203" pitchFamily="34" charset="0"/>
              </a:rPr>
              <a:t>: </a:t>
            </a:r>
            <a:r>
              <a:rPr lang="en-US" b="0" i="0" dirty="0">
                <a:solidFill>
                  <a:srgbClr val="333333"/>
                </a:solidFill>
                <a:effectLst/>
                <a:latin typeface="Gadugi" panose="020B0502040204020203" pitchFamily="34" charset="0"/>
              </a:rPr>
              <a:t>substrings of length </a:t>
            </a:r>
            <a:r>
              <a:rPr lang="en-US" b="0" i="1" dirty="0">
                <a:solidFill>
                  <a:srgbClr val="333333"/>
                </a:solidFill>
                <a:effectLst/>
                <a:latin typeface="Gadugi" panose="020B0502040204020203" pitchFamily="34" charset="0"/>
              </a:rPr>
              <a:t>k</a:t>
            </a:r>
            <a:r>
              <a:rPr lang="en-US" b="0" i="0" dirty="0">
                <a:solidFill>
                  <a:srgbClr val="333333"/>
                </a:solidFill>
                <a:effectLst/>
                <a:latin typeface="Gadugi" panose="020B0502040204020203" pitchFamily="34" charset="0"/>
              </a:rPr>
              <a:t> in DNA sequence data.</a:t>
            </a:r>
          </a:p>
          <a:p>
            <a:pPr>
              <a:lnSpc>
                <a:spcPct val="150000"/>
              </a:lnSpc>
            </a:pPr>
            <a:r>
              <a:rPr lang="en-US" b="0" i="0" dirty="0">
                <a:solidFill>
                  <a:srgbClr val="333333"/>
                </a:solidFill>
                <a:effectLst/>
                <a:latin typeface="Gadugi" panose="020B0502040204020203" pitchFamily="34" charset="0"/>
              </a:rPr>
              <a:t>Counting </a:t>
            </a:r>
            <a:r>
              <a:rPr lang="en-US" b="0" i="1" dirty="0">
                <a:solidFill>
                  <a:srgbClr val="333333"/>
                </a:solidFill>
                <a:effectLst/>
                <a:latin typeface="Gadugi" panose="020B0502040204020203" pitchFamily="34" charset="0"/>
              </a:rPr>
              <a:t>k</a:t>
            </a:r>
            <a:r>
              <a:rPr lang="en-US" b="0" i="0" dirty="0">
                <a:solidFill>
                  <a:srgbClr val="333333"/>
                </a:solidFill>
                <a:effectLst/>
                <a:latin typeface="Gadugi" panose="020B0502040204020203" pitchFamily="34" charset="0"/>
              </a:rPr>
              <a:t>-</a:t>
            </a:r>
            <a:r>
              <a:rPr lang="en-US" b="0" i="0" dirty="0" err="1">
                <a:solidFill>
                  <a:srgbClr val="333333"/>
                </a:solidFill>
                <a:effectLst/>
                <a:latin typeface="Gadugi" panose="020B0502040204020203" pitchFamily="34" charset="0"/>
              </a:rPr>
              <a:t>mers</a:t>
            </a:r>
            <a:r>
              <a:rPr lang="en-US" dirty="0">
                <a:solidFill>
                  <a:srgbClr val="333333"/>
                </a:solidFill>
                <a:latin typeface="Gadugi" panose="020B0502040204020203" pitchFamily="34" charset="0"/>
              </a:rPr>
              <a:t> </a:t>
            </a:r>
            <a:r>
              <a:rPr lang="en-US" b="0" i="0" dirty="0">
                <a:solidFill>
                  <a:srgbClr val="333333"/>
                </a:solidFill>
                <a:effectLst/>
                <a:latin typeface="Gadugi" panose="020B0502040204020203" pitchFamily="34" charset="0"/>
              </a:rPr>
              <a:t>is an essential component of many methods in bioinformatics, including for genome and transcriptome assembly, for metagenomic sequencing, and for error correction of sequence reads.</a:t>
            </a:r>
          </a:p>
          <a:p>
            <a:pPr>
              <a:lnSpc>
                <a:spcPct val="150000"/>
              </a:lnSpc>
            </a:pPr>
            <a:r>
              <a:rPr lang="en-US" b="0" i="0" dirty="0">
                <a:solidFill>
                  <a:srgbClr val="333333"/>
                </a:solidFill>
                <a:effectLst/>
                <a:latin typeface="Gadugi" panose="020B0502040204020203" pitchFamily="34" charset="0"/>
              </a:rPr>
              <a:t> Although simple in principle, counting </a:t>
            </a:r>
            <a:r>
              <a:rPr lang="en-US" b="0" i="1" dirty="0">
                <a:solidFill>
                  <a:srgbClr val="333333"/>
                </a:solidFill>
                <a:effectLst/>
                <a:latin typeface="Gadugi" panose="020B0502040204020203" pitchFamily="34" charset="0"/>
              </a:rPr>
              <a:t>k</a:t>
            </a:r>
            <a:r>
              <a:rPr lang="en-US" b="0" i="0" dirty="0">
                <a:solidFill>
                  <a:srgbClr val="333333"/>
                </a:solidFill>
                <a:effectLst/>
                <a:latin typeface="Gadugi" panose="020B0502040204020203" pitchFamily="34" charset="0"/>
              </a:rPr>
              <a:t>-</a:t>
            </a:r>
            <a:r>
              <a:rPr lang="en-US" b="0" i="0" dirty="0" err="1">
                <a:solidFill>
                  <a:srgbClr val="333333"/>
                </a:solidFill>
                <a:effectLst/>
                <a:latin typeface="Gadugi" panose="020B0502040204020203" pitchFamily="34" charset="0"/>
              </a:rPr>
              <a:t>mers</a:t>
            </a:r>
            <a:r>
              <a:rPr lang="en-US" b="0" i="0" dirty="0">
                <a:solidFill>
                  <a:srgbClr val="333333"/>
                </a:solidFill>
                <a:effectLst/>
                <a:latin typeface="Gadugi" panose="020B0502040204020203" pitchFamily="34" charset="0"/>
              </a:rPr>
              <a:t> in large modern sequence data sets can easily overwhelm the memory capacity of standard computers. In current data sets, a large fraction-often more than 50%-of the storage capacity may be spent on storing </a:t>
            </a:r>
            <a:r>
              <a:rPr lang="en-US" b="0" i="1" dirty="0">
                <a:solidFill>
                  <a:srgbClr val="333333"/>
                </a:solidFill>
                <a:effectLst/>
                <a:latin typeface="Gadugi" panose="020B0502040204020203" pitchFamily="34" charset="0"/>
              </a:rPr>
              <a:t>k</a:t>
            </a:r>
            <a:r>
              <a:rPr lang="en-US" b="0" i="0" dirty="0">
                <a:solidFill>
                  <a:srgbClr val="333333"/>
                </a:solidFill>
                <a:effectLst/>
                <a:latin typeface="Gadugi" panose="020B0502040204020203" pitchFamily="34" charset="0"/>
              </a:rPr>
              <a:t>-</a:t>
            </a:r>
            <a:r>
              <a:rPr lang="en-US" b="0" i="0" dirty="0" err="1">
                <a:solidFill>
                  <a:srgbClr val="333333"/>
                </a:solidFill>
                <a:effectLst/>
                <a:latin typeface="Gadugi" panose="020B0502040204020203" pitchFamily="34" charset="0"/>
              </a:rPr>
              <a:t>mers</a:t>
            </a:r>
            <a:r>
              <a:rPr lang="en-US" b="0" i="0" dirty="0">
                <a:solidFill>
                  <a:srgbClr val="333333"/>
                </a:solidFill>
                <a:effectLst/>
                <a:latin typeface="Gadugi" panose="020B0502040204020203" pitchFamily="34" charset="0"/>
              </a:rPr>
              <a:t> that contain sequencing errors and which are typically observed only a single time in the data. These singleton </a:t>
            </a:r>
            <a:r>
              <a:rPr lang="en-US" b="0" i="1" dirty="0">
                <a:solidFill>
                  <a:srgbClr val="333333"/>
                </a:solidFill>
                <a:effectLst/>
                <a:latin typeface="Gadugi" panose="020B0502040204020203" pitchFamily="34" charset="0"/>
              </a:rPr>
              <a:t>k</a:t>
            </a:r>
            <a:r>
              <a:rPr lang="en-US" b="0" i="0" dirty="0">
                <a:solidFill>
                  <a:srgbClr val="333333"/>
                </a:solidFill>
                <a:effectLst/>
                <a:latin typeface="Gadugi" panose="020B0502040204020203" pitchFamily="34" charset="0"/>
              </a:rPr>
              <a:t>-</a:t>
            </a:r>
            <a:r>
              <a:rPr lang="en-US" b="0" i="0" dirty="0" err="1">
                <a:solidFill>
                  <a:srgbClr val="333333"/>
                </a:solidFill>
                <a:effectLst/>
                <a:latin typeface="Gadugi" panose="020B0502040204020203" pitchFamily="34" charset="0"/>
              </a:rPr>
              <a:t>mers</a:t>
            </a:r>
            <a:r>
              <a:rPr lang="en-US" b="0" i="0" dirty="0">
                <a:solidFill>
                  <a:srgbClr val="333333"/>
                </a:solidFill>
                <a:effectLst/>
                <a:latin typeface="Gadugi" panose="020B0502040204020203" pitchFamily="34" charset="0"/>
              </a:rPr>
              <a:t> are uninformative for many algorithms without some kind of error correction.</a:t>
            </a:r>
            <a:endParaRPr lang="en-US" dirty="0">
              <a:latin typeface="Gadugi" panose="020B0502040204020203" pitchFamily="34" charset="0"/>
            </a:endParaRPr>
          </a:p>
        </p:txBody>
      </p:sp>
    </p:spTree>
    <p:extLst>
      <p:ext uri="{BB962C8B-B14F-4D97-AF65-F5344CB8AC3E}">
        <p14:creationId xmlns:p14="http://schemas.microsoft.com/office/powerpoint/2010/main" val="2459706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7216E-1436-420C-9AF7-3C0278EC241D}"/>
              </a:ext>
            </a:extLst>
          </p:cNvPr>
          <p:cNvSpPr>
            <a:spLocks noGrp="1"/>
          </p:cNvSpPr>
          <p:nvPr>
            <p:ph type="title"/>
          </p:nvPr>
        </p:nvSpPr>
        <p:spPr/>
        <p:txBody>
          <a:bodyPr/>
          <a:lstStyle/>
          <a:p>
            <a:r>
              <a:rPr lang="en-US" dirty="0"/>
              <a:t>Introduction (</a:t>
            </a:r>
            <a:r>
              <a:rPr lang="en-US" dirty="0" err="1"/>
              <a:t>Cont</a:t>
            </a:r>
            <a:r>
              <a:rPr lang="en-US" dirty="0"/>
              <a:t>)</a:t>
            </a:r>
          </a:p>
        </p:txBody>
      </p:sp>
      <p:sp>
        <p:nvSpPr>
          <p:cNvPr id="4" name="AutoShape 2" descr="kmers.webp (709×371)">
            <a:extLst>
              <a:ext uri="{FF2B5EF4-FFF2-40B4-BE49-F238E27FC236}">
                <a16:creationId xmlns:a16="http://schemas.microsoft.com/office/drawing/2014/main" id="{4509391E-6BC4-418D-A0EB-96824165618A}"/>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 </a:t>
            </a:r>
          </a:p>
        </p:txBody>
      </p:sp>
      <p:pic>
        <p:nvPicPr>
          <p:cNvPr id="7" name="Picture 6">
            <a:extLst>
              <a:ext uri="{FF2B5EF4-FFF2-40B4-BE49-F238E27FC236}">
                <a16:creationId xmlns:a16="http://schemas.microsoft.com/office/drawing/2014/main" id="{9E4D58B7-E413-4C2A-A5DB-8626C2102247}"/>
              </a:ext>
            </a:extLst>
          </p:cNvPr>
          <p:cNvPicPr>
            <a:picLocks noChangeAspect="1"/>
          </p:cNvPicPr>
          <p:nvPr/>
        </p:nvPicPr>
        <p:blipFill>
          <a:blip r:embed="rId2"/>
          <a:stretch>
            <a:fillRect/>
          </a:stretch>
        </p:blipFill>
        <p:spPr>
          <a:xfrm>
            <a:off x="1235242" y="2047344"/>
            <a:ext cx="7716253" cy="4217098"/>
          </a:xfrm>
          <a:prstGeom prst="rect">
            <a:avLst/>
          </a:prstGeom>
        </p:spPr>
      </p:pic>
    </p:spTree>
    <p:extLst>
      <p:ext uri="{BB962C8B-B14F-4D97-AF65-F5344CB8AC3E}">
        <p14:creationId xmlns:p14="http://schemas.microsoft.com/office/powerpoint/2010/main" val="3009256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B16D-4BD9-4E66-96FA-7A04E8284E34}"/>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3C1E9229-513E-4FC2-B642-23BCC6EC848F}"/>
              </a:ext>
            </a:extLst>
          </p:cNvPr>
          <p:cNvSpPr>
            <a:spLocks noGrp="1"/>
          </p:cNvSpPr>
          <p:nvPr>
            <p:ph idx="1"/>
          </p:nvPr>
        </p:nvSpPr>
        <p:spPr>
          <a:xfrm>
            <a:off x="581192" y="2180497"/>
            <a:ext cx="11029615" cy="2419212"/>
          </a:xfrm>
        </p:spPr>
        <p:txBody>
          <a:bodyPr/>
          <a:lstStyle/>
          <a:p>
            <a:r>
              <a:rPr lang="en-US" dirty="0"/>
              <a:t>A remaining problem is that the number of distinct k-</a:t>
            </a:r>
            <a:r>
              <a:rPr lang="en-US" dirty="0" err="1"/>
              <a:t>mers</a:t>
            </a:r>
            <a:r>
              <a:rPr lang="en-US" dirty="0"/>
              <a:t>  is typically not known. However, memory- and time-efficient algorithms for calculating  do exist and we plan to implement this in k-</a:t>
            </a:r>
            <a:r>
              <a:rPr lang="en-US" dirty="0" err="1"/>
              <a:t>mer</a:t>
            </a:r>
            <a:r>
              <a:rPr lang="en-US" dirty="0"/>
              <a:t> in the future.</a:t>
            </a:r>
          </a:p>
        </p:txBody>
      </p:sp>
      <p:pic>
        <p:nvPicPr>
          <p:cNvPr id="5" name="Picture 4">
            <a:extLst>
              <a:ext uri="{FF2B5EF4-FFF2-40B4-BE49-F238E27FC236}">
                <a16:creationId xmlns:a16="http://schemas.microsoft.com/office/drawing/2014/main" id="{B2C65940-00B0-4527-9653-882DA42797D6}"/>
              </a:ext>
            </a:extLst>
          </p:cNvPr>
          <p:cNvPicPr>
            <a:picLocks noChangeAspect="1"/>
          </p:cNvPicPr>
          <p:nvPr/>
        </p:nvPicPr>
        <p:blipFill>
          <a:blip r:embed="rId2"/>
          <a:stretch>
            <a:fillRect/>
          </a:stretch>
        </p:blipFill>
        <p:spPr>
          <a:xfrm>
            <a:off x="8174182" y="3879272"/>
            <a:ext cx="3636818" cy="2881745"/>
          </a:xfrm>
          <a:prstGeom prst="rect">
            <a:avLst/>
          </a:prstGeom>
        </p:spPr>
      </p:pic>
    </p:spTree>
    <p:extLst>
      <p:ext uri="{BB962C8B-B14F-4D97-AF65-F5344CB8AC3E}">
        <p14:creationId xmlns:p14="http://schemas.microsoft.com/office/powerpoint/2010/main" val="2619422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E15F0-1A40-4197-80D0-7A2B4E490429}"/>
              </a:ext>
            </a:extLst>
          </p:cNvPr>
          <p:cNvSpPr>
            <a:spLocks noGrp="1"/>
          </p:cNvSpPr>
          <p:nvPr>
            <p:ph type="title"/>
          </p:nvPr>
        </p:nvSpPr>
        <p:spPr/>
        <p:txBody>
          <a:bodyPr/>
          <a:lstStyle/>
          <a:p>
            <a:r>
              <a:rPr lang="en-US" dirty="0"/>
              <a:t>Problems(</a:t>
            </a:r>
            <a:r>
              <a:rPr lang="en-US" dirty="0" err="1"/>
              <a:t>cont</a:t>
            </a:r>
            <a:r>
              <a:rPr lang="en-US" dirty="0"/>
              <a:t>)</a:t>
            </a:r>
          </a:p>
        </p:txBody>
      </p:sp>
      <p:sp>
        <p:nvSpPr>
          <p:cNvPr id="3" name="Content Placeholder 2">
            <a:extLst>
              <a:ext uri="{FF2B5EF4-FFF2-40B4-BE49-F238E27FC236}">
                <a16:creationId xmlns:a16="http://schemas.microsoft.com/office/drawing/2014/main" id="{2E9B1B7D-BD7B-4801-AB26-1C2DF8C0C685}"/>
              </a:ext>
            </a:extLst>
          </p:cNvPr>
          <p:cNvSpPr>
            <a:spLocks noGrp="1"/>
          </p:cNvSpPr>
          <p:nvPr>
            <p:ph idx="1"/>
          </p:nvPr>
        </p:nvSpPr>
        <p:spPr>
          <a:xfrm>
            <a:off x="581193" y="702156"/>
            <a:ext cx="11029615" cy="3678303"/>
          </a:xfrm>
        </p:spPr>
        <p:txBody>
          <a:bodyPr/>
          <a:lstStyle/>
          <a:p>
            <a:r>
              <a:rPr lang="en-US" b="1" dirty="0"/>
              <a:t>Figure 1: shows that the time usage of the k-</a:t>
            </a:r>
            <a:r>
              <a:rPr lang="en-US" b="1" dirty="0" err="1"/>
              <a:t>mer</a:t>
            </a:r>
            <a:r>
              <a:rPr lang="en-US" b="1" dirty="0"/>
              <a:t> approach is comparable to DSK and </a:t>
            </a:r>
            <a:r>
              <a:rPr lang="en-US" b="1" dirty="0" err="1"/>
              <a:t>BFCounter</a:t>
            </a:r>
            <a:r>
              <a:rPr lang="en-US" b="1" dirty="0"/>
              <a:t>, and, as expected, increases linearly with data set size. </a:t>
            </a:r>
            <a:r>
              <a:rPr lang="en-US" b="1" dirty="0" err="1"/>
              <a:t>Tallymer</a:t>
            </a:r>
            <a:r>
              <a:rPr lang="en-US" b="1" dirty="0"/>
              <a:t> is the slowest of the four tools in this testing, while KMC, Turtle, and Jellyfish are the fastest.</a:t>
            </a:r>
          </a:p>
        </p:txBody>
      </p:sp>
      <p:pic>
        <p:nvPicPr>
          <p:cNvPr id="5" name="Picture 4">
            <a:extLst>
              <a:ext uri="{FF2B5EF4-FFF2-40B4-BE49-F238E27FC236}">
                <a16:creationId xmlns:a16="http://schemas.microsoft.com/office/drawing/2014/main" id="{C7126A17-8D8C-475E-AD7A-5DEF3F0E6EF0}"/>
              </a:ext>
            </a:extLst>
          </p:cNvPr>
          <p:cNvPicPr>
            <a:picLocks noChangeAspect="1"/>
          </p:cNvPicPr>
          <p:nvPr/>
        </p:nvPicPr>
        <p:blipFill>
          <a:blip r:embed="rId2"/>
          <a:stretch>
            <a:fillRect/>
          </a:stretch>
        </p:blipFill>
        <p:spPr>
          <a:xfrm>
            <a:off x="3408219" y="3116057"/>
            <a:ext cx="5615420" cy="3409434"/>
          </a:xfrm>
          <a:prstGeom prst="rect">
            <a:avLst/>
          </a:prstGeom>
        </p:spPr>
      </p:pic>
    </p:spTree>
    <p:extLst>
      <p:ext uri="{BB962C8B-B14F-4D97-AF65-F5344CB8AC3E}">
        <p14:creationId xmlns:p14="http://schemas.microsoft.com/office/powerpoint/2010/main" val="3509625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F7181-35B5-45F3-88FC-87F5A572A7F5}"/>
              </a:ext>
            </a:extLst>
          </p:cNvPr>
          <p:cNvSpPr>
            <a:spLocks noGrp="1"/>
          </p:cNvSpPr>
          <p:nvPr>
            <p:ph type="title"/>
          </p:nvPr>
        </p:nvSpPr>
        <p:spPr/>
        <p:txBody>
          <a:bodyPr/>
          <a:lstStyle/>
          <a:p>
            <a:r>
              <a:rPr lang="en-US" dirty="0"/>
              <a:t>Problems(</a:t>
            </a:r>
            <a:r>
              <a:rPr lang="en-US" dirty="0" err="1"/>
              <a:t>cont</a:t>
            </a:r>
            <a:r>
              <a:rPr lang="en-US" dirty="0"/>
              <a:t>)</a:t>
            </a:r>
          </a:p>
        </p:txBody>
      </p:sp>
      <p:sp>
        <p:nvSpPr>
          <p:cNvPr id="3" name="Content Placeholder 2">
            <a:extLst>
              <a:ext uri="{FF2B5EF4-FFF2-40B4-BE49-F238E27FC236}">
                <a16:creationId xmlns:a16="http://schemas.microsoft.com/office/drawing/2014/main" id="{BF96248D-C6D5-441D-912C-97D37DC07718}"/>
              </a:ext>
            </a:extLst>
          </p:cNvPr>
          <p:cNvSpPr>
            <a:spLocks noGrp="1"/>
          </p:cNvSpPr>
          <p:nvPr>
            <p:ph idx="1"/>
          </p:nvPr>
        </p:nvSpPr>
        <p:spPr>
          <a:xfrm>
            <a:off x="581192" y="2180496"/>
            <a:ext cx="11029615" cy="1449395"/>
          </a:xfrm>
        </p:spPr>
        <p:txBody>
          <a:bodyPr/>
          <a:lstStyle/>
          <a:p>
            <a:r>
              <a:rPr lang="en-US" dirty="0"/>
              <a:t> Figure 2 : we see that the memory usage of Jellyfish, </a:t>
            </a:r>
            <a:r>
              <a:rPr lang="en-US" dirty="0" err="1"/>
              <a:t>Tallymer</a:t>
            </a:r>
            <a:r>
              <a:rPr lang="en-US" dirty="0"/>
              <a:t>, </a:t>
            </a:r>
            <a:r>
              <a:rPr lang="en-US" dirty="0" err="1"/>
              <a:t>BFCounter</a:t>
            </a:r>
            <a:r>
              <a:rPr lang="en-US" dirty="0"/>
              <a:t>, and Turtle increases linearly with data set size. </a:t>
            </a:r>
            <a:r>
              <a:rPr lang="en-US" dirty="0" err="1"/>
              <a:t>Tallymer</a:t>
            </a:r>
            <a:r>
              <a:rPr lang="en-US" dirty="0"/>
              <a:t> uses more memory than Jellyfish generally, while </a:t>
            </a:r>
            <a:r>
              <a:rPr lang="en-US" dirty="0" err="1"/>
              <a:t>BFCounter</a:t>
            </a:r>
            <a:r>
              <a:rPr lang="en-US" dirty="0"/>
              <a:t> and Turtle have considerably lower memory usage. DSK, KMC, and </a:t>
            </a:r>
            <a:r>
              <a:rPr lang="en-US" dirty="0" err="1"/>
              <a:t>KAnalyze</a:t>
            </a:r>
            <a:r>
              <a:rPr lang="en-US" dirty="0"/>
              <a:t> use constant memory across the data sets, but at the cost of more limited functionality .</a:t>
            </a:r>
          </a:p>
        </p:txBody>
      </p:sp>
      <p:pic>
        <p:nvPicPr>
          <p:cNvPr id="7" name="Picture 6">
            <a:extLst>
              <a:ext uri="{FF2B5EF4-FFF2-40B4-BE49-F238E27FC236}">
                <a16:creationId xmlns:a16="http://schemas.microsoft.com/office/drawing/2014/main" id="{2B3A8080-45C6-4CF1-8D5A-AC50156BB593}"/>
              </a:ext>
            </a:extLst>
          </p:cNvPr>
          <p:cNvPicPr>
            <a:picLocks noChangeAspect="1"/>
          </p:cNvPicPr>
          <p:nvPr/>
        </p:nvPicPr>
        <p:blipFill>
          <a:blip r:embed="rId2"/>
          <a:stretch>
            <a:fillRect/>
          </a:stretch>
        </p:blipFill>
        <p:spPr>
          <a:xfrm>
            <a:off x="3810001" y="3131127"/>
            <a:ext cx="6364864" cy="3609359"/>
          </a:xfrm>
          <a:prstGeom prst="rect">
            <a:avLst/>
          </a:prstGeom>
        </p:spPr>
      </p:pic>
    </p:spTree>
    <p:extLst>
      <p:ext uri="{BB962C8B-B14F-4D97-AF65-F5344CB8AC3E}">
        <p14:creationId xmlns:p14="http://schemas.microsoft.com/office/powerpoint/2010/main" val="1663189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BFF02-7337-4416-A198-E1DEAB4EBC3D}"/>
              </a:ext>
            </a:extLst>
          </p:cNvPr>
          <p:cNvSpPr>
            <a:spLocks noGrp="1"/>
          </p:cNvSpPr>
          <p:nvPr>
            <p:ph type="title"/>
          </p:nvPr>
        </p:nvSpPr>
        <p:spPr>
          <a:xfrm>
            <a:off x="499774" y="675651"/>
            <a:ext cx="11029616" cy="1013800"/>
          </a:xfrm>
        </p:spPr>
        <p:txBody>
          <a:bodyPr/>
          <a:lstStyle/>
          <a:p>
            <a:r>
              <a:rPr lang="en-US" dirty="0"/>
              <a:t>Solution(Jellyfish)</a:t>
            </a:r>
          </a:p>
        </p:txBody>
      </p:sp>
      <p:sp>
        <p:nvSpPr>
          <p:cNvPr id="3" name="Content Placeholder 2">
            <a:extLst>
              <a:ext uri="{FF2B5EF4-FFF2-40B4-BE49-F238E27FC236}">
                <a16:creationId xmlns:a16="http://schemas.microsoft.com/office/drawing/2014/main" id="{DB4AF5F7-A068-45D2-AE89-A629C679E7F7}"/>
              </a:ext>
            </a:extLst>
          </p:cNvPr>
          <p:cNvSpPr>
            <a:spLocks noGrp="1"/>
          </p:cNvSpPr>
          <p:nvPr>
            <p:ph idx="1"/>
          </p:nvPr>
        </p:nvSpPr>
        <p:spPr>
          <a:xfrm>
            <a:off x="581192" y="2180496"/>
            <a:ext cx="11029615" cy="3637208"/>
          </a:xfrm>
        </p:spPr>
        <p:txBody>
          <a:bodyPr>
            <a:normAutofit/>
          </a:bodyPr>
          <a:lstStyle/>
          <a:p>
            <a:r>
              <a:rPr lang="en-US" dirty="0"/>
              <a:t>Jellyfish is a tool for fast, memory-efficient counting of k-</a:t>
            </a:r>
            <a:r>
              <a:rPr lang="en-US" dirty="0" err="1"/>
              <a:t>mers</a:t>
            </a:r>
            <a:r>
              <a:rPr lang="en-US" dirty="0"/>
              <a:t> in DNA.</a:t>
            </a:r>
          </a:p>
          <a:p>
            <a:endParaRPr lang="en-US" dirty="0"/>
          </a:p>
          <a:p>
            <a:r>
              <a:rPr lang="en-US" dirty="0"/>
              <a:t> JELLYFISH can count k-</a:t>
            </a:r>
            <a:r>
              <a:rPr lang="en-US" dirty="0" err="1"/>
              <a:t>mers</a:t>
            </a:r>
            <a:r>
              <a:rPr lang="en-US" dirty="0"/>
              <a:t> quickly by using an efficient encoding of a hash table and by exploiting the "compare-and-swap" CPU instruction to increase parallelism.</a:t>
            </a:r>
          </a:p>
        </p:txBody>
      </p:sp>
    </p:spTree>
    <p:extLst>
      <p:ext uri="{BB962C8B-B14F-4D97-AF65-F5344CB8AC3E}">
        <p14:creationId xmlns:p14="http://schemas.microsoft.com/office/powerpoint/2010/main" val="305990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565B-E99A-4500-9BB8-D96FB046DBEB}"/>
              </a:ext>
            </a:extLst>
          </p:cNvPr>
          <p:cNvSpPr>
            <a:spLocks noGrp="1"/>
          </p:cNvSpPr>
          <p:nvPr>
            <p:ph type="title"/>
          </p:nvPr>
        </p:nvSpPr>
        <p:spPr/>
        <p:txBody>
          <a:bodyPr/>
          <a:lstStyle/>
          <a:p>
            <a:r>
              <a:rPr lang="en-US" dirty="0"/>
              <a:t>Solution(KMC):</a:t>
            </a:r>
          </a:p>
        </p:txBody>
      </p:sp>
      <p:sp>
        <p:nvSpPr>
          <p:cNvPr id="3" name="Content Placeholder 2">
            <a:extLst>
              <a:ext uri="{FF2B5EF4-FFF2-40B4-BE49-F238E27FC236}">
                <a16:creationId xmlns:a16="http://schemas.microsoft.com/office/drawing/2014/main" id="{6F860C0F-33CF-49B4-827C-072648DC4AD0}"/>
              </a:ext>
            </a:extLst>
          </p:cNvPr>
          <p:cNvSpPr>
            <a:spLocks noGrp="1"/>
          </p:cNvSpPr>
          <p:nvPr>
            <p:ph idx="1"/>
          </p:nvPr>
        </p:nvSpPr>
        <p:spPr>
          <a:xfrm>
            <a:off x="581192" y="2180496"/>
            <a:ext cx="11029615" cy="3975348"/>
          </a:xfrm>
        </p:spPr>
        <p:txBody>
          <a:bodyPr/>
          <a:lstStyle/>
          <a:p>
            <a:r>
              <a:rPr lang="en-US" dirty="0"/>
              <a:t>KMC : [K-</a:t>
            </a:r>
            <a:r>
              <a:rPr lang="en-US" dirty="0" err="1"/>
              <a:t>mer</a:t>
            </a:r>
            <a:r>
              <a:rPr lang="en-US" dirty="0"/>
              <a:t> Counter] is a utility designed for counting k-</a:t>
            </a:r>
            <a:r>
              <a:rPr lang="en-US" dirty="0" err="1"/>
              <a:t>mers</a:t>
            </a:r>
            <a:r>
              <a:rPr lang="en-US" dirty="0"/>
              <a:t> in a set of reads from genome sequencing projects. K-</a:t>
            </a:r>
            <a:r>
              <a:rPr lang="en-US" dirty="0" err="1"/>
              <a:t>mer</a:t>
            </a:r>
            <a:r>
              <a:rPr lang="en-US" dirty="0"/>
              <a:t> counting is important for many bioinformatics applications, e.g., developing de Bruijn graph assemblers. Building de Bruijn graphs is a commonly used approach for genome assembly with data from second-generation sequencer. Unfortunately, sequencing errors (frequent in practice) results in huge memory requirements for de Bruijn graphs, as well as long build time. One of the popular approaches to handle this problem is filtering the input reads in such a way that unique k-</a:t>
            </a:r>
            <a:r>
              <a:rPr lang="en-US" dirty="0" err="1"/>
              <a:t>mers</a:t>
            </a:r>
            <a:r>
              <a:rPr lang="en-US" dirty="0"/>
              <a:t> (very likely obtained as a result of an error) are discarded.</a:t>
            </a:r>
          </a:p>
        </p:txBody>
      </p:sp>
    </p:spTree>
    <p:extLst>
      <p:ext uri="{BB962C8B-B14F-4D97-AF65-F5344CB8AC3E}">
        <p14:creationId xmlns:p14="http://schemas.microsoft.com/office/powerpoint/2010/main" val="3107551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64F4-32A7-4526-9998-269D44510E41}"/>
              </a:ext>
            </a:extLst>
          </p:cNvPr>
          <p:cNvSpPr>
            <a:spLocks noGrp="1"/>
          </p:cNvSpPr>
          <p:nvPr>
            <p:ph type="title"/>
          </p:nvPr>
        </p:nvSpPr>
        <p:spPr/>
        <p:txBody>
          <a:bodyPr/>
          <a:lstStyle/>
          <a:p>
            <a:r>
              <a:rPr lang="en-US" dirty="0"/>
              <a:t>Solution(</a:t>
            </a:r>
            <a:r>
              <a:rPr lang="en-US" dirty="0" err="1"/>
              <a:t>dsk</a:t>
            </a:r>
            <a:r>
              <a:rPr lang="en-US" dirty="0"/>
              <a:t>):</a:t>
            </a:r>
          </a:p>
        </p:txBody>
      </p:sp>
      <p:sp>
        <p:nvSpPr>
          <p:cNvPr id="3" name="Content Placeholder 2">
            <a:extLst>
              <a:ext uri="{FF2B5EF4-FFF2-40B4-BE49-F238E27FC236}">
                <a16:creationId xmlns:a16="http://schemas.microsoft.com/office/drawing/2014/main" id="{F90F61AD-0F12-4038-A8BB-D6289A8D7107}"/>
              </a:ext>
            </a:extLst>
          </p:cNvPr>
          <p:cNvSpPr>
            <a:spLocks noGrp="1"/>
          </p:cNvSpPr>
          <p:nvPr>
            <p:ph idx="1"/>
          </p:nvPr>
        </p:nvSpPr>
        <p:spPr/>
        <p:txBody>
          <a:bodyPr/>
          <a:lstStyle/>
          <a:p>
            <a:r>
              <a:rPr lang="en-US" dirty="0"/>
              <a:t>DSK is a k-</a:t>
            </a:r>
            <a:r>
              <a:rPr lang="en-US" dirty="0" err="1"/>
              <a:t>mer</a:t>
            </a:r>
            <a:r>
              <a:rPr lang="en-US" dirty="0"/>
              <a:t> counting software, similar to Jellyfish . DSK can be executed on any machine (only 1 GB memory required for a mammalian dataset) with reasonably low temporary disk usage, and supports any value of k. DSK can count k-</a:t>
            </a:r>
            <a:r>
              <a:rPr lang="en-US" dirty="0" err="1"/>
              <a:t>mers</a:t>
            </a:r>
            <a:r>
              <a:rPr lang="en-US" dirty="0"/>
              <a:t> of large Illumina datasets on laptops and desktop computers.</a:t>
            </a:r>
          </a:p>
        </p:txBody>
      </p:sp>
    </p:spTree>
    <p:extLst>
      <p:ext uri="{BB962C8B-B14F-4D97-AF65-F5344CB8AC3E}">
        <p14:creationId xmlns:p14="http://schemas.microsoft.com/office/powerpoint/2010/main" val="233515958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126</TotalTime>
  <Words>596</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Gadugi</vt:lpstr>
      <vt:lpstr>Gill Sans MT</vt:lpstr>
      <vt:lpstr>Wingdings 2</vt:lpstr>
      <vt:lpstr>Dividend</vt:lpstr>
      <vt:lpstr>PowerPoint Presentation</vt:lpstr>
      <vt:lpstr>Introduction</vt:lpstr>
      <vt:lpstr>Introduction (Cont)</vt:lpstr>
      <vt:lpstr>problems</vt:lpstr>
      <vt:lpstr>Problems(cont)</vt:lpstr>
      <vt:lpstr>Problems(cont)</vt:lpstr>
      <vt:lpstr>Solution(Jellyfish)</vt:lpstr>
      <vt:lpstr>Solution(KMC):</vt:lpstr>
      <vt:lpstr>Solution(dsk):</vt:lpstr>
      <vt:lpstr>Competitor and differences </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nada monir</dc:creator>
  <cp:lastModifiedBy>Computec</cp:lastModifiedBy>
  <cp:revision>3</cp:revision>
  <dcterms:created xsi:type="dcterms:W3CDTF">2022-03-11T17:48:19Z</dcterms:created>
  <dcterms:modified xsi:type="dcterms:W3CDTF">2022-03-12T17:32:46Z</dcterms:modified>
</cp:coreProperties>
</file>