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317" r:id="rId5"/>
    <p:sldId id="307" r:id="rId6"/>
    <p:sldId id="309" r:id="rId7"/>
    <p:sldId id="321" r:id="rId8"/>
    <p:sldId id="263" r:id="rId9"/>
    <p:sldId id="318" r:id="rId10"/>
    <p:sldId id="319" r:id="rId11"/>
    <p:sldId id="320" r:id="rId12"/>
    <p:sldId id="304" r:id="rId13"/>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5405" autoAdjust="0"/>
  </p:normalViewPr>
  <p:slideViewPr>
    <p:cSldViewPr snapToGrid="0">
      <p:cViewPr varScale="1">
        <p:scale>
          <a:sx n="78" d="100"/>
          <a:sy n="78" d="100"/>
        </p:scale>
        <p:origin x="878" y="7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97" d="100"/>
          <a:sy n="97" d="100"/>
        </p:scale>
        <p:origin x="286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6786DA65-2069-44F7-9318-B689F9ECEA54}" type="datetime1">
              <a:rPr lang="fr-FR" smtClean="0"/>
              <a:t>30/04/2024</a:t>
            </a:fld>
            <a:endParaRPr lang="fr-FR" dirty="0"/>
          </a:p>
        </p:txBody>
      </p:sp>
      <p:sp>
        <p:nvSpPr>
          <p:cNvPr id="4" name="Espace réservé du pied de page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du numéro de diapositive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49E357A0-8177-46BC-BFCE-19D99E3453CC}" type="slidenum">
              <a:rPr lang="fr-FR" smtClean="0"/>
              <a:t>‹N°›</a:t>
            </a:fld>
            <a:endParaRPr lang="fr-FR"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702684C5-AF47-4C61-BBB3-A7F9183F97D3}" type="datetime1">
              <a:rPr lang="fr-FR" noProof="0" smtClean="0"/>
              <a:t>30/04/2024</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7C366290-4595-5745-A50F-D5EC13BAC604}" type="slidenum">
              <a:rPr lang="fr-FR" noProof="0" smtClean="0"/>
              <a:t>‹N°›</a:t>
            </a:fld>
            <a:endParaRPr lang="fr-FR"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48704D6B-CA75-C920-89B4-EA8B79E6D4DB}"/>
              </a:ext>
            </a:extLst>
          </p:cNvPr>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rtlCol="0"/>
          <a:lstStyle>
            <a:defPPr>
              <a:defRPr lang="fr-FR"/>
            </a:defPPr>
          </a:lstStyle>
          <a:p>
            <a:pPr rtl="0"/>
            <a:fld id="{7C366290-4595-5745-A50F-D5EC13BAC604}" type="slidenum">
              <a:rPr lang="fr-FR" noProof="0" smtClean="0"/>
              <a:t>1</a:t>
            </a:fld>
            <a:endParaRPr lang="fr-FR"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7C366290-4595-5745-A50F-D5EC13BAC604}" type="slidenum">
              <a:rPr lang="fr-FR" noProof="0" smtClean="0"/>
              <a:t>2</a:t>
            </a:fld>
            <a:endParaRPr lang="fr-FR"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7C366290-4595-5745-A50F-D5EC13BAC604}" type="slidenum">
              <a:rPr lang="fr-FR" noProof="0" smtClean="0"/>
              <a:t>3</a:t>
            </a:fld>
            <a:endParaRPr lang="fr-FR" noProof="0" dirty="0"/>
          </a:p>
        </p:txBody>
      </p:sp>
    </p:spTree>
    <p:extLst>
      <p:ext uri="{BB962C8B-B14F-4D97-AF65-F5344CB8AC3E}">
        <p14:creationId xmlns:p14="http://schemas.microsoft.com/office/powerpoint/2010/main" val="87366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7C366290-4595-5745-A50F-D5EC13BAC604}" type="slidenum">
              <a:rPr lang="fr-FR" noProof="0" smtClean="0"/>
              <a:t>5</a:t>
            </a:fld>
            <a:endParaRPr lang="fr-FR" noProof="0" dirty="0"/>
          </a:p>
        </p:txBody>
      </p:sp>
    </p:spTree>
    <p:extLst>
      <p:ext uri="{BB962C8B-B14F-4D97-AF65-F5344CB8AC3E}">
        <p14:creationId xmlns:p14="http://schemas.microsoft.com/office/powerpoint/2010/main" val="2308133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7</a:t>
            </a:fld>
            <a:endParaRPr lang="fr-FR" noProof="0" dirty="0"/>
          </a:p>
        </p:txBody>
      </p:sp>
    </p:spTree>
    <p:extLst>
      <p:ext uri="{BB962C8B-B14F-4D97-AF65-F5344CB8AC3E}">
        <p14:creationId xmlns:p14="http://schemas.microsoft.com/office/powerpoint/2010/main" val="2325268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7C366290-4595-5745-A50F-D5EC13BAC604}" type="slidenum">
              <a:rPr lang="fr-FR" noProof="0" smtClean="0"/>
              <a:t>9</a:t>
            </a:fld>
            <a:endParaRPr lang="fr-FR"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titre 2">
    <p:bg>
      <p:bgPr>
        <a:solidFill>
          <a:schemeClr val="bg2"/>
        </a:solidFill>
        <a:effectLst/>
      </p:bgPr>
    </p:bg>
    <p:spTree>
      <p:nvGrpSpPr>
        <p:cNvPr id="1" name=""/>
        <p:cNvGrpSpPr/>
        <p:nvPr/>
      </p:nvGrpSpPr>
      <p:grpSpPr>
        <a:xfrm>
          <a:off x="0" y="0"/>
          <a:ext cx="0" cy="0"/>
          <a:chOff x="0" y="0"/>
          <a:chExt cx="0" cy="0"/>
        </a:xfrm>
      </p:grpSpPr>
      <p:sp>
        <p:nvSpPr>
          <p:cNvPr id="29" name="Forme libre : Form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7" name="Forme libre : Form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4" name="Forme libre : Form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3" name="Forme libre : Form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rtlCol="0" anchor="ctr"/>
          <a:lstStyle>
            <a:lvl1pPr algn="ctr">
              <a:defRPr lang="fr-FR" sz="4800"/>
            </a:lvl1pPr>
          </a:lstStyle>
          <a:p>
            <a:pPr rtl="0"/>
            <a:r>
              <a:rPr lang="fr-FR"/>
              <a:t>cliquez pour ajouter un titre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re et Deux contenus 2">
    <p:bg>
      <p:bgPr>
        <a:solidFill>
          <a:schemeClr val="bg2"/>
        </a:solidFill>
        <a:effectLst/>
      </p:bgPr>
    </p:bg>
    <p:spTree>
      <p:nvGrpSpPr>
        <p:cNvPr id="1" name=""/>
        <p:cNvGrpSpPr/>
        <p:nvPr/>
      </p:nvGrpSpPr>
      <p:grpSpPr>
        <a:xfrm>
          <a:off x="0" y="0"/>
          <a:ext cx="0" cy="0"/>
          <a:chOff x="0" y="0"/>
          <a:chExt cx="0" cy="0"/>
        </a:xfrm>
      </p:grpSpPr>
      <p:sp>
        <p:nvSpPr>
          <p:cNvPr id="17" name="Forme libre : Form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24" name="Forme libre : Form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6" name="Forme libre : Form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cxnSp>
        <p:nvCxnSpPr>
          <p:cNvPr id="18" name="Connecteur droit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r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rtlCol="0" anchor="b" anchorCtr="0"/>
          <a:lstStyle>
            <a:lvl1pPr>
              <a:defRPr lang="fr-FR" sz="3200"/>
            </a:lvl1pPr>
          </a:lstStyle>
          <a:p>
            <a:pPr rtl="0"/>
            <a:r>
              <a:rPr lang="fr-FR"/>
              <a:t>Modifiez le style du titre</a:t>
            </a:r>
            <a:endParaRPr lang="fr-FR" dirty="0"/>
          </a:p>
        </p:txBody>
      </p:sp>
      <p:sp>
        <p:nvSpPr>
          <p:cNvPr id="3" name="Espace réservé du contenu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rtlCol="0">
            <a:normAutofit/>
          </a:bodyPr>
          <a:lstStyle>
            <a:lvl1pPr marL="0" indent="0">
              <a:buNone/>
              <a:defRPr lang="fr-FR" sz="2000"/>
            </a:lvl1pPr>
            <a:lvl2pPr marL="228600" indent="-228600">
              <a:spcBef>
                <a:spcPts val="1000"/>
              </a:spcBef>
              <a:buFont typeface="Courier New" panose="02070309020205020404" pitchFamily="49" charset="0"/>
              <a:buChar char="o"/>
              <a:defRPr lang="fr-FR" sz="2000"/>
            </a:lvl2pPr>
            <a:lvl3pPr marL="685800" indent="-228600">
              <a:spcBef>
                <a:spcPts val="1000"/>
              </a:spcBef>
              <a:buFont typeface="Courier New" panose="02070309020205020404" pitchFamily="49" charset="0"/>
              <a:buChar char="o"/>
              <a:defRPr lang="fr-FR" sz="2000"/>
            </a:lvl3pPr>
            <a:lvl4pPr marL="1143000" indent="-228600">
              <a:spcBef>
                <a:spcPts val="1000"/>
              </a:spcBef>
              <a:buFont typeface="Courier New" panose="02070309020205020404" pitchFamily="49" charset="0"/>
              <a:buChar char="o"/>
              <a:defRPr lang="fr-FR" sz="2000"/>
            </a:lvl4pPr>
            <a:lvl5pPr marL="1600200" indent="-228600">
              <a:spcBef>
                <a:spcPts val="1000"/>
              </a:spcBef>
              <a:buFont typeface="Courier New" panose="02070309020205020404" pitchFamily="49" charset="0"/>
              <a:buChar char="o"/>
              <a:defRPr lang="fr-FR" sz="20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u contenu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rtlCol="0">
            <a:normAutofit/>
          </a:bodyPr>
          <a:lstStyle>
            <a:lvl1pPr marL="228600" indent="-228600">
              <a:buFont typeface="Courier New" panose="02070309020205020404" pitchFamily="49" charset="0"/>
              <a:buChar char="o"/>
              <a:defRPr lang="fr-FR" sz="2000"/>
            </a:lvl1pPr>
            <a:lvl2pPr marL="685800" indent="-228600">
              <a:spcBef>
                <a:spcPts val="1000"/>
              </a:spcBef>
              <a:buFont typeface="Courier New" panose="02070309020205020404" pitchFamily="49" charset="0"/>
              <a:buChar char="o"/>
              <a:defRPr lang="fr-FR" sz="2000"/>
            </a:lvl2pPr>
            <a:lvl3pPr marL="1143000" indent="-228600">
              <a:spcBef>
                <a:spcPts val="1000"/>
              </a:spcBef>
              <a:buFont typeface="Courier New" panose="02070309020205020404" pitchFamily="49" charset="0"/>
              <a:buChar char="o"/>
              <a:defRPr lang="fr-FR" sz="2000"/>
            </a:lvl3pPr>
            <a:lvl4pPr marL="1600200" indent="-228600">
              <a:spcBef>
                <a:spcPts val="1000"/>
              </a:spcBef>
              <a:buFont typeface="Courier New" panose="02070309020205020404" pitchFamily="49" charset="0"/>
              <a:buChar char="o"/>
              <a:defRPr lang="fr-FR" sz="2000"/>
            </a:lvl4pPr>
            <a:lvl5pPr marL="2057400" indent="-228600">
              <a:spcBef>
                <a:spcPts val="1000"/>
              </a:spcBef>
              <a:buFont typeface="Courier New" panose="02070309020205020404" pitchFamily="49" charset="0"/>
              <a:buChar char="o"/>
              <a:defRPr lang="fr-FR" sz="20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numéro de diapositive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lang="fr-FR" sz="2400" b="0" i="0">
                <a:solidFill>
                  <a:schemeClr val="tx1"/>
                </a:solidFill>
                <a:latin typeface="Sagona Book" panose="02020503050505020204" pitchFamily="18" charset="0"/>
              </a:defRPr>
            </a:lvl1pPr>
          </a:lstStyle>
          <a:p>
            <a:pPr rtl="0"/>
            <a:fld id="{58FB4751-880F-D840-AAA9-3A15815CC996}" type="slidenum">
              <a:rPr lang="fr-FR" smtClean="0"/>
              <a:pPr/>
              <a:t>‹N°›</a:t>
            </a:fld>
            <a:endParaRPr lang="fr-FR"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et Deux Contenus">
    <p:bg>
      <p:bgPr>
        <a:solidFill>
          <a:schemeClr val="bg2"/>
        </a:solidFill>
        <a:effectLst/>
      </p:bgPr>
    </p:bg>
    <p:spTree>
      <p:nvGrpSpPr>
        <p:cNvPr id="1" name=""/>
        <p:cNvGrpSpPr/>
        <p:nvPr/>
      </p:nvGrpSpPr>
      <p:grpSpPr>
        <a:xfrm>
          <a:off x="0" y="0"/>
          <a:ext cx="0" cy="0"/>
          <a:chOff x="0" y="0"/>
          <a:chExt cx="0" cy="0"/>
        </a:xfrm>
      </p:grpSpPr>
      <p:sp>
        <p:nvSpPr>
          <p:cNvPr id="13" name="Forme libre : Form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9" name="Forme libre : Form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0" name="Titr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rtlCol="0" anchor="b" anchorCtr="0"/>
          <a:lstStyle>
            <a:lvl1pPr>
              <a:defRPr lang="fr-FR" sz="3200"/>
            </a:lvl1pPr>
          </a:lstStyle>
          <a:p>
            <a:pPr rtl="0"/>
            <a:r>
              <a:rPr lang="fr-FR"/>
              <a:t>cliquez pour ajouter un titre</a:t>
            </a:r>
          </a:p>
        </p:txBody>
      </p:sp>
      <p:sp>
        <p:nvSpPr>
          <p:cNvPr id="6" name="Espace réservé du contenu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rtlCol="0">
            <a:normAutofit/>
          </a:bodyPr>
          <a:lstStyle>
            <a:lvl1pPr marL="228600" indent="-228600">
              <a:buFont typeface="Courier New" panose="02070309020205020404" pitchFamily="49" charset="0"/>
              <a:buChar char="o"/>
              <a:defRPr lang="fr-FR" sz="2000" cap="all" baseline="0"/>
            </a:lvl1pPr>
            <a:lvl2pPr marL="685800" indent="-228600">
              <a:spcBef>
                <a:spcPts val="1000"/>
              </a:spcBef>
              <a:buFont typeface="Courier New" panose="02070309020205020404" pitchFamily="49" charset="0"/>
              <a:buChar char="o"/>
              <a:defRPr lang="fr-FR" sz="2000"/>
            </a:lvl2pPr>
            <a:lvl3pPr marL="1143000" indent="-228600">
              <a:spcBef>
                <a:spcPts val="1000"/>
              </a:spcBef>
              <a:buFont typeface="Courier New" panose="02070309020205020404" pitchFamily="49" charset="0"/>
              <a:buChar char="o"/>
              <a:defRPr lang="fr-FR" sz="2000"/>
            </a:lvl3pPr>
            <a:lvl4pPr marL="1600200" indent="-228600">
              <a:spcBef>
                <a:spcPts val="1000"/>
              </a:spcBef>
              <a:buFont typeface="Courier New" panose="02070309020205020404" pitchFamily="49" charset="0"/>
              <a:buChar char="o"/>
              <a:defRPr lang="fr-FR" sz="2000"/>
            </a:lvl4pPr>
            <a:lvl5pPr marL="2057400" indent="-228600">
              <a:spcBef>
                <a:spcPts val="1000"/>
              </a:spcBef>
              <a:buFont typeface="Courier New" panose="02070309020205020404" pitchFamily="49" charset="0"/>
              <a:buChar char="o"/>
              <a:defRPr lang="fr-FR" sz="20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 name="Espace réservé du contenu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rtlCol="0">
            <a:normAutofit/>
          </a:bodyPr>
          <a:lstStyle>
            <a:lvl1pPr marL="0" indent="0">
              <a:buNone/>
              <a:defRPr lang="fr-FR" sz="2000"/>
            </a:lvl1pPr>
            <a:lvl2pPr marL="228600" indent="-228600">
              <a:spcBef>
                <a:spcPts val="1000"/>
              </a:spcBef>
              <a:buFont typeface="Courier New" panose="02070309020205020404" pitchFamily="49" charset="0"/>
              <a:buChar char="o"/>
              <a:defRPr lang="fr-FR" sz="2000"/>
            </a:lvl2pPr>
            <a:lvl3pPr marL="685800" indent="-228600">
              <a:spcBef>
                <a:spcPts val="1000"/>
              </a:spcBef>
              <a:buFont typeface="Courier New" panose="02070309020205020404" pitchFamily="49" charset="0"/>
              <a:buChar char="o"/>
              <a:defRPr lang="fr-FR" sz="2000"/>
            </a:lvl3pPr>
            <a:lvl4pPr marL="1143000" indent="-228600">
              <a:spcBef>
                <a:spcPts val="1000"/>
              </a:spcBef>
              <a:buFont typeface="Courier New" panose="02070309020205020404" pitchFamily="49" charset="0"/>
              <a:buChar char="o"/>
              <a:defRPr lang="fr-FR" sz="2000"/>
            </a:lvl4pPr>
            <a:lvl5pPr marL="1600200" indent="-228600">
              <a:spcBef>
                <a:spcPts val="1000"/>
              </a:spcBef>
              <a:buFont typeface="Courier New" panose="02070309020205020404" pitchFamily="49" charset="0"/>
              <a:buChar char="o"/>
              <a:defRPr lang="fr-FR" sz="20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numéro de diapositive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lang="fr-FR" sz="2400" b="0" i="0">
                <a:solidFill>
                  <a:schemeClr val="tx1"/>
                </a:solidFill>
                <a:latin typeface="Sagona Book" panose="02020503050505020204" pitchFamily="18" charset="0"/>
              </a:defRPr>
            </a:lvl1pPr>
          </a:lstStyle>
          <a:p>
            <a:pPr rtl="0"/>
            <a:fld id="{58FB4751-880F-D840-AAA9-3A15815CC996}" type="slidenum">
              <a:rPr lang="fr-FR" smtClean="0"/>
              <a:pPr/>
              <a:t>‹N°›</a:t>
            </a:fld>
            <a:endParaRPr lang="fr-FR"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et contenu 5">
    <p:bg>
      <p:bgPr>
        <a:solidFill>
          <a:schemeClr val="bg2"/>
        </a:solidFill>
        <a:effectLst/>
      </p:bgPr>
    </p:bg>
    <p:spTree>
      <p:nvGrpSpPr>
        <p:cNvPr id="1" name=""/>
        <p:cNvGrpSpPr/>
        <p:nvPr/>
      </p:nvGrpSpPr>
      <p:grpSpPr>
        <a:xfrm>
          <a:off x="0" y="0"/>
          <a:ext cx="0" cy="0"/>
          <a:chOff x="0" y="0"/>
          <a:chExt cx="0" cy="0"/>
        </a:xfrm>
      </p:grpSpPr>
      <p:sp>
        <p:nvSpPr>
          <p:cNvPr id="6" name="Forme libre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8" name="Forme libre : Form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5" name="Titr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rtlCol="0" anchor="b" anchorCtr="0"/>
          <a:lstStyle>
            <a:lvl1pPr>
              <a:defRPr lang="fr-FR" sz="3200"/>
            </a:lvl1pPr>
          </a:lstStyle>
          <a:p>
            <a:pPr rtl="0"/>
            <a:r>
              <a:rPr lang="fr-FR"/>
              <a:t>cliquez pour ajouter un titre</a:t>
            </a:r>
          </a:p>
        </p:txBody>
      </p:sp>
      <p:sp>
        <p:nvSpPr>
          <p:cNvPr id="7" name="Espace réservé au tableau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rtlCol="0"/>
          <a:lstStyle>
            <a:defPPr>
              <a:defRPr lang="fr-FR"/>
            </a:defPPr>
          </a:lstStyle>
          <a:p>
            <a:pPr rtl="0"/>
            <a:r>
              <a:rPr lang="fr-FR"/>
              <a:t>Cliquez sur l'icône pour ajouter un tableau</a:t>
            </a:r>
          </a:p>
        </p:txBody>
      </p:sp>
      <p:sp>
        <p:nvSpPr>
          <p:cNvPr id="3" name="Espace réservé du numéro de diapositive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lang="fr-FR" sz="2400" b="0" i="0">
                <a:solidFill>
                  <a:schemeClr val="tx1"/>
                </a:solidFill>
                <a:latin typeface="Sagona Book" panose="02020503050505020204" pitchFamily="18" charset="0"/>
              </a:defRPr>
            </a:lvl1pPr>
          </a:lstStyle>
          <a:p>
            <a:pPr rtl="0"/>
            <a:fld id="{58FB4751-880F-D840-AAA9-3A15815CC996}" type="slidenum">
              <a:rPr lang="fr-FR" smtClean="0"/>
              <a:pPr/>
              <a:t>‹N°›</a:t>
            </a:fld>
            <a:endParaRPr lang="fr-FR"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ermeture">
    <p:bg>
      <p:bgPr>
        <a:solidFill>
          <a:schemeClr val="bg2"/>
        </a:solidFill>
        <a:effectLst/>
      </p:bgPr>
    </p:bg>
    <p:spTree>
      <p:nvGrpSpPr>
        <p:cNvPr id="1" name=""/>
        <p:cNvGrpSpPr/>
        <p:nvPr/>
      </p:nvGrpSpPr>
      <p:grpSpPr>
        <a:xfrm>
          <a:off x="0" y="0"/>
          <a:ext cx="0" cy="0"/>
          <a:chOff x="0" y="0"/>
          <a:chExt cx="0" cy="0"/>
        </a:xfrm>
      </p:grpSpPr>
      <p:sp>
        <p:nvSpPr>
          <p:cNvPr id="8" name="Forme libre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25" name="Forme libre : Form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3" name="Forme libre : Form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rtlCol="0" anchor="ctr"/>
          <a:lstStyle>
            <a:lvl1pPr algn="l">
              <a:defRPr lang="fr-FR" sz="4800"/>
            </a:lvl1pPr>
          </a:lstStyle>
          <a:p>
            <a:pPr rtl="0"/>
            <a:r>
              <a:rPr lang="fr-FR"/>
              <a:t>cliquez pour ajouter un titre</a:t>
            </a:r>
          </a:p>
        </p:txBody>
      </p:sp>
      <p:sp>
        <p:nvSpPr>
          <p:cNvPr id="3" name="Espace réservé du contenu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rtlCol="0" anchor="ctr">
            <a:normAutofit/>
          </a:bodyPr>
          <a:lstStyle>
            <a:lvl1pPr marL="0" indent="0">
              <a:buFont typeface="Courier New" panose="02070309020205020404" pitchFamily="49" charset="0"/>
              <a:buNone/>
              <a:defRPr lang="fr-FR" sz="2000" cap="all" baseline="0"/>
            </a:lvl1pPr>
            <a:lvl2pPr marL="0" indent="0">
              <a:spcBef>
                <a:spcPts val="1000"/>
              </a:spcBef>
              <a:buFont typeface="Courier New" panose="02070309020205020404" pitchFamily="49" charset="0"/>
              <a:buNone/>
              <a:defRPr lang="fr-FR" sz="2000"/>
            </a:lvl2pPr>
            <a:lvl3pPr marL="685800" indent="-228600">
              <a:spcBef>
                <a:spcPts val="1000"/>
              </a:spcBef>
              <a:buFont typeface="Courier New" panose="02070309020205020404" pitchFamily="49" charset="0"/>
              <a:buChar char="o"/>
              <a:defRPr lang="fr-FR" sz="2000"/>
            </a:lvl3pPr>
            <a:lvl4pPr marL="1143000" indent="-228600">
              <a:spcBef>
                <a:spcPts val="1000"/>
              </a:spcBef>
              <a:buFont typeface="Courier New" panose="02070309020205020404" pitchFamily="49" charset="0"/>
              <a:buChar char="o"/>
              <a:defRPr lang="fr-FR" sz="2000"/>
            </a:lvl4pPr>
            <a:lvl5pPr marL="1600200" indent="-228600">
              <a:spcBef>
                <a:spcPts val="1000"/>
              </a:spcBef>
              <a:buFont typeface="Courier New" panose="02070309020205020404" pitchFamily="49" charset="0"/>
              <a:buChar char="o"/>
              <a:defRPr lang="fr-FR" sz="20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
    <p:bg>
      <p:bgPr>
        <a:solidFill>
          <a:schemeClr val="bg2"/>
        </a:solidFill>
        <a:effectLst/>
      </p:bgPr>
    </p:bg>
    <p:spTree>
      <p:nvGrpSpPr>
        <p:cNvPr id="1" name=""/>
        <p:cNvGrpSpPr/>
        <p:nvPr/>
      </p:nvGrpSpPr>
      <p:grpSpPr>
        <a:xfrm>
          <a:off x="0" y="0"/>
          <a:ext cx="0" cy="0"/>
          <a:chOff x="0" y="0"/>
          <a:chExt cx="0" cy="0"/>
        </a:xfrm>
      </p:grpSpPr>
      <p:grpSp>
        <p:nvGrpSpPr>
          <p:cNvPr id="3" name="Groupe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orme libre : Form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5" name="Forme libre : Form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grpSp>
      <p:sp>
        <p:nvSpPr>
          <p:cNvPr id="6" name="Forme libre : Form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7" name="Espace réservé du numéro de diapositive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lang="fr-FR" sz="2400" b="0" i="0">
                <a:solidFill>
                  <a:schemeClr val="tx1"/>
                </a:solidFill>
                <a:latin typeface="Sagona Book" panose="02020503050505020204" pitchFamily="18" charset="0"/>
              </a:defRPr>
            </a:lvl1pPr>
          </a:lstStyle>
          <a:p>
            <a:pPr rtl="0"/>
            <a:fld id="{58FB4751-880F-D840-AAA9-3A15815CC996}" type="slidenum">
              <a:rPr lang="fr-FR" smtClean="0"/>
              <a:pPr/>
              <a:t>‹N°›</a:t>
            </a:fld>
            <a:endParaRPr lang="fr-FR"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Ordre du jour 2">
    <p:bg>
      <p:bgPr>
        <a:solidFill>
          <a:schemeClr val="bg2"/>
        </a:solidFill>
        <a:effectLst/>
      </p:bgPr>
    </p:bg>
    <p:spTree>
      <p:nvGrpSpPr>
        <p:cNvPr id="1" name=""/>
        <p:cNvGrpSpPr/>
        <p:nvPr/>
      </p:nvGrpSpPr>
      <p:grpSpPr>
        <a:xfrm>
          <a:off x="0" y="0"/>
          <a:ext cx="0" cy="0"/>
          <a:chOff x="0" y="0"/>
          <a:chExt cx="0" cy="0"/>
        </a:xfrm>
      </p:grpSpPr>
      <p:sp>
        <p:nvSpPr>
          <p:cNvPr id="5" name="Forme libre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5" name="Forme libre : Form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2" name="Forme libre : Form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6" name="Forme libre : Form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rtlCol="0" anchor="ctr" anchorCtr="0"/>
          <a:lstStyle>
            <a:lvl1pPr algn="l">
              <a:defRPr lang="fr-FR" sz="3200">
                <a:solidFill>
                  <a:schemeClr val="accent1"/>
                </a:solidFill>
              </a:defRPr>
            </a:lvl1pPr>
          </a:lstStyle>
          <a:p>
            <a:pPr rtl="0"/>
            <a:r>
              <a:rPr lang="fr-FR"/>
              <a:t>cliquez pour ajouter un titre</a:t>
            </a:r>
          </a:p>
        </p:txBody>
      </p:sp>
      <p:sp>
        <p:nvSpPr>
          <p:cNvPr id="3" name="Espace réservé du contenu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rtlCol="0"/>
          <a:lstStyle>
            <a:lvl1pPr marL="0" indent="0" algn="r">
              <a:buNone/>
              <a:defRPr lang="fr-FR" sz="2400" cap="all" baseline="0"/>
            </a:lvl1pPr>
            <a:lvl2pPr marL="457200" indent="0" algn="r">
              <a:buNone/>
              <a:defRPr lang="fr-FR" sz="1800">
                <a:latin typeface="+mj-lt"/>
              </a:defRPr>
            </a:lvl2pPr>
            <a:lvl3pPr marL="914400" indent="0" algn="r">
              <a:buNone/>
              <a:defRPr lang="fr-FR"/>
            </a:lvl3pPr>
            <a:lvl4pPr marL="1371600" indent="0" algn="r">
              <a:buNone/>
              <a:defRPr lang="fr-FR"/>
            </a:lvl4pPr>
            <a:lvl5pPr marL="1828800" indent="0" algn="r">
              <a:buNone/>
              <a:defRPr lang="fr-F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mage avec légende 2">
    <p:bg>
      <p:bgPr>
        <a:solidFill>
          <a:schemeClr val="bg2"/>
        </a:solidFill>
        <a:effectLst/>
      </p:bgPr>
    </p:bg>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rtlCol="0" anchor="ctr"/>
          <a:lstStyle>
            <a:lvl1pPr>
              <a:lnSpc>
                <a:spcPct val="75000"/>
              </a:lnSpc>
              <a:defRPr lang="fr-FR" sz="4800"/>
            </a:lvl1pPr>
          </a:lstStyle>
          <a:p>
            <a:pPr rtl="0"/>
            <a:r>
              <a:rPr lang="fr-FR"/>
              <a:t>cliquez pour ajouter un titre</a:t>
            </a:r>
          </a:p>
        </p:txBody>
      </p:sp>
      <p:pic>
        <p:nvPicPr>
          <p:cNvPr id="9" name="Imag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orme libre : Form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1" name="Espace réservé d’image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rtlCol="0" anchor="t">
            <a:noAutofit/>
          </a:bodyPr>
          <a:lstStyle>
            <a:lvl1pPr marL="0" indent="0" algn="r">
              <a:buNone/>
              <a:defRPr lang="fr-FR" sz="1800"/>
            </a:lvl1pPr>
            <a:lvl2pPr marL="457200" indent="0">
              <a:buNone/>
              <a:defRPr lang="fr-FR" sz="2800"/>
            </a:lvl2pPr>
            <a:lvl3pPr marL="914400" indent="0">
              <a:buNone/>
              <a:defRPr lang="fr-FR" sz="2400"/>
            </a:lvl3pPr>
            <a:lvl4pPr marL="1371600" indent="0">
              <a:buNone/>
              <a:defRPr lang="fr-FR" sz="2000"/>
            </a:lvl4pPr>
            <a:lvl5pPr marL="1828800" indent="0">
              <a:buNone/>
              <a:defRPr lang="fr-FR" sz="2000"/>
            </a:lvl5pPr>
            <a:lvl6pPr marL="2286000" indent="0">
              <a:buNone/>
              <a:defRPr lang="fr-FR" sz="2000"/>
            </a:lvl6pPr>
            <a:lvl7pPr marL="2743200" indent="0">
              <a:buNone/>
              <a:defRPr lang="fr-FR" sz="2000"/>
            </a:lvl7pPr>
            <a:lvl8pPr marL="3200400" indent="0">
              <a:buNone/>
              <a:defRPr lang="fr-FR" sz="2000"/>
            </a:lvl8pPr>
            <a:lvl9pPr marL="3657600" indent="0">
              <a:buNone/>
              <a:defRPr lang="fr-FR" sz="2000"/>
            </a:lvl9pPr>
          </a:lstStyle>
          <a:p>
            <a:pPr rtl="0"/>
            <a:r>
              <a:rPr lang="fr-FR"/>
              <a:t>Cliquez sur l'icône pour ajouter une image</a:t>
            </a:r>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n-tête de section 1">
    <p:bg>
      <p:bgPr>
        <a:solidFill>
          <a:schemeClr val="bg2"/>
        </a:solidFill>
        <a:effectLst/>
      </p:bgPr>
    </p:bg>
    <p:spTree>
      <p:nvGrpSpPr>
        <p:cNvPr id="1" name=""/>
        <p:cNvGrpSpPr/>
        <p:nvPr/>
      </p:nvGrpSpPr>
      <p:grpSpPr>
        <a:xfrm>
          <a:off x="0" y="0"/>
          <a:ext cx="0" cy="0"/>
          <a:chOff x="0" y="0"/>
          <a:chExt cx="0" cy="0"/>
        </a:xfrm>
      </p:grpSpPr>
      <p:sp>
        <p:nvSpPr>
          <p:cNvPr id="3" name="Forme libre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8" name="Forme libre : Form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0" name="Forme libre : Form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8" name="Titr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rtlCol="0" anchor="b"/>
          <a:lstStyle>
            <a:lvl1pPr>
              <a:lnSpc>
                <a:spcPct val="75000"/>
              </a:lnSpc>
              <a:defRPr lang="fr-FR" sz="4800">
                <a:solidFill>
                  <a:schemeClr val="tx1"/>
                </a:solidFill>
              </a:defRPr>
            </a:lvl1pPr>
          </a:lstStyle>
          <a:p>
            <a:pPr rtl="0"/>
            <a:r>
              <a:rPr lang="fr-FR"/>
              <a:t>cliquez pour ajouter un titre</a:t>
            </a:r>
          </a:p>
        </p:txBody>
      </p:sp>
      <p:sp>
        <p:nvSpPr>
          <p:cNvPr id="5" name="Espace réservé d’image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rtlCol="0">
            <a:noAutofit/>
          </a:bodyPr>
          <a:lstStyle>
            <a:lvl1pPr marL="0" indent="0">
              <a:buNone/>
              <a:defRPr lang="fr-FR" sz="2000">
                <a:solidFill>
                  <a:schemeClr val="tx1"/>
                </a:solidFill>
              </a:defRPr>
            </a:lvl1pPr>
          </a:lstStyle>
          <a:p>
            <a:pPr rtl="0"/>
            <a:r>
              <a:rPr lang="fr-FR"/>
              <a:t>Cliquez sur l'icône pour ajouter une image</a:t>
            </a:r>
          </a:p>
        </p:txBody>
      </p:sp>
      <p:sp>
        <p:nvSpPr>
          <p:cNvPr id="9" name="Espace réservé du contenu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rtlCol="0">
            <a:noAutofit/>
          </a:bodyPr>
          <a:lstStyle>
            <a:lvl1pPr marL="0" indent="0">
              <a:buFont typeface="Courier New" panose="02070309020205020404" pitchFamily="49" charset="0"/>
              <a:buNone/>
              <a:defRPr lang="fr-FR" sz="2400" b="0" cap="all" baseline="0"/>
            </a:lvl1pPr>
            <a:lvl2pPr>
              <a:defRPr lang="fr-FR" sz="2400"/>
            </a:lvl2pPr>
            <a:lvl3pPr>
              <a:defRPr lang="fr-FR" sz="2400"/>
            </a:lvl3pPr>
            <a:lvl4pPr>
              <a:defRPr lang="fr-FR" sz="2400"/>
            </a:lvl4pPr>
            <a:lvl5pPr>
              <a:defRPr lang="fr-FR" sz="2400"/>
            </a:lvl5pPr>
          </a:lstStyle>
          <a:p>
            <a:pPr lvl="0" rtl="0"/>
            <a:r>
              <a:rPr lang="fr-FR"/>
              <a:t>Cliquer pour ajouter du texte</a:t>
            </a:r>
          </a:p>
          <a:p>
            <a:pPr lvl="1" rtl="0"/>
            <a:r>
              <a:rPr lang="fr-FR"/>
              <a:t>Deuxième niveau</a:t>
            </a:r>
          </a:p>
          <a:p>
            <a:pPr lvl="2" rtl="0"/>
            <a:r>
              <a:rPr lang="fr-FR"/>
              <a:t>Troisième niveau</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7">
    <p:bg>
      <p:bgPr>
        <a:solidFill>
          <a:schemeClr val="bg2"/>
        </a:solidFill>
        <a:effectLst/>
      </p:bgPr>
    </p:bg>
    <p:spTree>
      <p:nvGrpSpPr>
        <p:cNvPr id="1" name=""/>
        <p:cNvGrpSpPr/>
        <p:nvPr/>
      </p:nvGrpSpPr>
      <p:grpSpPr>
        <a:xfrm>
          <a:off x="0" y="0"/>
          <a:ext cx="0" cy="0"/>
          <a:chOff x="0" y="0"/>
          <a:chExt cx="0" cy="0"/>
        </a:xfrm>
      </p:grpSpPr>
      <p:grpSp>
        <p:nvGrpSpPr>
          <p:cNvPr id="8" name="Groupe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orme libre : Form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0" name="Forme libre : Form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grpSp>
      <p:sp>
        <p:nvSpPr>
          <p:cNvPr id="6" name="Titr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rtlCol="0" anchor="b" anchorCtr="0"/>
          <a:lstStyle>
            <a:lvl1pPr>
              <a:defRPr lang="fr-FR" sz="3200"/>
            </a:lvl1pPr>
          </a:lstStyle>
          <a:p>
            <a:pPr rtl="0"/>
            <a:r>
              <a:rPr lang="fr-FR"/>
              <a:t>cliquez pour ajouter un titre</a:t>
            </a:r>
          </a:p>
        </p:txBody>
      </p:sp>
      <p:sp>
        <p:nvSpPr>
          <p:cNvPr id="12" name="Forme libre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5" name="Forme libre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3" name="Forme libre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7" name="Espace réservé du contenu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rtlCol="0">
            <a:normAutofit/>
          </a:bodyPr>
          <a:lstStyle>
            <a:lvl1pPr>
              <a:defRPr lang="fr-FR" sz="2000"/>
            </a:lvl1pPr>
            <a:lvl2pPr>
              <a:defRPr lang="fr-FR" sz="1800"/>
            </a:lvl2pPr>
            <a:lvl3pPr>
              <a:defRPr lang="fr-FR" sz="1600"/>
            </a:lvl3pPr>
            <a:lvl4pPr>
              <a:defRPr lang="fr-FR" sz="1400"/>
            </a:lvl4pPr>
            <a:lvl5pPr>
              <a:defRPr lang="fr-FR" sz="14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3" name="Espace réservé du numéro de diapositive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lang="fr-FR" sz="2400" b="0" i="0">
                <a:solidFill>
                  <a:schemeClr val="tx1"/>
                </a:solidFill>
                <a:latin typeface="Sagona Book" panose="02020503050505020204" pitchFamily="18" charset="0"/>
              </a:defRPr>
            </a:lvl1pPr>
          </a:lstStyle>
          <a:p>
            <a:pPr rtl="0"/>
            <a:fld id="{58FB4751-880F-D840-AAA9-3A15815CC996}" type="slidenum">
              <a:rPr lang="fr-FR" smtClean="0"/>
              <a:pPr/>
              <a:t>‹N°›</a:t>
            </a:fld>
            <a:endParaRPr lang="fr-FR"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itation">
    <p:bg>
      <p:bgPr>
        <a:solidFill>
          <a:schemeClr val="bg2"/>
        </a:solidFill>
        <a:effectLst/>
      </p:bgPr>
    </p:bg>
    <p:spTree>
      <p:nvGrpSpPr>
        <p:cNvPr id="1" name=""/>
        <p:cNvGrpSpPr/>
        <p:nvPr/>
      </p:nvGrpSpPr>
      <p:grpSpPr>
        <a:xfrm>
          <a:off x="0" y="0"/>
          <a:ext cx="0" cy="0"/>
          <a:chOff x="0" y="0"/>
          <a:chExt cx="0" cy="0"/>
        </a:xfrm>
      </p:grpSpPr>
      <p:sp>
        <p:nvSpPr>
          <p:cNvPr id="52" name="Forme libre : Form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4" name="Forme libre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pic>
        <p:nvPicPr>
          <p:cNvPr id="6" name="Graphique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orme libre : Form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rtlCol="0" anchor="b" anchorCtr="0"/>
          <a:lstStyle>
            <a:lvl1pPr algn="ctr">
              <a:defRPr lang="fr-FR" sz="4800" cap="none" baseline="0">
                <a:latin typeface="+mj-lt"/>
              </a:defRPr>
            </a:lvl1pPr>
          </a:lstStyle>
          <a:p>
            <a:pPr rtl="0"/>
            <a:r>
              <a:rPr lang="fr-FR"/>
              <a:t>cliquez pour ajouter un titre</a:t>
            </a:r>
          </a:p>
        </p:txBody>
      </p:sp>
      <p:sp>
        <p:nvSpPr>
          <p:cNvPr id="32" name="Espace réservé du texte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rtlCol="0">
            <a:normAutofit/>
          </a:bodyPr>
          <a:lstStyle>
            <a:lvl1pPr marL="0" indent="0" algn="ctr">
              <a:lnSpc>
                <a:spcPct val="100000"/>
              </a:lnSpc>
              <a:spcBef>
                <a:spcPts val="0"/>
              </a:spcBef>
              <a:buNone/>
              <a:defRPr lang="fr-FR" sz="2400" cap="all" baseline="0"/>
            </a:lvl1pPr>
          </a:lstStyle>
          <a:p>
            <a:pPr lvl="0" rtl="0"/>
            <a:r>
              <a:rPr lang="fr-FR"/>
              <a:t>Cliquer pour ajouter du texte</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au 1">
    <p:bg>
      <p:bgPr>
        <a:solidFill>
          <a:schemeClr val="bg2"/>
        </a:solidFill>
        <a:effectLst/>
      </p:bgPr>
    </p:bg>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rtlCol="0" anchor="b" anchorCtr="0"/>
          <a:lstStyle>
            <a:lvl1pPr>
              <a:defRPr lang="fr-FR" sz="3200"/>
            </a:lvl1pPr>
          </a:lstStyle>
          <a:p>
            <a:pPr rtl="0"/>
            <a:r>
              <a:rPr lang="fr-FR"/>
              <a:t>cliquez pour ajouter un titre</a:t>
            </a:r>
          </a:p>
        </p:txBody>
      </p:sp>
      <p:sp>
        <p:nvSpPr>
          <p:cNvPr id="2" name="Espace réservé du contenu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rtlCol="0">
            <a:normAutofit/>
          </a:bodyPr>
          <a:lstStyle>
            <a:lvl1pPr marL="0" indent="0">
              <a:buNone/>
              <a:defRPr lang="fr-FR" sz="2000"/>
            </a:lvl1pPr>
            <a:lvl2pPr marL="228600" indent="-228600">
              <a:spcBef>
                <a:spcPts val="1000"/>
              </a:spcBef>
              <a:buFont typeface="Courier New" panose="02070309020205020404" pitchFamily="49" charset="0"/>
              <a:buChar char="o"/>
              <a:defRPr lang="fr-FR" sz="2000"/>
            </a:lvl2pPr>
            <a:lvl3pPr marL="685800" indent="-228600">
              <a:spcBef>
                <a:spcPts val="1000"/>
              </a:spcBef>
              <a:buFont typeface="Courier New" panose="02070309020205020404" pitchFamily="49" charset="0"/>
              <a:buChar char="o"/>
              <a:defRPr lang="fr-FR" sz="2000"/>
            </a:lvl3pPr>
            <a:lvl4pPr marL="1143000" indent="-228600">
              <a:spcBef>
                <a:spcPts val="1000"/>
              </a:spcBef>
              <a:buFont typeface="Courier New" panose="02070309020205020404" pitchFamily="49" charset="0"/>
              <a:buChar char="o"/>
              <a:defRPr lang="fr-FR" sz="2000"/>
            </a:lvl4pPr>
            <a:lvl5pPr marL="1600200" indent="-228600">
              <a:spcBef>
                <a:spcPts val="1000"/>
              </a:spcBef>
              <a:buFont typeface="Courier New" panose="02070309020205020404" pitchFamily="49" charset="0"/>
              <a:buChar char="o"/>
              <a:defRPr lang="fr-FR" sz="20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contenu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rtlCol="0">
            <a:normAutofit/>
          </a:bodyPr>
          <a:lstStyle>
            <a:lvl1pPr marL="0" indent="0">
              <a:buNone/>
              <a:defRPr lang="fr-FR" sz="2000"/>
            </a:lvl1pPr>
            <a:lvl2pPr marL="228600" indent="-228600">
              <a:spcBef>
                <a:spcPts val="1000"/>
              </a:spcBef>
              <a:buFont typeface="Courier New" panose="02070309020205020404" pitchFamily="49" charset="0"/>
              <a:buChar char="o"/>
              <a:defRPr lang="fr-FR" sz="2000"/>
            </a:lvl2pPr>
            <a:lvl3pPr marL="685800" indent="-228600">
              <a:spcBef>
                <a:spcPts val="1000"/>
              </a:spcBef>
              <a:buFont typeface="Courier New" panose="02070309020205020404" pitchFamily="49" charset="0"/>
              <a:buChar char="o"/>
              <a:defRPr lang="fr-FR" sz="2000"/>
            </a:lvl3pPr>
            <a:lvl4pPr marL="1143000" indent="-228600">
              <a:spcBef>
                <a:spcPts val="1000"/>
              </a:spcBef>
              <a:buFont typeface="Courier New" panose="02070309020205020404" pitchFamily="49" charset="0"/>
              <a:buChar char="o"/>
              <a:defRPr lang="fr-FR" sz="2000"/>
            </a:lvl4pPr>
            <a:lvl5pPr marL="1600200" indent="-228600">
              <a:spcBef>
                <a:spcPts val="1000"/>
              </a:spcBef>
              <a:buFont typeface="Courier New" panose="02070309020205020404" pitchFamily="49" charset="0"/>
              <a:buChar char="o"/>
              <a:defRPr lang="fr-FR" sz="20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Forme libre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2" name="Forme libre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5" name="Espace réservé du numéro de diapositive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lang="fr-FR" sz="2400" b="0" i="0">
                <a:solidFill>
                  <a:schemeClr val="tx1"/>
                </a:solidFill>
                <a:latin typeface="Sagona Book" panose="02020503050505020204" pitchFamily="18" charset="0"/>
              </a:defRPr>
            </a:lvl1pPr>
          </a:lstStyle>
          <a:p>
            <a:pPr rtl="0"/>
            <a:fld id="{58FB4751-880F-D840-AAA9-3A15815CC996}" type="slidenum">
              <a:rPr lang="fr-FR" smtClean="0"/>
              <a:pPr/>
              <a:t>‹N°›</a:t>
            </a:fld>
            <a:endParaRPr lang="fr-FR"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ux contenus 2">
    <p:bg>
      <p:bgPr>
        <a:solidFill>
          <a:schemeClr val="bg2"/>
        </a:solidFill>
        <a:effectLst/>
      </p:bgPr>
    </p:bg>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orme libre : Form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1" name="Forme libre : Form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grpSp>
      <p:sp>
        <p:nvSpPr>
          <p:cNvPr id="8" name="Titr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rtlCol="0" anchor="b"/>
          <a:lstStyle>
            <a:lvl1pPr>
              <a:defRPr lang="fr-FR" sz="3200"/>
            </a:lvl1pPr>
          </a:lstStyle>
          <a:p>
            <a:pPr rtl="0"/>
            <a:r>
              <a:rPr lang="fr-FR"/>
              <a:t>cliquez pour ajouter un titre</a:t>
            </a:r>
          </a:p>
        </p:txBody>
      </p:sp>
      <p:sp>
        <p:nvSpPr>
          <p:cNvPr id="10" name="Espace réservé du contenu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rtlCol="0">
            <a:normAutofit/>
          </a:bodyPr>
          <a:lstStyle>
            <a:lvl1pPr marL="228600" indent="-228600">
              <a:buFont typeface="+mj-lt"/>
              <a:buAutoNum type="arabicPeriod"/>
              <a:defRPr lang="fr-FR" sz="2000"/>
            </a:lvl1pPr>
            <a:lvl2pPr marL="685800" indent="-457200">
              <a:spcBef>
                <a:spcPts val="1000"/>
              </a:spcBef>
              <a:buFont typeface="+mj-lt"/>
              <a:buAutoNum type="alphaLcPeriod"/>
              <a:defRPr lang="fr-FR" sz="2000"/>
            </a:lvl2pPr>
            <a:lvl3pPr marL="914400" indent="-457200">
              <a:spcBef>
                <a:spcPts val="1000"/>
              </a:spcBef>
              <a:buFont typeface="+mj-lt"/>
              <a:buAutoNum type="arabicParenR"/>
              <a:defRPr lang="fr-FR" sz="2000"/>
            </a:lvl3pPr>
            <a:lvl4pPr marL="1143000" indent="-457200">
              <a:spcBef>
                <a:spcPts val="1000"/>
              </a:spcBef>
              <a:buFont typeface="+mj-lt"/>
              <a:buAutoNum type="alphaLcParenR"/>
              <a:defRPr lang="fr-FR" sz="2000"/>
            </a:lvl4pPr>
            <a:lvl5pPr marL="1143000" indent="-228600">
              <a:spcBef>
                <a:spcPts val="1000"/>
              </a:spcBef>
              <a:buFont typeface="Courier New" panose="02070309020205020404" pitchFamily="49" charset="0"/>
              <a:buChar char="o"/>
              <a:defRPr lang="fr-FR" sz="20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p:txBody>
      </p:sp>
      <p:sp>
        <p:nvSpPr>
          <p:cNvPr id="6" name="Espace réservé du contenu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rtlCol="0">
            <a:normAutofit/>
          </a:bodyPr>
          <a:lstStyle>
            <a:lvl1pPr marL="0" indent="0">
              <a:buNone/>
              <a:defRPr lang="fr-FR" sz="2000"/>
            </a:lvl1pPr>
            <a:lvl2pPr marL="228600" indent="-228600">
              <a:spcBef>
                <a:spcPts val="1000"/>
              </a:spcBef>
              <a:buFont typeface="Courier New" panose="02070309020205020404" pitchFamily="49" charset="0"/>
              <a:buChar char="o"/>
              <a:defRPr lang="fr-FR" sz="2000"/>
            </a:lvl2pPr>
            <a:lvl3pPr marL="685800" indent="-228600">
              <a:spcBef>
                <a:spcPts val="1000"/>
              </a:spcBef>
              <a:buFont typeface="Courier New" panose="02070309020205020404" pitchFamily="49" charset="0"/>
              <a:buChar char="o"/>
              <a:defRPr lang="fr-FR" sz="2000"/>
            </a:lvl3pPr>
            <a:lvl4pPr marL="1143000" indent="-228600">
              <a:spcBef>
                <a:spcPts val="1000"/>
              </a:spcBef>
              <a:buFont typeface="Courier New" panose="02070309020205020404" pitchFamily="49" charset="0"/>
              <a:buChar char="o"/>
              <a:defRPr lang="fr-FR" sz="2000"/>
            </a:lvl4pPr>
            <a:lvl5pPr marL="1600200" indent="-228600">
              <a:spcBef>
                <a:spcPts val="1000"/>
              </a:spcBef>
              <a:buFont typeface="Courier New" panose="02070309020205020404" pitchFamily="49" charset="0"/>
              <a:buChar char="o"/>
              <a:defRPr lang="fr-FR" sz="20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numéro de diapositive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lang="fr-FR" sz="2400" b="0" i="0">
                <a:solidFill>
                  <a:schemeClr val="tx1"/>
                </a:solidFill>
                <a:latin typeface="Sagona Book" panose="02020503050505020204" pitchFamily="18" charset="0"/>
              </a:defRPr>
            </a:lvl1pPr>
          </a:lstStyle>
          <a:p>
            <a:pPr rtl="0"/>
            <a:fld id="{58FB4751-880F-D840-AAA9-3A15815CC996}" type="slidenum">
              <a:rPr lang="fr-FR" smtClean="0"/>
              <a:pPr/>
              <a:t>‹N°›</a:t>
            </a:fld>
            <a:endParaRPr lang="fr-FR"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tenu et Image du titre">
    <p:bg>
      <p:bgPr>
        <a:solidFill>
          <a:schemeClr val="bg2"/>
        </a:solidFill>
        <a:effectLst/>
      </p:bgPr>
    </p:bg>
    <p:spTree>
      <p:nvGrpSpPr>
        <p:cNvPr id="1" name=""/>
        <p:cNvGrpSpPr/>
        <p:nvPr/>
      </p:nvGrpSpPr>
      <p:grpSpPr>
        <a:xfrm>
          <a:off x="0" y="0"/>
          <a:ext cx="0" cy="0"/>
          <a:chOff x="0" y="0"/>
          <a:chExt cx="0" cy="0"/>
        </a:xfrm>
      </p:grpSpPr>
      <p:sp>
        <p:nvSpPr>
          <p:cNvPr id="11" name="Forme libre : Form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0" name="Forme libre : Form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0" name="Titr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rtlCol="0" anchor="b" anchorCtr="0"/>
          <a:lstStyle>
            <a:lvl1pPr>
              <a:defRPr lang="fr-FR" sz="3200"/>
            </a:lvl1pPr>
          </a:lstStyle>
          <a:p>
            <a:pPr rtl="0"/>
            <a:r>
              <a:rPr lang="fr-FR"/>
              <a:t>Modifiez le style du titre</a:t>
            </a:r>
            <a:endParaRPr lang="fr-FR" dirty="0"/>
          </a:p>
        </p:txBody>
      </p:sp>
      <p:sp>
        <p:nvSpPr>
          <p:cNvPr id="3" name="Espace réservé du contenu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rtlCol="0">
            <a:normAutofit/>
          </a:bodyPr>
          <a:lstStyle>
            <a:lvl1pPr marL="0" indent="0">
              <a:buNone/>
              <a:defRPr lang="fr-FR" sz="2000"/>
            </a:lvl1pPr>
            <a:lvl2pPr marL="228600" indent="-228600">
              <a:spcBef>
                <a:spcPts val="1000"/>
              </a:spcBef>
              <a:buFont typeface="Courier New" panose="02070309020205020404" pitchFamily="49" charset="0"/>
              <a:buChar char="o"/>
              <a:defRPr lang="fr-FR" sz="2000"/>
            </a:lvl2pPr>
            <a:lvl3pPr marL="685800" indent="-228600">
              <a:spcBef>
                <a:spcPts val="1000"/>
              </a:spcBef>
              <a:buFont typeface="Courier New" panose="02070309020205020404" pitchFamily="49" charset="0"/>
              <a:buChar char="o"/>
              <a:defRPr lang="fr-FR" sz="2000"/>
            </a:lvl3pPr>
            <a:lvl4pPr marL="1143000" indent="-228600">
              <a:spcBef>
                <a:spcPts val="1000"/>
              </a:spcBef>
              <a:buFont typeface="Courier New" panose="02070309020205020404" pitchFamily="49" charset="0"/>
              <a:buChar char="o"/>
              <a:defRPr lang="fr-FR" sz="2000"/>
            </a:lvl4pPr>
            <a:lvl5pPr marL="1600200" indent="-228600">
              <a:spcBef>
                <a:spcPts val="1000"/>
              </a:spcBef>
              <a:buFont typeface="Courier New" panose="02070309020205020404" pitchFamily="49" charset="0"/>
              <a:buChar char="o"/>
              <a:defRPr lang="fr-FR" sz="20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image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rtlCol="0">
            <a:normAutofit/>
          </a:bodyPr>
          <a:lstStyle>
            <a:lvl1pPr marL="0" indent="0" algn="r">
              <a:buNone/>
              <a:defRPr lang="fr-FR" sz="2000"/>
            </a:lvl1pPr>
          </a:lstStyle>
          <a:p>
            <a:pPr rtl="0"/>
            <a:r>
              <a:rPr lang="fr-FR"/>
              <a:t>Cliquez sur l'icône pour ajouter une image</a:t>
            </a:r>
          </a:p>
        </p:txBody>
      </p:sp>
      <p:sp>
        <p:nvSpPr>
          <p:cNvPr id="6" name="Espace réservé du numéro de diapositive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lang="fr-FR" sz="2400" b="0" i="0">
                <a:solidFill>
                  <a:schemeClr val="tx1"/>
                </a:solidFill>
                <a:latin typeface="Sagona Book" panose="02020503050505020204" pitchFamily="18" charset="0"/>
              </a:defRPr>
            </a:lvl1pPr>
          </a:lstStyle>
          <a:p>
            <a:pPr rtl="0"/>
            <a:fld id="{58FB4751-880F-D840-AAA9-3A15815CC996}" type="slidenum">
              <a:rPr lang="fr-FR" smtClean="0"/>
              <a:pPr/>
              <a:t>‹N°›</a:t>
            </a:fld>
            <a:endParaRPr lang="fr-FR"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defPPr>
              <a:defRPr lang="fr-FR"/>
            </a:defPPr>
          </a:lstStyle>
          <a:p>
            <a:pPr rtl="0"/>
            <a:r>
              <a:rPr lang="fr-FR"/>
              <a:t>Modifiez le style du titre</a:t>
            </a:r>
            <a:endParaRPr lang="fr-FR" dirty="0"/>
          </a:p>
        </p:txBody>
      </p:sp>
      <p:sp>
        <p:nvSpPr>
          <p:cNvPr id="3" name="Espace réservé du texte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lang="fr-FR" sz="1400">
                <a:solidFill>
                  <a:schemeClr val="tx1"/>
                </a:solidFill>
              </a:defRPr>
            </a:lvl1pPr>
          </a:lstStyle>
          <a:p>
            <a:pPr rtl="0"/>
            <a:endParaRPr lang="fr-FR" dirty="0"/>
          </a:p>
        </p:txBody>
      </p:sp>
      <p:sp>
        <p:nvSpPr>
          <p:cNvPr id="5" name="Espace réservé du pied de page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lang="fr-FR" sz="1400">
                <a:solidFill>
                  <a:schemeClr val="tx1"/>
                </a:solidFill>
              </a:defRPr>
            </a:lvl1pPr>
          </a:lstStyle>
          <a:p>
            <a:pPr rtl="0"/>
            <a:endParaRPr lang="fr-FR" dirty="0"/>
          </a:p>
        </p:txBody>
      </p:sp>
      <p:sp>
        <p:nvSpPr>
          <p:cNvPr id="6" name="Espace réservé du numéro de diapositive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lang="fr-FR" sz="2400" b="0" i="0">
                <a:solidFill>
                  <a:schemeClr val="tx1"/>
                </a:solidFill>
                <a:latin typeface="Sagona Book" panose="02020503050505020204" pitchFamily="18" charset="0"/>
              </a:defRPr>
            </a:lvl1pPr>
          </a:lstStyle>
          <a:p>
            <a:pPr rtl="0"/>
            <a:fld id="{58FB4751-880F-D840-AAA9-3A15815CC996}" type="slidenum">
              <a:rPr lang="fr-FR" smtClean="0"/>
              <a:pPr/>
              <a:t>‹N°›</a:t>
            </a:fld>
            <a:endParaRPr lang="fr-FR" dirty="0"/>
          </a:p>
        </p:txBody>
      </p:sp>
      <p:cxnSp>
        <p:nvCxnSpPr>
          <p:cNvPr id="8" name="Connecteur droit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lang="fr-F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fr-F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r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rtlCol="0" anchor="ctr"/>
          <a:lstStyle>
            <a:defPPr>
              <a:defRPr lang="fr-FR"/>
            </a:defPPr>
          </a:lstStyle>
          <a:p>
            <a:r>
              <a:rPr lang="fr-FR" sz="4400" b="0" i="0" dirty="0">
                <a:solidFill>
                  <a:srgbClr val="C00000"/>
                </a:solidFill>
                <a:effectLst/>
                <a:latin typeface="Söhne"/>
              </a:rPr>
              <a:t>Titre: </a:t>
            </a:r>
            <a:r>
              <a:rPr lang="fr-FR" sz="4400" b="0" i="0" dirty="0">
                <a:solidFill>
                  <a:srgbClr val="0D0D0D"/>
                </a:solidFill>
                <a:effectLst/>
                <a:latin typeface="Söhne"/>
              </a:rPr>
              <a:t>Analyseur syntaxique avec Bison et Flex</a:t>
            </a:r>
            <a:br>
              <a:rPr lang="fr-FR" sz="4400" b="0" i="0" dirty="0">
                <a:solidFill>
                  <a:srgbClr val="0D0D0D"/>
                </a:solidFill>
                <a:effectLst/>
                <a:latin typeface="Söhne"/>
              </a:rPr>
            </a:br>
            <a:r>
              <a:rPr lang="fr-FR" sz="4400" b="0" i="0" dirty="0">
                <a:solidFill>
                  <a:srgbClr val="C00000"/>
                </a:solidFill>
                <a:effectLst/>
                <a:latin typeface="Söhne"/>
              </a:rPr>
              <a:t>Sous-titre: </a:t>
            </a:r>
            <a:r>
              <a:rPr lang="fr-FR" sz="4400" b="0" i="0" dirty="0">
                <a:solidFill>
                  <a:srgbClr val="0D0D0D"/>
                </a:solidFill>
                <a:effectLst/>
                <a:latin typeface="Söhne"/>
              </a:rPr>
              <a:t>Comprendre et expliquer le code</a:t>
            </a:r>
            <a:br>
              <a:rPr lang="fr-FR" b="0" i="0" dirty="0">
                <a:solidFill>
                  <a:srgbClr val="0D0D0D"/>
                </a:solidFill>
                <a:effectLst/>
                <a:latin typeface="Söhne"/>
              </a:rPr>
            </a:br>
            <a:br>
              <a:rPr lang="fr-FR" b="0" i="0" dirty="0">
                <a:solidFill>
                  <a:srgbClr val="0D0D0D"/>
                </a:solidFill>
                <a:effectLst/>
                <a:highlight>
                  <a:srgbClr val="FFFFFF"/>
                </a:highlight>
                <a:latin typeface="Söhne"/>
              </a:rPr>
            </a:br>
            <a:endParaRPr lang="fr-FR" dirty="0"/>
          </a:p>
        </p:txBody>
      </p:sp>
    </p:spTree>
    <p:extLst>
      <p:ext uri="{BB962C8B-B14F-4D97-AF65-F5344CB8AC3E}">
        <p14:creationId xmlns:p14="http://schemas.microsoft.com/office/powerpoint/2010/main" val="13381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rtlCol="0"/>
          <a:lstStyle>
            <a:defPPr>
              <a:defRPr lang="fr-FR"/>
            </a:defPPr>
          </a:lstStyle>
          <a:p>
            <a:pPr rtl="0"/>
            <a:r>
              <a:rPr lang="fr-FR" dirty="0"/>
              <a:t>programme</a:t>
            </a:r>
          </a:p>
        </p:txBody>
      </p:sp>
      <p:graphicFrame>
        <p:nvGraphicFramePr>
          <p:cNvPr id="6" name="Tableau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2801272506"/>
              </p:ext>
            </p:extLst>
          </p:nvPr>
        </p:nvGraphicFramePr>
        <p:xfrm>
          <a:off x="6858000" y="1061357"/>
          <a:ext cx="4332533" cy="4860938"/>
        </p:xfrm>
        <a:graphic>
          <a:graphicData uri="http://schemas.openxmlformats.org/drawingml/2006/table">
            <a:tbl>
              <a:tblPr firstRow="1" bandRow="1"/>
              <a:tblGrid>
                <a:gridCol w="4332533">
                  <a:extLst>
                    <a:ext uri="{9D8B030D-6E8A-4147-A177-3AD203B41FA5}">
                      <a16:colId xmlns:a16="http://schemas.microsoft.com/office/drawing/2014/main" val="1563570424"/>
                    </a:ext>
                  </a:extLst>
                </a:gridCol>
              </a:tblGrid>
              <a:tr h="779134">
                <a:tc>
                  <a:txBody>
                    <a:bodyPr/>
                    <a:lstStyle>
                      <a:defPPr>
                        <a:defRPr lang="fr-FR"/>
                      </a:defPPr>
                    </a:lstStyle>
                    <a:p>
                      <a:pPr marL="0" marR="0" lvl="0" indent="0" algn="ctr" defTabSz="914400" rtl="0" eaLnBrk="1" fontAlgn="auto" latinLnBrk="0" hangingPunct="1">
                        <a:lnSpc>
                          <a:spcPct val="100000"/>
                        </a:lnSpc>
                        <a:spcBef>
                          <a:spcPts val="0"/>
                        </a:spcBef>
                        <a:spcAft>
                          <a:spcPts val="0"/>
                        </a:spcAft>
                        <a:buClrTx/>
                        <a:buSzTx/>
                        <a:buFontTx/>
                        <a:buNone/>
                        <a:tabLst/>
                        <a:defRPr lang="fr-FR"/>
                      </a:pPr>
                      <a:r>
                        <a:rPr lang="fr-FR" sz="1800" b="1" i="0" kern="1200" cap="none" spc="0" dirty="0">
                          <a:ln w="22225">
                            <a:solidFill>
                              <a:schemeClr val="accent2"/>
                            </a:solidFill>
                            <a:prstDash val="solid"/>
                          </a:ln>
                          <a:solidFill>
                            <a:schemeClr val="accent2">
                              <a:lumMod val="40000"/>
                              <a:lumOff val="60000"/>
                            </a:schemeClr>
                          </a:solidFill>
                          <a:effectLst/>
                          <a:latin typeface="+mn-lt"/>
                          <a:ea typeface="+mn-ea"/>
                          <a:cs typeface="+mn-cs"/>
                        </a:rPr>
                        <a:t>1-Introduction</a:t>
                      </a:r>
                      <a:endParaRPr lang="fr-FR" sz="2400" b="1" cap="none" spc="0" noProof="0" dirty="0">
                        <a:ln w="22225">
                          <a:solidFill>
                            <a:schemeClr val="accent2"/>
                          </a:solidFill>
                          <a:prstDash val="solid"/>
                        </a:ln>
                        <a:solidFill>
                          <a:schemeClr val="accent2">
                            <a:lumMod val="40000"/>
                            <a:lumOff val="60000"/>
                          </a:schemeClr>
                        </a:solidFill>
                        <a:effectLst/>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644790">
                <a:tc>
                  <a:txBody>
                    <a:bodyPr/>
                    <a:lstStyle>
                      <a:defPPr>
                        <a:defRPr lang="fr-FR"/>
                      </a:defPPr>
                    </a:lstStyle>
                    <a:p>
                      <a:pPr algn="ctr" rtl="0"/>
                      <a:r>
                        <a:rPr lang="fr-FR" sz="1800" b="1" i="0" kern="1200" cap="none" spc="0" dirty="0">
                          <a:ln w="22225">
                            <a:solidFill>
                              <a:schemeClr val="accent2"/>
                            </a:solidFill>
                            <a:prstDash val="solid"/>
                          </a:ln>
                          <a:solidFill>
                            <a:schemeClr val="accent2">
                              <a:lumMod val="40000"/>
                              <a:lumOff val="60000"/>
                            </a:schemeClr>
                          </a:solidFill>
                          <a:effectLst/>
                          <a:latin typeface="+mn-lt"/>
                          <a:ea typeface="+mn-ea"/>
                          <a:cs typeface="+mn-cs"/>
                        </a:rPr>
                        <a:t>2-Code Bison</a:t>
                      </a:r>
                      <a:endParaRPr lang="fr-FR" sz="2400" b="1" kern="1200" cap="none" spc="0" noProof="0" dirty="0">
                        <a:ln w="22225">
                          <a:solidFill>
                            <a:schemeClr val="accent2"/>
                          </a:solidFill>
                          <a:prstDash val="solid"/>
                        </a:ln>
                        <a:solidFill>
                          <a:schemeClr val="accent2">
                            <a:lumMod val="40000"/>
                            <a:lumOff val="60000"/>
                          </a:schemeClr>
                        </a:solidFill>
                        <a:effectLst/>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60048">
                <a:tc>
                  <a:txBody>
                    <a:bodyPr/>
                    <a:lstStyle>
                      <a:defPPr>
                        <a:defRPr lang="fr-FR"/>
                      </a:defPPr>
                    </a:lstStyle>
                    <a:p>
                      <a:pPr algn="ctr" rtl="0"/>
                      <a:r>
                        <a:rPr lang="fr-FR" sz="1800" b="1" i="0" kern="1200" cap="none" spc="0" dirty="0">
                          <a:ln w="22225">
                            <a:solidFill>
                              <a:schemeClr val="accent2"/>
                            </a:solidFill>
                            <a:prstDash val="solid"/>
                          </a:ln>
                          <a:solidFill>
                            <a:schemeClr val="accent2">
                              <a:lumMod val="40000"/>
                              <a:lumOff val="60000"/>
                            </a:schemeClr>
                          </a:solidFill>
                          <a:effectLst/>
                          <a:latin typeface="+mn-lt"/>
                          <a:ea typeface="+mn-ea"/>
                          <a:cs typeface="+mn-cs"/>
                        </a:rPr>
                        <a:t>3-Suite du Code Bison</a:t>
                      </a:r>
                      <a:endParaRPr lang="fr-FR" sz="2400" b="1" kern="1200" cap="none" spc="0" noProof="0" dirty="0">
                        <a:ln w="22225">
                          <a:solidFill>
                            <a:schemeClr val="accent2"/>
                          </a:solidFill>
                          <a:prstDash val="solid"/>
                        </a:ln>
                        <a:solidFill>
                          <a:schemeClr val="accent2">
                            <a:lumMod val="40000"/>
                            <a:lumOff val="60000"/>
                          </a:schemeClr>
                        </a:solidFill>
                        <a:effectLst/>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93435">
                <a:tc>
                  <a:txBody>
                    <a:bodyPr/>
                    <a:lstStyle>
                      <a:defPPr>
                        <a:defRPr lang="fr-FR"/>
                      </a:defPPr>
                    </a:lstStyle>
                    <a:p>
                      <a:pPr marL="0" marR="0" lvl="0" indent="0" algn="ctr" defTabSz="914400" rtl="0" eaLnBrk="1" fontAlgn="auto" latinLnBrk="0" hangingPunct="1">
                        <a:lnSpc>
                          <a:spcPct val="100000"/>
                        </a:lnSpc>
                        <a:spcBef>
                          <a:spcPts val="0"/>
                        </a:spcBef>
                        <a:spcAft>
                          <a:spcPts val="0"/>
                        </a:spcAft>
                        <a:buClrTx/>
                        <a:buSzTx/>
                        <a:buFontTx/>
                        <a:buNone/>
                        <a:tabLst/>
                        <a:defRPr lang="fr-FR"/>
                      </a:pPr>
                      <a:r>
                        <a:rPr lang="fr-FR" sz="1800" b="1" i="0" kern="1200" cap="none" spc="0" dirty="0">
                          <a:ln w="22225">
                            <a:solidFill>
                              <a:schemeClr val="accent2"/>
                            </a:solidFill>
                            <a:prstDash val="solid"/>
                          </a:ln>
                          <a:solidFill>
                            <a:schemeClr val="accent2">
                              <a:lumMod val="40000"/>
                              <a:lumOff val="60000"/>
                            </a:schemeClr>
                          </a:solidFill>
                          <a:effectLst/>
                          <a:latin typeface="+mn-lt"/>
                          <a:ea typeface="+mn-ea"/>
                          <a:cs typeface="+mn-cs"/>
                        </a:rPr>
                        <a:t>4-Code Flex</a:t>
                      </a:r>
                      <a:endParaRPr lang="fr-FR" sz="2400" b="1" kern="1200" cap="none" spc="0" noProof="0" dirty="0">
                        <a:ln w="22225">
                          <a:solidFill>
                            <a:schemeClr val="accent2"/>
                          </a:solidFill>
                          <a:prstDash val="solid"/>
                        </a:ln>
                        <a:solidFill>
                          <a:schemeClr val="accent2">
                            <a:lumMod val="40000"/>
                            <a:lumOff val="60000"/>
                          </a:schemeClr>
                        </a:solidFill>
                        <a:effectLst/>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1483531">
                <a:tc>
                  <a:txBody>
                    <a:bodyPr/>
                    <a:lstStyle>
                      <a:defPPr>
                        <a:defRPr lang="fr-FR"/>
                      </a:defPPr>
                    </a:lstStyle>
                    <a:p>
                      <a:pPr marL="0" marR="0" lvl="0" indent="0" algn="ctr" defTabSz="914400" rtl="0" eaLnBrk="1" fontAlgn="auto" latinLnBrk="0" hangingPunct="1">
                        <a:lnSpc>
                          <a:spcPct val="100000"/>
                        </a:lnSpc>
                        <a:spcBef>
                          <a:spcPts val="0"/>
                        </a:spcBef>
                        <a:spcAft>
                          <a:spcPts val="0"/>
                        </a:spcAft>
                        <a:buClrTx/>
                        <a:buSzTx/>
                        <a:buFontTx/>
                        <a:buNone/>
                        <a:tabLst/>
                        <a:defRPr lang="fr-FR"/>
                      </a:pPr>
                      <a:r>
                        <a:rPr lang="fr-FR" sz="1800" b="1" i="0" kern="1200" cap="none" spc="0" dirty="0">
                          <a:ln w="22225">
                            <a:solidFill>
                              <a:schemeClr val="accent2"/>
                            </a:solidFill>
                            <a:prstDash val="solid"/>
                          </a:ln>
                          <a:solidFill>
                            <a:schemeClr val="accent2">
                              <a:lumMod val="40000"/>
                              <a:lumOff val="60000"/>
                            </a:schemeClr>
                          </a:solidFill>
                          <a:effectLst/>
                          <a:latin typeface="+mn-lt"/>
                          <a:ea typeface="+mn-ea"/>
                          <a:cs typeface="+mn-cs"/>
                        </a:rPr>
                        <a:t>5-Suite du Code Flex</a:t>
                      </a:r>
                    </a:p>
                    <a:p>
                      <a:pPr marL="0" marR="0" lvl="0" indent="0" algn="ctr" defTabSz="914400" rtl="0" eaLnBrk="1" fontAlgn="auto" latinLnBrk="0" hangingPunct="1">
                        <a:lnSpc>
                          <a:spcPct val="100000"/>
                        </a:lnSpc>
                        <a:spcBef>
                          <a:spcPts val="0"/>
                        </a:spcBef>
                        <a:spcAft>
                          <a:spcPts val="0"/>
                        </a:spcAft>
                        <a:buClrTx/>
                        <a:buSzTx/>
                        <a:buFontTx/>
                        <a:buNone/>
                        <a:tabLst/>
                        <a:defRPr lang="fr-FR"/>
                      </a:pPr>
                      <a:endParaRPr lang="fr-FR" sz="1800" b="1" i="0" kern="1200" cap="none" spc="0" dirty="0">
                        <a:ln w="22225">
                          <a:solidFill>
                            <a:schemeClr val="accent2"/>
                          </a:solidFill>
                          <a:prstDash val="solid"/>
                        </a:ln>
                        <a:solidFill>
                          <a:schemeClr val="accent2">
                            <a:lumMod val="40000"/>
                            <a:lumOff val="60000"/>
                          </a:schemeClr>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lang="fr-FR"/>
                      </a:pPr>
                      <a:r>
                        <a:rPr lang="fr-FR" sz="1800" b="1" i="0" kern="1200" cap="none" spc="0" noProof="0" dirty="0">
                          <a:ln w="22225">
                            <a:solidFill>
                              <a:schemeClr val="accent2"/>
                            </a:solidFill>
                            <a:prstDash val="solid"/>
                          </a:ln>
                          <a:solidFill>
                            <a:schemeClr val="accent2">
                              <a:lumMod val="40000"/>
                              <a:lumOff val="60000"/>
                            </a:schemeClr>
                          </a:solidFill>
                          <a:effectLst/>
                          <a:latin typeface="+mn-lt"/>
                          <a:ea typeface="+mn-ea"/>
                          <a:cs typeface="+mn-cs"/>
                        </a:rPr>
                        <a:t>6-conclusion</a:t>
                      </a:r>
                      <a:endParaRPr lang="fr-FR" sz="2400" b="1" kern="1200" cap="none" spc="0" noProof="0" dirty="0">
                        <a:ln w="22225">
                          <a:solidFill>
                            <a:schemeClr val="accent2"/>
                          </a:solidFill>
                          <a:prstDash val="solid"/>
                        </a:ln>
                        <a:solidFill>
                          <a:schemeClr val="accent2">
                            <a:lumMod val="40000"/>
                            <a:lumOff val="60000"/>
                          </a:schemeClr>
                        </a:solidFill>
                        <a:effectLst/>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a:extLst>
              <a:ext uri="{FF2B5EF4-FFF2-40B4-BE49-F238E27FC236}">
                <a16:creationId xmlns:a16="http://schemas.microsoft.com/office/drawing/2014/main" id="{A7BE12AD-D808-BDE0-3EB8-5BC50B1D8474}"/>
              </a:ext>
            </a:extLst>
          </p:cNvPr>
          <p:cNvSpPr>
            <a:spLocks noGrp="1"/>
          </p:cNvSpPr>
          <p:nvPr>
            <p:ph type="title"/>
          </p:nvPr>
        </p:nvSpPr>
        <p:spPr>
          <a:xfrm>
            <a:off x="1947672" y="216310"/>
            <a:ext cx="7534656" cy="914400"/>
          </a:xfrm>
        </p:spPr>
        <p:txBody>
          <a:bodyPr rtlCol="0"/>
          <a:lstStyle>
            <a:defPPr>
              <a:defRPr lang="fr-FR"/>
            </a:defPPr>
          </a:lstStyle>
          <a:p>
            <a:pPr algn="ctr" rtl="0"/>
            <a:r>
              <a:rPr lang="fr-FR" dirty="0">
                <a:solidFill>
                  <a:srgbClr val="C00000"/>
                </a:solidFill>
              </a:rPr>
              <a:t>2-Code </a:t>
            </a:r>
            <a:r>
              <a:rPr lang="fr-FR" dirty="0" err="1">
                <a:solidFill>
                  <a:srgbClr val="C00000"/>
                </a:solidFill>
              </a:rPr>
              <a:t>flex</a:t>
            </a:r>
            <a:endParaRPr lang="fr-FR" dirty="0">
              <a:solidFill>
                <a:srgbClr val="C00000"/>
              </a:solidFill>
            </a:endParaRPr>
          </a:p>
        </p:txBody>
      </p:sp>
      <p:sp>
        <p:nvSpPr>
          <p:cNvPr id="3" name="Espace réservé du numéro de diapositive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rtlCol="0"/>
          <a:lstStyle>
            <a:defPPr>
              <a:defRPr lang="fr-FR"/>
            </a:defPPr>
          </a:lstStyle>
          <a:p>
            <a:pPr rtl="0"/>
            <a:fld id="{58FB4751-880F-D840-AAA9-3A15815CC996}" type="slidenum">
              <a:rPr lang="fr-FR" smtClean="0"/>
              <a:pPr rtl="0"/>
              <a:t>3</a:t>
            </a:fld>
            <a:endParaRPr lang="fr-FR" dirty="0"/>
          </a:p>
        </p:txBody>
      </p:sp>
      <p:sp>
        <p:nvSpPr>
          <p:cNvPr id="2" name="Espace réservé du contenu 1">
            <a:extLst>
              <a:ext uri="{FF2B5EF4-FFF2-40B4-BE49-F238E27FC236}">
                <a16:creationId xmlns:a16="http://schemas.microsoft.com/office/drawing/2014/main" id="{3EDD6B1A-B521-D758-5FAA-B706266F0EE1}"/>
              </a:ext>
            </a:extLst>
          </p:cNvPr>
          <p:cNvSpPr>
            <a:spLocks noGrp="1" noChangeArrowheads="1"/>
          </p:cNvSpPr>
          <p:nvPr>
            <p:ph sz="quarter" idx="10"/>
          </p:nvPr>
        </p:nvSpPr>
        <p:spPr bwMode="auto">
          <a:xfrm>
            <a:off x="587829" y="1417702"/>
            <a:ext cx="10254342" cy="4985980"/>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fr-FR" altLang="fr-FR" sz="2400" b="1" i="0" u="none" strike="noStrike" cap="none" normalizeH="0" baseline="0" dirty="0">
                <a:ln>
                  <a:noFill/>
                </a:ln>
                <a:solidFill>
                  <a:srgbClr val="0D0D0D"/>
                </a:solidFill>
                <a:effectLst/>
                <a:latin typeface="Söhne Mono"/>
              </a:rPr>
              <a:t>%{ ... %}</a:t>
            </a:r>
            <a:r>
              <a:rPr kumimoji="0" lang="fr-FR" altLang="fr-FR" sz="2400" b="0" i="0" u="none" strike="noStrike" cap="none" normalizeH="0" baseline="0" dirty="0">
                <a:ln>
                  <a:noFill/>
                </a:ln>
                <a:solidFill>
                  <a:srgbClr val="0D0D0D"/>
                </a:solidFill>
                <a:effectLst/>
                <a:latin typeface="Söhne"/>
              </a:rPr>
              <a:t> : Cette section contient du code C qui sera directement inclus dans le fichier source généré par Flex. Dans cet exemple, il inclut le fichier d'en-tête </a:t>
            </a:r>
            <a:r>
              <a:rPr kumimoji="0" lang="fr-FR" altLang="fr-FR" sz="2400" b="1" i="0" u="none" strike="noStrike" cap="none" normalizeH="0" baseline="0" dirty="0" err="1">
                <a:ln>
                  <a:noFill/>
                </a:ln>
                <a:solidFill>
                  <a:srgbClr val="0D0D0D"/>
                </a:solidFill>
                <a:effectLst/>
                <a:latin typeface="Söhne Mono"/>
              </a:rPr>
              <a:t>calculatrice.tab.h</a:t>
            </a:r>
            <a:r>
              <a:rPr kumimoji="0" lang="fr-FR" altLang="fr-FR" sz="2400" b="0" i="0" u="none" strike="noStrike" cap="none" normalizeH="0" baseline="0" dirty="0">
                <a:ln>
                  <a:noFill/>
                </a:ln>
                <a:solidFill>
                  <a:srgbClr val="0D0D0D"/>
                </a:solidFill>
                <a:effectLst/>
                <a:latin typeface="Söhne"/>
              </a:rPr>
              <a:t>, qui contient les définitions nécessaires pour la communication entre Flex (l'analyseur lexical) et Bison (l'analyseur syntaxique).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fr-FR" altLang="fr-FR" sz="2400" b="1" i="0" u="none" strike="noStrike" cap="none" normalizeH="0" baseline="0" dirty="0">
                <a:ln>
                  <a:noFill/>
                </a:ln>
                <a:solidFill>
                  <a:srgbClr val="0D0D0D"/>
                </a:solidFill>
                <a:effectLst/>
                <a:latin typeface="Söhne Mono"/>
              </a:rPr>
              <a:t>entier [0-9]</a:t>
            </a:r>
            <a:r>
              <a:rPr kumimoji="0" lang="fr-FR" altLang="fr-FR" sz="2400" b="0" i="0" u="none" strike="noStrike" cap="none" normalizeH="0" baseline="0" dirty="0">
                <a:ln>
                  <a:noFill/>
                </a:ln>
                <a:solidFill>
                  <a:srgbClr val="0D0D0D"/>
                </a:solidFill>
                <a:effectLst/>
                <a:latin typeface="Söhne"/>
              </a:rPr>
              <a:t> : Définit une règle pour le motif </a:t>
            </a:r>
            <a:r>
              <a:rPr kumimoji="0" lang="fr-FR" altLang="fr-FR" sz="2400" b="1" i="0" u="none" strike="noStrike" cap="none" normalizeH="0" baseline="0" dirty="0">
                <a:ln>
                  <a:noFill/>
                </a:ln>
                <a:solidFill>
                  <a:srgbClr val="0D0D0D"/>
                </a:solidFill>
                <a:effectLst/>
                <a:latin typeface="Söhne Mono"/>
              </a:rPr>
              <a:t>entier</a:t>
            </a:r>
            <a:r>
              <a:rPr kumimoji="0" lang="fr-FR" altLang="fr-FR" sz="2400" b="0" i="0" u="none" strike="noStrike" cap="none" normalizeH="0" baseline="0" dirty="0">
                <a:ln>
                  <a:noFill/>
                </a:ln>
                <a:solidFill>
                  <a:srgbClr val="0D0D0D"/>
                </a:solidFill>
                <a:effectLst/>
                <a:latin typeface="Söhne"/>
              </a:rPr>
              <a:t>, qui correspond à un seul chiffre compris entre 0 et 9.</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fr-FR" altLang="fr-FR" sz="2400" b="1" i="0" u="none" strike="noStrike" cap="none" normalizeH="0" baseline="0" dirty="0" err="1">
                <a:ln>
                  <a:noFill/>
                </a:ln>
                <a:solidFill>
                  <a:srgbClr val="0D0D0D"/>
                </a:solidFill>
                <a:effectLst/>
                <a:latin typeface="Söhne Mono"/>
              </a:rPr>
              <a:t>number</a:t>
            </a:r>
            <a:r>
              <a:rPr kumimoji="0" lang="fr-FR" altLang="fr-FR" sz="2400" b="1" i="0" u="none" strike="noStrike" cap="none" normalizeH="0" baseline="0" dirty="0">
                <a:ln>
                  <a:noFill/>
                </a:ln>
                <a:solidFill>
                  <a:srgbClr val="0D0D0D"/>
                </a:solidFill>
                <a:effectLst/>
                <a:latin typeface="Söhne Mono"/>
              </a:rPr>
              <a:t> {entier}+({entier}+(E[-+]?{entier}+))?</a:t>
            </a:r>
            <a:r>
              <a:rPr kumimoji="0" lang="fr-FR" altLang="fr-FR" sz="2400" b="0" i="0" u="none" strike="noStrike" cap="none" normalizeH="0" baseline="0" dirty="0">
                <a:ln>
                  <a:noFill/>
                </a:ln>
                <a:solidFill>
                  <a:srgbClr val="0D0D0D"/>
                </a:solidFill>
                <a:effectLst/>
                <a:latin typeface="Söhne"/>
              </a:rPr>
              <a:t> : Définit un motif pour reconnaître les nombres en notation décimale. Cette expression régulière permet de reconnaître les nombres entiers ainsi que les nombres décimaux avec une partie décimale facultative et une notation exponentielle facultative.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fr-FR" altLang="fr-FR" sz="2400" b="1" i="0" u="none" strike="noStrike" cap="none" normalizeH="0" baseline="0" dirty="0">
                <a:ln>
                  <a:noFill/>
                </a:ln>
                <a:solidFill>
                  <a:srgbClr val="0D0D0D"/>
                </a:solidFill>
                <a:effectLst/>
                <a:latin typeface="Söhne Mono"/>
              </a:rPr>
              <a:t>%%</a:t>
            </a:r>
            <a:r>
              <a:rPr kumimoji="0" lang="fr-FR" altLang="fr-FR" sz="2400" b="0" i="0" u="none" strike="noStrike" cap="none" normalizeH="0" baseline="0" dirty="0">
                <a:ln>
                  <a:noFill/>
                </a:ln>
                <a:solidFill>
                  <a:srgbClr val="0D0D0D"/>
                </a:solidFill>
                <a:effectLst/>
                <a:latin typeface="Söhne"/>
              </a:rPr>
              <a:t> : Marque la fin des définitions de motifs et le début des règles de correspondance.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691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F33AD9-928D-9AB5-D22B-9B3ED8574292}"/>
              </a:ext>
            </a:extLst>
          </p:cNvPr>
          <p:cNvSpPr>
            <a:spLocks noGrp="1"/>
          </p:cNvSpPr>
          <p:nvPr>
            <p:ph type="title"/>
          </p:nvPr>
        </p:nvSpPr>
        <p:spPr/>
        <p:txBody>
          <a:bodyPr/>
          <a:lstStyle/>
          <a:p>
            <a:pPr algn="ctr"/>
            <a:r>
              <a:rPr lang="fr-FR" dirty="0">
                <a:solidFill>
                  <a:srgbClr val="C00000"/>
                </a:solidFill>
              </a:rPr>
              <a:t>introduction</a:t>
            </a:r>
          </a:p>
        </p:txBody>
      </p:sp>
      <p:sp>
        <p:nvSpPr>
          <p:cNvPr id="3" name="Espace réservé du contenu 2">
            <a:extLst>
              <a:ext uri="{FF2B5EF4-FFF2-40B4-BE49-F238E27FC236}">
                <a16:creationId xmlns:a16="http://schemas.microsoft.com/office/drawing/2014/main" id="{78B1482A-0177-017B-87EF-ECE47486E5F0}"/>
              </a:ext>
            </a:extLst>
          </p:cNvPr>
          <p:cNvSpPr>
            <a:spLocks noGrp="1"/>
          </p:cNvSpPr>
          <p:nvPr>
            <p:ph sz="quarter" idx="10"/>
          </p:nvPr>
        </p:nvSpPr>
        <p:spPr>
          <a:noFill/>
        </p:spPr>
        <p:txBody>
          <a:bodyPr>
            <a:normAutofit fontScale="92500" lnSpcReduction="20000"/>
          </a:bodyPr>
          <a:lstStyle/>
          <a:p>
            <a:pPr algn="l"/>
            <a:r>
              <a:rPr lang="fr-FR" b="0" i="0" dirty="0">
                <a:solidFill>
                  <a:srgbClr val="0D0D0D"/>
                </a:solidFill>
                <a:effectLst/>
                <a:latin typeface="Söhne"/>
              </a:rPr>
              <a:t>Dans le contexte de notre présentation, nous nous penchons sur l'analyse syntaxique des expressions mathématiques simples. L'objectif principal de notre analyseur syntaxique est d'évaluer de telles expressions. Nous sommes confrontés à un défi : transformer une séquence de symboles mathématiques en une structure interprétable et compréhensible par une machine.</a:t>
            </a:r>
          </a:p>
          <a:p>
            <a:pPr algn="l"/>
            <a:r>
              <a:rPr lang="fr-FR" b="0" i="0" dirty="0">
                <a:solidFill>
                  <a:srgbClr val="0D0D0D"/>
                </a:solidFill>
                <a:effectLst/>
                <a:latin typeface="Söhne"/>
              </a:rPr>
              <a:t>Pour atteindre cet objectif, nous faisons appel à deux outils essentiels : Bison et Flex. Bison, un générateur d'analyseurs syntaxiques, est chargé de définir les règles de grammaire qui guideront le processus d'analyse. Il crée ensuite un analyseur syntaxique qui interprète ces règles et les applique à l'expression en entrée. Flex, de son côté, est un générateur d'analyseurs lexicaux. Il se charge de découper l'entrée en unités lexicales significatives, appelées </a:t>
            </a:r>
            <a:r>
              <a:rPr lang="fr-FR" b="0" i="0" dirty="0" err="1">
                <a:solidFill>
                  <a:srgbClr val="0D0D0D"/>
                </a:solidFill>
                <a:effectLst/>
                <a:latin typeface="Söhne"/>
              </a:rPr>
              <a:t>tokens</a:t>
            </a:r>
            <a:r>
              <a:rPr lang="fr-FR" b="0" i="0" dirty="0">
                <a:solidFill>
                  <a:srgbClr val="0D0D0D"/>
                </a:solidFill>
                <a:effectLst/>
                <a:latin typeface="Söhne"/>
              </a:rPr>
              <a:t>, qui sont ensuite transmises à l'analyseur syntaxique pour être évaluées selon les règles établies</a:t>
            </a:r>
            <a:r>
              <a:rPr lang="fr-FR" b="0" i="0" dirty="0">
                <a:solidFill>
                  <a:srgbClr val="0D0D0D"/>
                </a:solidFill>
                <a:effectLst/>
                <a:highlight>
                  <a:srgbClr val="FFFFFF"/>
                </a:highlight>
                <a:latin typeface="Söhne"/>
              </a:rPr>
              <a:t>.</a:t>
            </a:r>
          </a:p>
          <a:p>
            <a:endParaRPr lang="fr-FR" dirty="0"/>
          </a:p>
        </p:txBody>
      </p:sp>
      <p:sp>
        <p:nvSpPr>
          <p:cNvPr id="4" name="Espace réservé du numéro de diapositive 3">
            <a:extLst>
              <a:ext uri="{FF2B5EF4-FFF2-40B4-BE49-F238E27FC236}">
                <a16:creationId xmlns:a16="http://schemas.microsoft.com/office/drawing/2014/main" id="{6A1FE6C8-B890-14BE-6CE7-E9C74AE1682A}"/>
              </a:ext>
            </a:extLst>
          </p:cNvPr>
          <p:cNvSpPr>
            <a:spLocks noGrp="1"/>
          </p:cNvSpPr>
          <p:nvPr>
            <p:ph type="sldNum" sz="quarter" idx="4"/>
          </p:nvPr>
        </p:nvSpPr>
        <p:spPr/>
        <p:txBody>
          <a:bodyPr/>
          <a:lstStyle/>
          <a:p>
            <a:pPr rtl="0"/>
            <a:fld id="{58FB4751-880F-D840-AAA9-3A15815CC996}" type="slidenum">
              <a:rPr lang="fr-FR" smtClean="0"/>
              <a:pPr rtl="0"/>
              <a:t>4</a:t>
            </a:fld>
            <a:endParaRPr lang="fr-FR" dirty="0"/>
          </a:p>
        </p:txBody>
      </p:sp>
    </p:spTree>
    <p:extLst>
      <p:ext uri="{BB962C8B-B14F-4D97-AF65-F5344CB8AC3E}">
        <p14:creationId xmlns:p14="http://schemas.microsoft.com/office/powerpoint/2010/main" val="3016736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re 2">
            <a:extLst>
              <a:ext uri="{FF2B5EF4-FFF2-40B4-BE49-F238E27FC236}">
                <a16:creationId xmlns:a16="http://schemas.microsoft.com/office/drawing/2014/main" id="{2A3D95EF-8A67-7F71-37EF-9EB02511B163}"/>
              </a:ext>
            </a:extLst>
          </p:cNvPr>
          <p:cNvSpPr>
            <a:spLocks noGrp="1"/>
          </p:cNvSpPr>
          <p:nvPr>
            <p:ph type="title"/>
          </p:nvPr>
        </p:nvSpPr>
        <p:spPr>
          <a:xfrm>
            <a:off x="2180187" y="459333"/>
            <a:ext cx="6518105" cy="1061357"/>
          </a:xfrm>
        </p:spPr>
        <p:txBody>
          <a:bodyPr rtlCol="0" anchor="b"/>
          <a:lstStyle>
            <a:defPPr>
              <a:defRPr lang="fr-FR"/>
            </a:defPPr>
          </a:lstStyle>
          <a:p>
            <a:r>
              <a:rPr lang="fr-FR" sz="4800" b="1" i="0" kern="1200" cap="none" spc="0" dirty="0">
                <a:ln w="22225">
                  <a:solidFill>
                    <a:schemeClr val="accent2"/>
                  </a:solidFill>
                  <a:prstDash val="solid"/>
                </a:ln>
                <a:solidFill>
                  <a:schemeClr val="accent2">
                    <a:lumMod val="40000"/>
                    <a:lumOff val="60000"/>
                  </a:schemeClr>
                </a:solidFill>
                <a:effectLst/>
                <a:latin typeface="+mn-lt"/>
                <a:ea typeface="+mn-ea"/>
                <a:cs typeface="+mn-cs"/>
              </a:rPr>
              <a:t>3-Suite du Code </a:t>
            </a:r>
            <a:r>
              <a:rPr lang="fr-FR" sz="4800" b="1" i="0" kern="1200" cap="none" spc="0" dirty="0" err="1">
                <a:ln w="22225">
                  <a:solidFill>
                    <a:schemeClr val="accent2"/>
                  </a:solidFill>
                  <a:prstDash val="solid"/>
                </a:ln>
                <a:solidFill>
                  <a:schemeClr val="accent2">
                    <a:lumMod val="40000"/>
                    <a:lumOff val="60000"/>
                  </a:schemeClr>
                </a:solidFill>
                <a:effectLst/>
                <a:latin typeface="+mn-lt"/>
                <a:ea typeface="+mn-ea"/>
                <a:cs typeface="+mn-cs"/>
              </a:rPr>
              <a:t>flex</a:t>
            </a:r>
            <a:br>
              <a:rPr lang="fr-FR" sz="6000" b="1" kern="1200" cap="none" spc="0" noProof="0" dirty="0">
                <a:ln w="22225">
                  <a:solidFill>
                    <a:schemeClr val="accent2"/>
                  </a:solidFill>
                  <a:prstDash val="solid"/>
                </a:ln>
                <a:solidFill>
                  <a:schemeClr val="accent2">
                    <a:lumMod val="40000"/>
                    <a:lumOff val="60000"/>
                  </a:schemeClr>
                </a:solidFill>
                <a:effectLst/>
                <a:latin typeface="+mj-lt"/>
                <a:ea typeface="+mn-ea"/>
                <a:cs typeface="+mn-cs"/>
              </a:rPr>
            </a:br>
            <a:endParaRPr lang="fr-FR" dirty="0"/>
          </a:p>
        </p:txBody>
      </p:sp>
      <p:sp>
        <p:nvSpPr>
          <p:cNvPr id="2" name="Rectangle 1">
            <a:extLst>
              <a:ext uri="{FF2B5EF4-FFF2-40B4-BE49-F238E27FC236}">
                <a16:creationId xmlns:a16="http://schemas.microsoft.com/office/drawing/2014/main" id="{DF054282-7B2E-B23C-3683-09F4787856FE}"/>
              </a:ext>
            </a:extLst>
          </p:cNvPr>
          <p:cNvSpPr>
            <a:spLocks noChangeArrowheads="1"/>
          </p:cNvSpPr>
          <p:nvPr/>
        </p:nvSpPr>
        <p:spPr bwMode="auto">
          <a:xfrm flipH="1">
            <a:off x="16053808" y="-23987335"/>
            <a:ext cx="2894591" cy="60016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7" eaLnBrk="0" fontAlgn="base" hangingPunct="0">
              <a:spcBef>
                <a:spcPct val="0"/>
              </a:spcBef>
              <a:spcAft>
                <a:spcPct val="0"/>
              </a:spcAft>
              <a:buFontTx/>
              <a:buAutoNum type="arabicPeriod"/>
            </a:pPr>
            <a:r>
              <a:rPr kumimoji="0" lang="fr-FR" altLang="fr-FR" b="1" i="0" u="none" strike="noStrike" cap="none" normalizeH="0" baseline="0" dirty="0">
                <a:ln>
                  <a:noFill/>
                </a:ln>
                <a:solidFill>
                  <a:srgbClr val="0D0D0D"/>
                </a:solidFill>
                <a:effectLst/>
                <a:latin typeface="Söhne Mono"/>
              </a:rPr>
              <a:t>{</a:t>
            </a:r>
            <a:r>
              <a:rPr kumimoji="0" lang="fr-FR" altLang="fr-FR" b="1" i="0" u="none" strike="noStrike" cap="none" normalizeH="0" baseline="0" dirty="0" err="1">
                <a:ln>
                  <a:noFill/>
                </a:ln>
                <a:solidFill>
                  <a:srgbClr val="0D0D0D"/>
                </a:solidFill>
                <a:effectLst/>
                <a:latin typeface="Söhne Mono"/>
              </a:rPr>
              <a:t>number</a:t>
            </a:r>
            <a:r>
              <a:rPr kumimoji="0" lang="fr-FR" altLang="fr-FR" b="1" i="0" u="none" strike="noStrike" cap="none" normalizeH="0" baseline="0" dirty="0">
                <a:ln>
                  <a:noFill/>
                </a:ln>
                <a:solidFill>
                  <a:srgbClr val="0D0D0D"/>
                </a:solidFill>
                <a:effectLst/>
                <a:latin typeface="Söhne Mono"/>
              </a:rPr>
              <a:t>} { </a:t>
            </a:r>
            <a:r>
              <a:rPr kumimoji="0" lang="fr-FR" altLang="fr-FR" b="1" i="0" u="none" strike="noStrike" cap="none" normalizeH="0" baseline="0" dirty="0" err="1">
                <a:ln>
                  <a:noFill/>
                </a:ln>
                <a:solidFill>
                  <a:srgbClr val="0D0D0D"/>
                </a:solidFill>
                <a:effectLst/>
                <a:latin typeface="Söhne Mono"/>
              </a:rPr>
              <a:t>yylval</a:t>
            </a:r>
            <a:r>
              <a:rPr kumimoji="0" lang="fr-FR" altLang="fr-FR" b="1" i="0" u="none" strike="noStrike" cap="none" normalizeH="0" baseline="0" dirty="0">
                <a:ln>
                  <a:noFill/>
                </a:ln>
                <a:solidFill>
                  <a:srgbClr val="0D0D0D"/>
                </a:solidFill>
                <a:effectLst/>
                <a:latin typeface="Söhne Mono"/>
              </a:rPr>
              <a:t> = </a:t>
            </a:r>
            <a:r>
              <a:rPr kumimoji="0" lang="fr-FR" altLang="fr-FR" b="1" i="0" u="none" strike="noStrike" cap="none" normalizeH="0" baseline="0" dirty="0" err="1">
                <a:ln>
                  <a:noFill/>
                </a:ln>
                <a:solidFill>
                  <a:srgbClr val="0D0D0D"/>
                </a:solidFill>
                <a:effectLst/>
                <a:latin typeface="Söhne Mono"/>
              </a:rPr>
              <a:t>atof</a:t>
            </a:r>
            <a:r>
              <a:rPr kumimoji="0" lang="fr-FR" altLang="fr-FR" b="1" i="0" u="none" strike="noStrike" cap="none" normalizeH="0" baseline="0" dirty="0">
                <a:ln>
                  <a:noFill/>
                </a:ln>
                <a:solidFill>
                  <a:srgbClr val="0D0D0D"/>
                </a:solidFill>
                <a:effectLst/>
                <a:latin typeface="Söhne Mono"/>
              </a:rPr>
              <a:t>(</a:t>
            </a:r>
            <a:r>
              <a:rPr kumimoji="0" lang="fr-FR" altLang="fr-FR" b="1" i="0" u="none" strike="noStrike" cap="none" normalizeH="0" baseline="0" dirty="0" err="1">
                <a:ln>
                  <a:noFill/>
                </a:ln>
                <a:solidFill>
                  <a:srgbClr val="0D0D0D"/>
                </a:solidFill>
                <a:effectLst/>
                <a:latin typeface="Söhne Mono"/>
              </a:rPr>
              <a:t>yytext</a:t>
            </a:r>
            <a:r>
              <a:rPr kumimoji="0" lang="fr-FR" altLang="fr-FR" b="1" i="0" u="none" strike="noStrike" cap="none" normalizeH="0" baseline="0" dirty="0">
                <a:ln>
                  <a:noFill/>
                </a:ln>
                <a:solidFill>
                  <a:srgbClr val="0D0D0D"/>
                </a:solidFill>
                <a:effectLst/>
                <a:latin typeface="Söhne Mono"/>
              </a:rPr>
              <a:t>); return </a:t>
            </a:r>
            <a:r>
              <a:rPr kumimoji="0" lang="fr-FR" altLang="fr-FR" b="1" i="0" u="none" strike="noStrike" cap="none" normalizeH="0" baseline="0" dirty="0" err="1">
                <a:ln>
                  <a:noFill/>
                </a:ln>
                <a:solidFill>
                  <a:srgbClr val="0D0D0D"/>
                </a:solidFill>
                <a:effectLst/>
                <a:latin typeface="Söhne Mono"/>
              </a:rPr>
              <a:t>number</a:t>
            </a:r>
            <a:r>
              <a:rPr kumimoji="0" lang="fr-FR" altLang="fr-FR" b="1" i="0" u="none" strike="noStrike" cap="none" normalizeH="0" baseline="0" dirty="0">
                <a:ln>
                  <a:noFill/>
                </a:ln>
                <a:solidFill>
                  <a:srgbClr val="0D0D0D"/>
                </a:solidFill>
                <a:effectLst/>
                <a:latin typeface="Söhne Mono"/>
              </a:rPr>
              <a:t>; }</a:t>
            </a:r>
            <a:r>
              <a:rPr kumimoji="0" lang="fr-FR" altLang="fr-FR" sz="1200" b="0" i="0" u="none" strike="noStrike" cap="none" normalizeH="0" baseline="0" dirty="0">
                <a:ln>
                  <a:noFill/>
                </a:ln>
                <a:solidFill>
                  <a:srgbClr val="0D0D0D"/>
                </a:solidFill>
                <a:effectLst/>
                <a:latin typeface="Söhne"/>
              </a:rPr>
              <a:t> : Cette règle correspond au motif </a:t>
            </a:r>
            <a:r>
              <a:rPr kumimoji="0" lang="fr-FR" altLang="fr-FR" b="1" i="0" u="none" strike="noStrike" cap="none" normalizeH="0" baseline="0" dirty="0" err="1">
                <a:ln>
                  <a:noFill/>
                </a:ln>
                <a:solidFill>
                  <a:srgbClr val="0D0D0D"/>
                </a:solidFill>
                <a:effectLst/>
                <a:latin typeface="Söhne Mono"/>
              </a:rPr>
              <a:t>number</a:t>
            </a:r>
            <a:r>
              <a:rPr kumimoji="0" lang="fr-FR" altLang="fr-FR" sz="1200" b="0" i="0" u="none" strike="noStrike" cap="none" normalizeH="0" baseline="0" dirty="0">
                <a:ln>
                  <a:noFill/>
                </a:ln>
                <a:solidFill>
                  <a:srgbClr val="0D0D0D"/>
                </a:solidFill>
                <a:effectLst/>
                <a:latin typeface="Söhne"/>
              </a:rPr>
              <a:t> défini précédemment. Lorsqu'un nombre est détecté, la valeur correspondante est convertie en un nombre en virgule flottante à l'aide de la fonction </a:t>
            </a:r>
            <a:r>
              <a:rPr kumimoji="0" lang="fr-FR" altLang="fr-FR" b="1" i="0" u="none" strike="noStrike" cap="none" normalizeH="0" baseline="0" dirty="0" err="1">
                <a:ln>
                  <a:noFill/>
                </a:ln>
                <a:solidFill>
                  <a:srgbClr val="0D0D0D"/>
                </a:solidFill>
                <a:effectLst/>
                <a:latin typeface="Söhne Mono"/>
              </a:rPr>
              <a:t>atof</a:t>
            </a:r>
            <a:r>
              <a:rPr kumimoji="0" lang="fr-FR" altLang="fr-FR" sz="1200" b="0" i="0" u="none" strike="noStrike" cap="none" normalizeH="0" baseline="0" dirty="0">
                <a:ln>
                  <a:noFill/>
                </a:ln>
                <a:solidFill>
                  <a:srgbClr val="0D0D0D"/>
                </a:solidFill>
                <a:effectLst/>
                <a:latin typeface="Söhne"/>
              </a:rPr>
              <a:t>, puis stockée dans </a:t>
            </a:r>
            <a:r>
              <a:rPr kumimoji="0" lang="fr-FR" altLang="fr-FR" b="1" i="0" u="none" strike="noStrike" cap="none" normalizeH="0" baseline="0" dirty="0" err="1">
                <a:ln>
                  <a:noFill/>
                </a:ln>
                <a:solidFill>
                  <a:srgbClr val="0D0D0D"/>
                </a:solidFill>
                <a:effectLst/>
                <a:latin typeface="Söhne Mono"/>
              </a:rPr>
              <a:t>yylval</a:t>
            </a:r>
            <a:r>
              <a:rPr kumimoji="0" lang="fr-FR" altLang="fr-FR" sz="1200" b="0" i="0" u="none" strike="noStrike" cap="none" normalizeH="0" baseline="0" dirty="0">
                <a:ln>
                  <a:noFill/>
                </a:ln>
                <a:solidFill>
                  <a:srgbClr val="0D0D0D"/>
                </a:solidFill>
                <a:effectLst/>
                <a:latin typeface="Söhne"/>
              </a:rPr>
              <a:t>. Ensuite, le </a:t>
            </a:r>
            <a:r>
              <a:rPr kumimoji="0" lang="fr-FR" altLang="fr-FR" sz="1200" b="0" i="0" u="none" strike="noStrike" cap="none" normalizeH="0" baseline="0" dirty="0" err="1">
                <a:ln>
                  <a:noFill/>
                </a:ln>
                <a:solidFill>
                  <a:srgbClr val="0D0D0D"/>
                </a:solidFill>
                <a:effectLst/>
                <a:latin typeface="Söhne"/>
              </a:rPr>
              <a:t>token</a:t>
            </a:r>
            <a:r>
              <a:rPr kumimoji="0" lang="fr-FR" altLang="fr-FR" sz="1200" b="0" i="0" u="none" strike="noStrike" cap="none" normalizeH="0" baseline="0" dirty="0">
                <a:ln>
                  <a:noFill/>
                </a:ln>
                <a:solidFill>
                  <a:srgbClr val="0D0D0D"/>
                </a:solidFill>
                <a:effectLst/>
                <a:latin typeface="Söhne"/>
              </a:rPr>
              <a:t> </a:t>
            </a:r>
            <a:r>
              <a:rPr kumimoji="0" lang="fr-FR" altLang="fr-FR" b="1" i="0" u="none" strike="noStrike" cap="none" normalizeH="0" baseline="0" dirty="0" err="1">
                <a:ln>
                  <a:noFill/>
                </a:ln>
                <a:solidFill>
                  <a:srgbClr val="0D0D0D"/>
                </a:solidFill>
                <a:effectLst/>
                <a:latin typeface="Söhne Mono"/>
              </a:rPr>
              <a:t>number</a:t>
            </a:r>
            <a:r>
              <a:rPr kumimoji="0" lang="fr-FR" altLang="fr-FR" sz="1200" b="0" i="0" u="none" strike="noStrike" cap="none" normalizeH="0" baseline="0" dirty="0">
                <a:ln>
                  <a:noFill/>
                </a:ln>
                <a:solidFill>
                  <a:srgbClr val="0D0D0D"/>
                </a:solidFill>
                <a:effectLst/>
                <a:latin typeface="Söhne"/>
              </a:rPr>
              <a:t> est retourné.</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fr-FR" altLang="fr-FR" b="1" i="0" u="none" strike="noStrike" cap="none" normalizeH="0" baseline="0" dirty="0">
                <a:ln>
                  <a:noFill/>
                </a:ln>
                <a:solidFill>
                  <a:srgbClr val="0D0D0D"/>
                </a:solidFill>
                <a:effectLst/>
                <a:latin typeface="Söhne Mono"/>
              </a:rPr>
              <a:t>"+"</a:t>
            </a:r>
            <a:r>
              <a:rPr kumimoji="0" lang="fr-FR" altLang="fr-FR" sz="1200" b="0" i="0" u="none" strike="noStrike" cap="none" normalizeH="0" baseline="0" dirty="0">
                <a:ln>
                  <a:noFill/>
                </a:ln>
                <a:solidFill>
                  <a:srgbClr val="0D0D0D"/>
                </a:solidFill>
                <a:effectLst/>
                <a:latin typeface="Söhne"/>
              </a:rPr>
              <a:t>, </a:t>
            </a:r>
            <a:r>
              <a:rPr kumimoji="0" lang="fr-FR" altLang="fr-FR" b="1" i="0" u="none" strike="noStrike" cap="none" normalizeH="0" baseline="0" dirty="0">
                <a:ln>
                  <a:noFill/>
                </a:ln>
                <a:solidFill>
                  <a:srgbClr val="0D0D0D"/>
                </a:solidFill>
                <a:effectLst/>
                <a:latin typeface="Söhne Mono"/>
              </a:rPr>
              <a:t>"-"</a:t>
            </a:r>
            <a:r>
              <a:rPr kumimoji="0" lang="fr-FR" altLang="fr-FR" sz="1200" b="0" i="0" u="none" strike="noStrike" cap="none" normalizeH="0" baseline="0" dirty="0">
                <a:ln>
                  <a:noFill/>
                </a:ln>
                <a:solidFill>
                  <a:srgbClr val="0D0D0D"/>
                </a:solidFill>
                <a:effectLst/>
                <a:latin typeface="Söhne"/>
              </a:rPr>
              <a:t>, </a:t>
            </a:r>
            <a:r>
              <a:rPr kumimoji="0" lang="fr-FR" altLang="fr-FR" b="1" i="0" u="none" strike="noStrike" cap="none" normalizeH="0" baseline="0" dirty="0">
                <a:ln>
                  <a:noFill/>
                </a:ln>
                <a:solidFill>
                  <a:srgbClr val="0D0D0D"/>
                </a:solidFill>
                <a:effectLst/>
                <a:latin typeface="Söhne Mono"/>
              </a:rPr>
              <a:t>"*"</a:t>
            </a:r>
            <a:r>
              <a:rPr kumimoji="0" lang="fr-FR" altLang="fr-FR" sz="1200" b="0" i="0" u="none" strike="noStrike" cap="none" normalizeH="0" baseline="0" dirty="0">
                <a:ln>
                  <a:noFill/>
                </a:ln>
                <a:solidFill>
                  <a:srgbClr val="0D0D0D"/>
                </a:solidFill>
                <a:effectLst/>
                <a:latin typeface="Söhne"/>
              </a:rPr>
              <a:t>, </a:t>
            </a:r>
            <a:r>
              <a:rPr kumimoji="0" lang="fr-FR" altLang="fr-FR" b="1" i="0" u="none" strike="noStrike" cap="none" normalizeH="0" baseline="0" dirty="0">
                <a:ln>
                  <a:noFill/>
                </a:ln>
                <a:solidFill>
                  <a:srgbClr val="0D0D0D"/>
                </a:solidFill>
                <a:effectLst/>
                <a:latin typeface="Söhne Mono"/>
              </a:rPr>
              <a:t>"/"</a:t>
            </a:r>
            <a:r>
              <a:rPr kumimoji="0" lang="fr-FR" altLang="fr-FR" sz="1200" b="0" i="0" u="none" strike="noStrike" cap="none" normalizeH="0" baseline="0" dirty="0">
                <a:ln>
                  <a:noFill/>
                </a:ln>
                <a:solidFill>
                  <a:srgbClr val="0D0D0D"/>
                </a:solidFill>
                <a:effectLst/>
                <a:latin typeface="Söhne"/>
              </a:rPr>
              <a:t>, </a:t>
            </a:r>
            <a:r>
              <a:rPr kumimoji="0" lang="fr-FR" altLang="fr-FR" b="1" i="0" u="none" strike="noStrike" cap="none" normalizeH="0" baseline="0" dirty="0">
                <a:ln>
                  <a:noFill/>
                </a:ln>
                <a:solidFill>
                  <a:srgbClr val="0D0D0D"/>
                </a:solidFill>
                <a:effectLst/>
                <a:latin typeface="Söhne Mono"/>
              </a:rPr>
              <a:t>"("</a:t>
            </a:r>
            <a:r>
              <a:rPr kumimoji="0" lang="fr-FR" altLang="fr-FR" sz="1200" b="0" i="0" u="none" strike="noStrike" cap="none" normalizeH="0" baseline="0" dirty="0">
                <a:ln>
                  <a:noFill/>
                </a:ln>
                <a:solidFill>
                  <a:srgbClr val="0D0D0D"/>
                </a:solidFill>
                <a:effectLst/>
                <a:latin typeface="Söhne"/>
              </a:rPr>
              <a:t>, </a:t>
            </a:r>
            <a:r>
              <a:rPr kumimoji="0" lang="fr-FR" altLang="fr-FR" b="1" i="0" u="none" strike="noStrike" cap="none" normalizeH="0" baseline="0" dirty="0">
                <a:ln>
                  <a:noFill/>
                </a:ln>
                <a:solidFill>
                  <a:srgbClr val="0D0D0D"/>
                </a:solidFill>
                <a:effectLst/>
                <a:latin typeface="Söhne Mono"/>
              </a:rPr>
              <a:t>")"</a:t>
            </a:r>
            <a:r>
              <a:rPr kumimoji="0" lang="fr-FR" altLang="fr-FR" sz="1200" b="0" i="0" u="none" strike="noStrike" cap="none" normalizeH="0" baseline="0" dirty="0">
                <a:ln>
                  <a:noFill/>
                </a:ln>
                <a:solidFill>
                  <a:srgbClr val="0D0D0D"/>
                </a:solidFill>
                <a:effectLst/>
                <a:latin typeface="Söhne"/>
              </a:rPr>
              <a:t> : Ces règles correspondent aux opérateurs mathématiques et aux parenthèses. Chacune retourne le </a:t>
            </a:r>
            <a:r>
              <a:rPr kumimoji="0" lang="fr-FR" altLang="fr-FR" sz="1200" b="0" i="0" u="none" strike="noStrike" cap="none" normalizeH="0" baseline="0" dirty="0" err="1">
                <a:ln>
                  <a:noFill/>
                </a:ln>
                <a:solidFill>
                  <a:srgbClr val="0D0D0D"/>
                </a:solidFill>
                <a:effectLst/>
                <a:latin typeface="Söhne"/>
              </a:rPr>
              <a:t>token</a:t>
            </a:r>
            <a:r>
              <a:rPr kumimoji="0" lang="fr-FR" altLang="fr-FR" sz="1200" b="0" i="0" u="none" strike="noStrike" cap="none" normalizeH="0" baseline="0" dirty="0">
                <a:ln>
                  <a:noFill/>
                </a:ln>
                <a:solidFill>
                  <a:srgbClr val="0D0D0D"/>
                </a:solidFill>
                <a:effectLst/>
                <a:latin typeface="Söhne"/>
              </a:rPr>
              <a:t> correspondant (</a:t>
            </a:r>
            <a:r>
              <a:rPr kumimoji="0" lang="fr-FR" altLang="fr-FR" b="1" i="0" u="none" strike="noStrike" cap="none" normalizeH="0" baseline="0" dirty="0">
                <a:ln>
                  <a:noFill/>
                </a:ln>
                <a:solidFill>
                  <a:srgbClr val="0D0D0D"/>
                </a:solidFill>
                <a:effectLst/>
                <a:latin typeface="Söhne Mono"/>
              </a:rPr>
              <a:t>plus</a:t>
            </a:r>
            <a:r>
              <a:rPr kumimoji="0" lang="fr-FR" altLang="fr-FR" sz="1200" b="0" i="0" u="none" strike="noStrike" cap="none" normalizeH="0" baseline="0" dirty="0">
                <a:ln>
                  <a:noFill/>
                </a:ln>
                <a:solidFill>
                  <a:srgbClr val="0D0D0D"/>
                </a:solidFill>
                <a:effectLst/>
                <a:latin typeface="Söhne"/>
              </a:rPr>
              <a:t>, </a:t>
            </a:r>
            <a:r>
              <a:rPr kumimoji="0" lang="fr-FR" altLang="fr-FR" b="1" i="0" u="none" strike="noStrike" cap="none" normalizeH="0" baseline="0" dirty="0">
                <a:ln>
                  <a:noFill/>
                </a:ln>
                <a:solidFill>
                  <a:srgbClr val="0D0D0D"/>
                </a:solidFill>
                <a:effectLst/>
                <a:latin typeface="Söhne Mono"/>
              </a:rPr>
              <a:t>min</a:t>
            </a:r>
            <a:r>
              <a:rPr kumimoji="0" lang="fr-FR" altLang="fr-FR" sz="1200" b="0" i="0" u="none" strike="noStrike" cap="none" normalizeH="0" baseline="0" dirty="0">
                <a:ln>
                  <a:noFill/>
                </a:ln>
                <a:solidFill>
                  <a:srgbClr val="0D0D0D"/>
                </a:solidFill>
                <a:effectLst/>
                <a:latin typeface="Söhne"/>
              </a:rPr>
              <a:t>, </a:t>
            </a:r>
            <a:r>
              <a:rPr kumimoji="0" lang="fr-FR" altLang="fr-FR" b="1" i="0" u="none" strike="noStrike" cap="none" normalizeH="0" baseline="0" dirty="0" err="1">
                <a:ln>
                  <a:noFill/>
                </a:ln>
                <a:solidFill>
                  <a:srgbClr val="0D0D0D"/>
                </a:solidFill>
                <a:effectLst/>
                <a:latin typeface="Söhne Mono"/>
              </a:rPr>
              <a:t>mul</a:t>
            </a:r>
            <a:r>
              <a:rPr kumimoji="0" lang="fr-FR" altLang="fr-FR" sz="1200" b="0" i="0" u="none" strike="noStrike" cap="none" normalizeH="0" baseline="0" dirty="0">
                <a:ln>
                  <a:noFill/>
                </a:ln>
                <a:solidFill>
                  <a:srgbClr val="0D0D0D"/>
                </a:solidFill>
                <a:effectLst/>
                <a:latin typeface="Söhne"/>
              </a:rPr>
              <a:t>, </a:t>
            </a:r>
            <a:r>
              <a:rPr kumimoji="0" lang="fr-FR" altLang="fr-FR" b="1" i="0" u="none" strike="noStrike" cap="none" normalizeH="0" baseline="0" dirty="0">
                <a:ln>
                  <a:noFill/>
                </a:ln>
                <a:solidFill>
                  <a:srgbClr val="0D0D0D"/>
                </a:solidFill>
                <a:effectLst/>
                <a:latin typeface="Söhne Mono"/>
              </a:rPr>
              <a:t>div</a:t>
            </a:r>
            <a:r>
              <a:rPr kumimoji="0" lang="fr-FR" altLang="fr-FR" sz="1200" b="0" i="0" u="none" strike="noStrike" cap="none" normalizeH="0" baseline="0" dirty="0">
                <a:ln>
                  <a:noFill/>
                </a:ln>
                <a:solidFill>
                  <a:srgbClr val="0D0D0D"/>
                </a:solidFill>
                <a:effectLst/>
                <a:latin typeface="Söhne"/>
              </a:rPr>
              <a:t>, </a:t>
            </a:r>
            <a:r>
              <a:rPr kumimoji="0" lang="fr-FR" altLang="fr-FR" b="1" i="0" u="none" strike="noStrike" cap="none" normalizeH="0" baseline="0" dirty="0" err="1">
                <a:ln>
                  <a:noFill/>
                </a:ln>
                <a:solidFill>
                  <a:srgbClr val="0D0D0D"/>
                </a:solidFill>
                <a:effectLst/>
                <a:latin typeface="Söhne Mono"/>
              </a:rPr>
              <a:t>parouvrire</a:t>
            </a:r>
            <a:r>
              <a:rPr kumimoji="0" lang="fr-FR" altLang="fr-FR" sz="1200" b="0" i="0" u="none" strike="noStrike" cap="none" normalizeH="0" baseline="0" dirty="0">
                <a:ln>
                  <a:noFill/>
                </a:ln>
                <a:solidFill>
                  <a:srgbClr val="0D0D0D"/>
                </a:solidFill>
                <a:effectLst/>
                <a:latin typeface="Söhne"/>
              </a:rPr>
              <a:t>, </a:t>
            </a:r>
            <a:r>
              <a:rPr kumimoji="0" lang="fr-FR" altLang="fr-FR" b="1" i="0" u="none" strike="noStrike" cap="none" normalizeH="0" baseline="0" dirty="0" err="1">
                <a:ln>
                  <a:noFill/>
                </a:ln>
                <a:solidFill>
                  <a:srgbClr val="0D0D0D"/>
                </a:solidFill>
                <a:effectLst/>
                <a:latin typeface="Söhne Mono"/>
              </a:rPr>
              <a:t>parfermer</a:t>
            </a:r>
            <a:r>
              <a:rPr kumimoji="0" lang="fr-FR" altLang="fr-FR" sz="1200" b="0" i="0" u="none" strike="noStrike" cap="none" normalizeH="0" baseline="0" dirty="0">
                <a:ln>
                  <a:noFill/>
                </a:ln>
                <a:solidFill>
                  <a:srgbClr val="0D0D0D"/>
                </a:solidFill>
                <a:effectLst/>
                <a:latin typeface="Söhne"/>
              </a:rPr>
              <a:t>) lorsqu'elle est détectée dans l'entrée.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fr-FR" altLang="fr-FR" b="1" i="0" u="none" strike="noStrike" cap="none" normalizeH="0" baseline="0" dirty="0">
                <a:ln>
                  <a:noFill/>
                </a:ln>
                <a:solidFill>
                  <a:srgbClr val="0D0D0D"/>
                </a:solidFill>
                <a:effectLst/>
                <a:latin typeface="Söhne Mono"/>
              </a:rPr>
              <a:t>"\n"</a:t>
            </a:r>
            <a:r>
              <a:rPr kumimoji="0" lang="fr-FR" altLang="fr-FR" sz="1200" b="0" i="0" u="none" strike="noStrike" cap="none" normalizeH="0" baseline="0" dirty="0">
                <a:ln>
                  <a:noFill/>
                </a:ln>
                <a:solidFill>
                  <a:srgbClr val="0D0D0D"/>
                </a:solidFill>
                <a:effectLst/>
                <a:latin typeface="Söhne"/>
              </a:rPr>
              <a:t> : Cette règle correspond à un saut de ligne et retourne le caractère correspondant.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fr-FR" altLang="fr-FR" b="1" i="0" u="none" strike="noStrike" cap="none" normalizeH="0" baseline="0" dirty="0">
                <a:ln>
                  <a:noFill/>
                </a:ln>
                <a:solidFill>
                  <a:srgbClr val="0D0D0D"/>
                </a:solidFill>
                <a:effectLst/>
                <a:latin typeface="Söhne Mono"/>
              </a:rPr>
              <a:t>[ \t] ;</a:t>
            </a:r>
            <a:r>
              <a:rPr kumimoji="0" lang="fr-FR" altLang="fr-FR" sz="1200" b="0" i="0" u="none" strike="noStrike" cap="none" normalizeH="0" baseline="0" dirty="0">
                <a:ln>
                  <a:noFill/>
                </a:ln>
                <a:solidFill>
                  <a:srgbClr val="0D0D0D"/>
                </a:solidFill>
                <a:effectLst/>
                <a:latin typeface="Söhne"/>
              </a:rPr>
              <a:t> : Cette règle correspond aux espaces et aux tabulations et les ignore simplement.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fr-FR" altLang="fr-FR" b="1" i="0" u="none" strike="noStrike" cap="none" normalizeH="0" baseline="0" dirty="0">
                <a:ln>
                  <a:noFill/>
                </a:ln>
                <a:solidFill>
                  <a:srgbClr val="0D0D0D"/>
                </a:solidFill>
                <a:effectLst/>
                <a:latin typeface="Söhne Mono"/>
              </a:rPr>
              <a:t>.</a:t>
            </a:r>
            <a:r>
              <a:rPr kumimoji="0" lang="fr-FR" altLang="fr-FR" sz="1200" b="0" i="0" u="none" strike="noStrike" cap="none" normalizeH="0" baseline="0" dirty="0">
                <a:ln>
                  <a:noFill/>
                </a:ln>
                <a:solidFill>
                  <a:srgbClr val="0D0D0D"/>
                </a:solidFill>
                <a:effectLst/>
                <a:latin typeface="Söhne"/>
              </a:rPr>
              <a:t> : Cette règle correspond à tout autre caractère non reconnu et affiche un message d'erreur indiquant qu'un caractère non valide a été trouvé.</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fr-FR" altLang="fr-FR" b="1" i="0" u="none" strike="noStrike" cap="none" normalizeH="0" baseline="0" dirty="0" err="1">
                <a:ln>
                  <a:noFill/>
                </a:ln>
                <a:solidFill>
                  <a:srgbClr val="0D0D0D"/>
                </a:solidFill>
                <a:effectLst/>
                <a:latin typeface="Söhne Mono"/>
              </a:rPr>
              <a:t>int</a:t>
            </a:r>
            <a:r>
              <a:rPr kumimoji="0" lang="fr-FR" altLang="fr-FR" b="1" i="0" u="none" strike="noStrike" cap="none" normalizeH="0" baseline="0" dirty="0">
                <a:ln>
                  <a:noFill/>
                </a:ln>
                <a:solidFill>
                  <a:srgbClr val="0D0D0D"/>
                </a:solidFill>
                <a:effectLst/>
                <a:latin typeface="Söhne Mono"/>
              </a:rPr>
              <a:t> </a:t>
            </a:r>
            <a:r>
              <a:rPr kumimoji="0" lang="fr-FR" altLang="fr-FR" b="1" i="0" u="none" strike="noStrike" cap="none" normalizeH="0" baseline="0" dirty="0" err="1">
                <a:ln>
                  <a:noFill/>
                </a:ln>
                <a:solidFill>
                  <a:srgbClr val="0D0D0D"/>
                </a:solidFill>
                <a:effectLst/>
                <a:latin typeface="Söhne Mono"/>
              </a:rPr>
              <a:t>yywrap</a:t>
            </a:r>
            <a:r>
              <a:rPr kumimoji="0" lang="fr-FR" altLang="fr-FR" b="1" i="0" u="none" strike="noStrike" cap="none" normalizeH="0" baseline="0" dirty="0">
                <a:ln>
                  <a:noFill/>
                </a:ln>
                <a:solidFill>
                  <a:srgbClr val="0D0D0D"/>
                </a:solidFill>
                <a:effectLst/>
                <a:latin typeface="Söhne Mono"/>
              </a:rPr>
              <a:t>(</a:t>
            </a:r>
            <a:r>
              <a:rPr kumimoji="0" lang="fr-FR" altLang="fr-FR" b="1" i="0" u="none" strike="noStrike" cap="none" normalizeH="0" baseline="0" dirty="0" err="1">
                <a:ln>
                  <a:noFill/>
                </a:ln>
                <a:solidFill>
                  <a:srgbClr val="0D0D0D"/>
                </a:solidFill>
                <a:effectLst/>
                <a:latin typeface="Söhne Mono"/>
              </a:rPr>
              <a:t>void</a:t>
            </a:r>
            <a:r>
              <a:rPr kumimoji="0" lang="fr-FR" altLang="fr-FR" b="1" i="0" u="none" strike="noStrike" cap="none" normalizeH="0" baseline="0" dirty="0">
                <a:ln>
                  <a:noFill/>
                </a:ln>
                <a:solidFill>
                  <a:srgbClr val="0D0D0D"/>
                </a:solidFill>
                <a:effectLst/>
                <a:latin typeface="Söhne Mono"/>
              </a:rPr>
              <a:t>) { return 1; }</a:t>
            </a:r>
            <a:r>
              <a:rPr kumimoji="0" lang="fr-FR" altLang="fr-FR" sz="1200" b="0" i="0" u="none" strike="noStrike" cap="none" normalizeH="0" baseline="0" dirty="0">
                <a:ln>
                  <a:noFill/>
                </a:ln>
                <a:solidFill>
                  <a:srgbClr val="0D0D0D"/>
                </a:solidFill>
                <a:effectLst/>
                <a:latin typeface="Söhne"/>
              </a:rPr>
              <a:t> : Cette fonction </a:t>
            </a:r>
            <a:r>
              <a:rPr kumimoji="0" lang="fr-FR" altLang="fr-FR" b="1" i="0" u="none" strike="noStrike" cap="none" normalizeH="0" baseline="0" dirty="0" err="1">
                <a:ln>
                  <a:noFill/>
                </a:ln>
                <a:solidFill>
                  <a:srgbClr val="0D0D0D"/>
                </a:solidFill>
                <a:effectLst/>
                <a:latin typeface="Söhne Mono"/>
              </a:rPr>
              <a:t>yywrap</a:t>
            </a:r>
            <a:r>
              <a:rPr kumimoji="0" lang="fr-FR" altLang="fr-FR" sz="1200" b="0" i="0" u="none" strike="noStrike" cap="none" normalizeH="0" baseline="0" dirty="0">
                <a:ln>
                  <a:noFill/>
                </a:ln>
                <a:solidFill>
                  <a:srgbClr val="0D0D0D"/>
                </a:solidFill>
                <a:effectLst/>
                <a:latin typeface="Söhne"/>
              </a:rPr>
              <a:t> est appelée par Flex lorsque la fin de l'entrée est atteinte. Dans ce cas, elle retourne simplement 1, indiquant que l'analyse lexicale est terminé</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3" name="Espace réservé du texte 2">
            <a:extLst>
              <a:ext uri="{FF2B5EF4-FFF2-40B4-BE49-F238E27FC236}">
                <a16:creationId xmlns:a16="http://schemas.microsoft.com/office/drawing/2014/main" id="{28FEC808-CA2A-42EE-CFF5-C650F9324A08}"/>
              </a:ext>
            </a:extLst>
          </p:cNvPr>
          <p:cNvSpPr>
            <a:spLocks noGrp="1" noChangeArrowheads="1"/>
          </p:cNvSpPr>
          <p:nvPr>
            <p:ph type="body" sz="quarter" idx="13"/>
          </p:nvPr>
        </p:nvSpPr>
        <p:spPr bwMode="auto">
          <a:xfrm>
            <a:off x="374914" y="990012"/>
            <a:ext cx="11442171" cy="5724644"/>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fr-FR" altLang="fr-FR" b="1" i="0" u="none" strike="noStrike" cap="none" normalizeH="0" baseline="0" dirty="0">
                <a:ln>
                  <a:noFill/>
                </a:ln>
                <a:solidFill>
                  <a:srgbClr val="0D0D0D"/>
                </a:solidFill>
                <a:effectLst/>
                <a:latin typeface="Söhne Mono"/>
              </a:rPr>
              <a:t>{</a:t>
            </a:r>
            <a:r>
              <a:rPr kumimoji="0" lang="fr-FR" altLang="fr-FR" b="1" i="0" u="none" strike="noStrike" cap="none" normalizeH="0" baseline="0" dirty="0" err="1">
                <a:ln>
                  <a:noFill/>
                </a:ln>
                <a:solidFill>
                  <a:srgbClr val="0D0D0D"/>
                </a:solidFill>
                <a:effectLst/>
                <a:latin typeface="Söhne Mono"/>
              </a:rPr>
              <a:t>number</a:t>
            </a:r>
            <a:r>
              <a:rPr kumimoji="0" lang="fr-FR" altLang="fr-FR" b="1" i="0" u="none" strike="noStrike" cap="none" normalizeH="0" baseline="0" dirty="0">
                <a:ln>
                  <a:noFill/>
                </a:ln>
                <a:solidFill>
                  <a:srgbClr val="0D0D0D"/>
                </a:solidFill>
                <a:effectLst/>
                <a:latin typeface="Söhne Mono"/>
              </a:rPr>
              <a:t>} { </a:t>
            </a:r>
            <a:r>
              <a:rPr kumimoji="0" lang="fr-FR" altLang="fr-FR" b="1" i="0" u="none" strike="noStrike" cap="none" normalizeH="0" baseline="0" dirty="0" err="1">
                <a:ln>
                  <a:noFill/>
                </a:ln>
                <a:solidFill>
                  <a:srgbClr val="0D0D0D"/>
                </a:solidFill>
                <a:effectLst/>
                <a:latin typeface="Söhne Mono"/>
              </a:rPr>
              <a:t>yylval</a:t>
            </a:r>
            <a:r>
              <a:rPr kumimoji="0" lang="fr-FR" altLang="fr-FR" b="1" i="0" u="none" strike="noStrike" cap="none" normalizeH="0" baseline="0" dirty="0">
                <a:ln>
                  <a:noFill/>
                </a:ln>
                <a:solidFill>
                  <a:srgbClr val="0D0D0D"/>
                </a:solidFill>
                <a:effectLst/>
                <a:latin typeface="Söhne Mono"/>
              </a:rPr>
              <a:t> = </a:t>
            </a:r>
            <a:r>
              <a:rPr kumimoji="0" lang="fr-FR" altLang="fr-FR" b="1" i="0" u="none" strike="noStrike" cap="none" normalizeH="0" baseline="0" dirty="0" err="1">
                <a:ln>
                  <a:noFill/>
                </a:ln>
                <a:solidFill>
                  <a:srgbClr val="0D0D0D"/>
                </a:solidFill>
                <a:effectLst/>
                <a:latin typeface="Söhne Mono"/>
              </a:rPr>
              <a:t>atof</a:t>
            </a:r>
            <a:r>
              <a:rPr kumimoji="0" lang="fr-FR" altLang="fr-FR" b="1" i="0" u="none" strike="noStrike" cap="none" normalizeH="0" baseline="0" dirty="0">
                <a:ln>
                  <a:noFill/>
                </a:ln>
                <a:solidFill>
                  <a:srgbClr val="0D0D0D"/>
                </a:solidFill>
                <a:effectLst/>
                <a:latin typeface="Söhne Mono"/>
              </a:rPr>
              <a:t>(</a:t>
            </a:r>
            <a:r>
              <a:rPr kumimoji="0" lang="fr-FR" altLang="fr-FR" b="1" i="0" u="none" strike="noStrike" cap="none" normalizeH="0" baseline="0" dirty="0" err="1">
                <a:ln>
                  <a:noFill/>
                </a:ln>
                <a:solidFill>
                  <a:srgbClr val="0D0D0D"/>
                </a:solidFill>
                <a:effectLst/>
                <a:latin typeface="Söhne Mono"/>
              </a:rPr>
              <a:t>yytext</a:t>
            </a:r>
            <a:r>
              <a:rPr kumimoji="0" lang="fr-FR" altLang="fr-FR" b="1" i="0" u="none" strike="noStrike" cap="none" normalizeH="0" baseline="0" dirty="0">
                <a:ln>
                  <a:noFill/>
                </a:ln>
                <a:solidFill>
                  <a:srgbClr val="0D0D0D"/>
                </a:solidFill>
                <a:effectLst/>
                <a:latin typeface="Söhne Mono"/>
              </a:rPr>
              <a:t>); return </a:t>
            </a:r>
            <a:r>
              <a:rPr kumimoji="0" lang="fr-FR" altLang="fr-FR" b="1" i="0" u="none" strike="noStrike" cap="none" normalizeH="0" baseline="0" dirty="0" err="1">
                <a:ln>
                  <a:noFill/>
                </a:ln>
                <a:solidFill>
                  <a:srgbClr val="0D0D0D"/>
                </a:solidFill>
                <a:effectLst/>
                <a:latin typeface="Söhne Mono"/>
              </a:rPr>
              <a:t>number</a:t>
            </a:r>
            <a:r>
              <a:rPr kumimoji="0" lang="fr-FR" altLang="fr-FR" b="1" i="0" u="none" strike="noStrike" cap="none" normalizeH="0" baseline="0" dirty="0">
                <a:ln>
                  <a:noFill/>
                </a:ln>
                <a:solidFill>
                  <a:srgbClr val="0D0D0D"/>
                </a:solidFill>
                <a:effectLst/>
                <a:latin typeface="Söhne Mono"/>
              </a:rPr>
              <a:t>; }</a:t>
            </a:r>
            <a:r>
              <a:rPr kumimoji="0" lang="fr-FR" altLang="fr-FR" b="0" i="0" u="none" strike="noStrike" cap="none" normalizeH="0" baseline="0" dirty="0">
                <a:ln>
                  <a:noFill/>
                </a:ln>
                <a:solidFill>
                  <a:srgbClr val="0D0D0D"/>
                </a:solidFill>
                <a:effectLst/>
                <a:latin typeface="Söhne"/>
              </a:rPr>
              <a:t> : Cette règle correspond au motif </a:t>
            </a:r>
            <a:r>
              <a:rPr kumimoji="0" lang="fr-FR" altLang="fr-FR" b="1" i="0" u="none" strike="noStrike" cap="none" normalizeH="0" baseline="0" dirty="0" err="1">
                <a:ln>
                  <a:noFill/>
                </a:ln>
                <a:solidFill>
                  <a:srgbClr val="0D0D0D"/>
                </a:solidFill>
                <a:effectLst/>
                <a:latin typeface="Söhne Mono"/>
              </a:rPr>
              <a:t>number</a:t>
            </a:r>
            <a:r>
              <a:rPr kumimoji="0" lang="fr-FR" altLang="fr-FR" b="0" i="0" u="none" strike="noStrike" cap="none" normalizeH="0" baseline="0" dirty="0">
                <a:ln>
                  <a:noFill/>
                </a:ln>
                <a:solidFill>
                  <a:srgbClr val="0D0D0D"/>
                </a:solidFill>
                <a:effectLst/>
                <a:latin typeface="Söhne"/>
              </a:rPr>
              <a:t> défini précédemment. Lorsqu'un nombre est détecté, la valeur correspondante est convertie en un nombre en virgule flottante à l'aide de la fonction </a:t>
            </a:r>
            <a:r>
              <a:rPr kumimoji="0" lang="fr-FR" altLang="fr-FR" b="1" i="0" u="none" strike="noStrike" cap="none" normalizeH="0" baseline="0" dirty="0" err="1">
                <a:ln>
                  <a:noFill/>
                </a:ln>
                <a:solidFill>
                  <a:srgbClr val="0D0D0D"/>
                </a:solidFill>
                <a:effectLst/>
                <a:latin typeface="Söhne Mono"/>
              </a:rPr>
              <a:t>atof</a:t>
            </a:r>
            <a:r>
              <a:rPr kumimoji="0" lang="fr-FR" altLang="fr-FR" b="0" i="0" u="none" strike="noStrike" cap="none" normalizeH="0" baseline="0" dirty="0">
                <a:ln>
                  <a:noFill/>
                </a:ln>
                <a:solidFill>
                  <a:srgbClr val="0D0D0D"/>
                </a:solidFill>
                <a:effectLst/>
                <a:latin typeface="Söhne"/>
              </a:rPr>
              <a:t>, puis stockée dans </a:t>
            </a:r>
            <a:r>
              <a:rPr kumimoji="0" lang="fr-FR" altLang="fr-FR" b="1" i="0" u="none" strike="noStrike" cap="none" normalizeH="0" baseline="0" dirty="0" err="1">
                <a:ln>
                  <a:noFill/>
                </a:ln>
                <a:solidFill>
                  <a:srgbClr val="0D0D0D"/>
                </a:solidFill>
                <a:effectLst/>
                <a:latin typeface="Söhne Mono"/>
              </a:rPr>
              <a:t>yylval</a:t>
            </a:r>
            <a:r>
              <a:rPr kumimoji="0" lang="fr-FR" altLang="fr-FR" b="0" i="0" u="none" strike="noStrike" cap="none" normalizeH="0" baseline="0" dirty="0">
                <a:ln>
                  <a:noFill/>
                </a:ln>
                <a:solidFill>
                  <a:srgbClr val="0D0D0D"/>
                </a:solidFill>
                <a:effectLst/>
                <a:latin typeface="Söhne"/>
              </a:rPr>
              <a:t>. Ensuite, le </a:t>
            </a:r>
            <a:r>
              <a:rPr kumimoji="0" lang="fr-FR" altLang="fr-FR" b="0" i="0" u="none" strike="noStrike" cap="none" normalizeH="0" baseline="0" dirty="0" err="1">
                <a:ln>
                  <a:noFill/>
                </a:ln>
                <a:solidFill>
                  <a:srgbClr val="0D0D0D"/>
                </a:solidFill>
                <a:effectLst/>
                <a:latin typeface="Söhne"/>
              </a:rPr>
              <a:t>token</a:t>
            </a:r>
            <a:r>
              <a:rPr kumimoji="0" lang="fr-FR" altLang="fr-FR" b="0" i="0" u="none" strike="noStrike" cap="none" normalizeH="0" baseline="0" dirty="0">
                <a:ln>
                  <a:noFill/>
                </a:ln>
                <a:solidFill>
                  <a:srgbClr val="0D0D0D"/>
                </a:solidFill>
                <a:effectLst/>
                <a:latin typeface="Söhne"/>
              </a:rPr>
              <a:t> </a:t>
            </a:r>
            <a:r>
              <a:rPr kumimoji="0" lang="fr-FR" altLang="fr-FR" b="1" i="0" u="none" strike="noStrike" cap="none" normalizeH="0" baseline="0" dirty="0" err="1">
                <a:ln>
                  <a:noFill/>
                </a:ln>
                <a:solidFill>
                  <a:srgbClr val="0D0D0D"/>
                </a:solidFill>
                <a:effectLst/>
                <a:latin typeface="Söhne Mono"/>
              </a:rPr>
              <a:t>number</a:t>
            </a:r>
            <a:r>
              <a:rPr kumimoji="0" lang="fr-FR" altLang="fr-FR" b="0" i="0" u="none" strike="noStrike" cap="none" normalizeH="0" baseline="0" dirty="0">
                <a:ln>
                  <a:noFill/>
                </a:ln>
                <a:solidFill>
                  <a:srgbClr val="0D0D0D"/>
                </a:solidFill>
                <a:effectLst/>
                <a:latin typeface="Söhne"/>
              </a:rPr>
              <a:t> est retourné.</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fr-FR" altLang="fr-FR" b="1" i="0" u="none" strike="noStrike" cap="none" normalizeH="0" baseline="0" dirty="0">
                <a:ln>
                  <a:noFill/>
                </a:ln>
                <a:solidFill>
                  <a:srgbClr val="0D0D0D"/>
                </a:solidFill>
                <a:effectLst/>
                <a:latin typeface="Söhne Mono"/>
              </a:rPr>
              <a:t>"+"</a:t>
            </a:r>
            <a:r>
              <a:rPr kumimoji="0" lang="fr-FR" altLang="fr-FR" b="0" i="0" u="none" strike="noStrike" cap="none" normalizeH="0" baseline="0" dirty="0">
                <a:ln>
                  <a:noFill/>
                </a:ln>
                <a:solidFill>
                  <a:srgbClr val="0D0D0D"/>
                </a:solidFill>
                <a:effectLst/>
                <a:latin typeface="Söhne"/>
              </a:rPr>
              <a:t>, </a:t>
            </a:r>
            <a:r>
              <a:rPr kumimoji="0" lang="fr-FR" altLang="fr-FR" b="1" i="0" u="none" strike="noStrike" cap="none" normalizeH="0" baseline="0" dirty="0">
                <a:ln>
                  <a:noFill/>
                </a:ln>
                <a:solidFill>
                  <a:srgbClr val="0D0D0D"/>
                </a:solidFill>
                <a:effectLst/>
                <a:latin typeface="Söhne Mono"/>
              </a:rPr>
              <a:t>"-"</a:t>
            </a:r>
            <a:r>
              <a:rPr kumimoji="0" lang="fr-FR" altLang="fr-FR" b="0" i="0" u="none" strike="noStrike" cap="none" normalizeH="0" baseline="0" dirty="0">
                <a:ln>
                  <a:noFill/>
                </a:ln>
                <a:solidFill>
                  <a:srgbClr val="0D0D0D"/>
                </a:solidFill>
                <a:effectLst/>
                <a:latin typeface="Söhne"/>
              </a:rPr>
              <a:t>, </a:t>
            </a:r>
            <a:r>
              <a:rPr kumimoji="0" lang="fr-FR" altLang="fr-FR" b="1" i="0" u="none" strike="noStrike" cap="none" normalizeH="0" baseline="0" dirty="0">
                <a:ln>
                  <a:noFill/>
                </a:ln>
                <a:solidFill>
                  <a:srgbClr val="0D0D0D"/>
                </a:solidFill>
                <a:effectLst/>
                <a:latin typeface="Söhne Mono"/>
              </a:rPr>
              <a:t>"*"</a:t>
            </a:r>
            <a:r>
              <a:rPr kumimoji="0" lang="fr-FR" altLang="fr-FR" b="0" i="0" u="none" strike="noStrike" cap="none" normalizeH="0" baseline="0" dirty="0">
                <a:ln>
                  <a:noFill/>
                </a:ln>
                <a:solidFill>
                  <a:srgbClr val="0D0D0D"/>
                </a:solidFill>
                <a:effectLst/>
                <a:latin typeface="Söhne"/>
              </a:rPr>
              <a:t>, </a:t>
            </a:r>
            <a:r>
              <a:rPr kumimoji="0" lang="fr-FR" altLang="fr-FR" b="1" i="0" u="none" strike="noStrike" cap="none" normalizeH="0" baseline="0" dirty="0">
                <a:ln>
                  <a:noFill/>
                </a:ln>
                <a:solidFill>
                  <a:srgbClr val="0D0D0D"/>
                </a:solidFill>
                <a:effectLst/>
                <a:latin typeface="Söhne Mono"/>
              </a:rPr>
              <a:t>"/"</a:t>
            </a:r>
            <a:r>
              <a:rPr kumimoji="0" lang="fr-FR" altLang="fr-FR" b="0" i="0" u="none" strike="noStrike" cap="none" normalizeH="0" baseline="0" dirty="0">
                <a:ln>
                  <a:noFill/>
                </a:ln>
                <a:solidFill>
                  <a:srgbClr val="0D0D0D"/>
                </a:solidFill>
                <a:effectLst/>
                <a:latin typeface="Söhne"/>
              </a:rPr>
              <a:t>, </a:t>
            </a:r>
            <a:r>
              <a:rPr kumimoji="0" lang="fr-FR" altLang="fr-FR" b="1" i="0" u="none" strike="noStrike" cap="none" normalizeH="0" baseline="0" dirty="0">
                <a:ln>
                  <a:noFill/>
                </a:ln>
                <a:solidFill>
                  <a:srgbClr val="0D0D0D"/>
                </a:solidFill>
                <a:effectLst/>
                <a:latin typeface="Söhne Mono"/>
              </a:rPr>
              <a:t>"("</a:t>
            </a:r>
            <a:r>
              <a:rPr kumimoji="0" lang="fr-FR" altLang="fr-FR" b="0" i="0" u="none" strike="noStrike" cap="none" normalizeH="0" baseline="0" dirty="0">
                <a:ln>
                  <a:noFill/>
                </a:ln>
                <a:solidFill>
                  <a:srgbClr val="0D0D0D"/>
                </a:solidFill>
                <a:effectLst/>
                <a:latin typeface="Söhne"/>
              </a:rPr>
              <a:t>, </a:t>
            </a:r>
            <a:r>
              <a:rPr kumimoji="0" lang="fr-FR" altLang="fr-FR" b="1" i="0" u="none" strike="noStrike" cap="none" normalizeH="0" baseline="0" dirty="0">
                <a:ln>
                  <a:noFill/>
                </a:ln>
                <a:solidFill>
                  <a:srgbClr val="0D0D0D"/>
                </a:solidFill>
                <a:effectLst/>
                <a:latin typeface="Söhne Mono"/>
              </a:rPr>
              <a:t>")"</a:t>
            </a:r>
            <a:r>
              <a:rPr kumimoji="0" lang="fr-FR" altLang="fr-FR" b="0" i="0" u="none" strike="noStrike" cap="none" normalizeH="0" baseline="0" dirty="0">
                <a:ln>
                  <a:noFill/>
                </a:ln>
                <a:solidFill>
                  <a:srgbClr val="0D0D0D"/>
                </a:solidFill>
                <a:effectLst/>
                <a:latin typeface="Söhne"/>
              </a:rPr>
              <a:t> : Ces règles correspondent aux opérateurs mathématiques et aux parenthèses. Chacune retourne le </a:t>
            </a:r>
            <a:r>
              <a:rPr kumimoji="0" lang="fr-FR" altLang="fr-FR" b="0" i="0" u="none" strike="noStrike" cap="none" normalizeH="0" baseline="0" dirty="0" err="1">
                <a:ln>
                  <a:noFill/>
                </a:ln>
                <a:solidFill>
                  <a:srgbClr val="0D0D0D"/>
                </a:solidFill>
                <a:effectLst/>
                <a:latin typeface="Söhne"/>
              </a:rPr>
              <a:t>token</a:t>
            </a:r>
            <a:r>
              <a:rPr kumimoji="0" lang="fr-FR" altLang="fr-FR" b="0" i="0" u="none" strike="noStrike" cap="none" normalizeH="0" baseline="0" dirty="0">
                <a:ln>
                  <a:noFill/>
                </a:ln>
                <a:solidFill>
                  <a:srgbClr val="0D0D0D"/>
                </a:solidFill>
                <a:effectLst/>
                <a:latin typeface="Söhne"/>
              </a:rPr>
              <a:t> correspondant (</a:t>
            </a:r>
            <a:r>
              <a:rPr kumimoji="0" lang="fr-FR" altLang="fr-FR" b="1" i="0" u="none" strike="noStrike" cap="none" normalizeH="0" baseline="0" dirty="0">
                <a:ln>
                  <a:noFill/>
                </a:ln>
                <a:solidFill>
                  <a:srgbClr val="0D0D0D"/>
                </a:solidFill>
                <a:effectLst/>
                <a:latin typeface="Söhne Mono"/>
              </a:rPr>
              <a:t>plus</a:t>
            </a:r>
            <a:r>
              <a:rPr kumimoji="0" lang="fr-FR" altLang="fr-FR" b="0" i="0" u="none" strike="noStrike" cap="none" normalizeH="0" baseline="0" dirty="0">
                <a:ln>
                  <a:noFill/>
                </a:ln>
                <a:solidFill>
                  <a:srgbClr val="0D0D0D"/>
                </a:solidFill>
                <a:effectLst/>
                <a:latin typeface="Söhne"/>
              </a:rPr>
              <a:t>, </a:t>
            </a:r>
            <a:r>
              <a:rPr kumimoji="0" lang="fr-FR" altLang="fr-FR" b="1" i="0" u="none" strike="noStrike" cap="none" normalizeH="0" baseline="0" dirty="0">
                <a:ln>
                  <a:noFill/>
                </a:ln>
                <a:solidFill>
                  <a:srgbClr val="0D0D0D"/>
                </a:solidFill>
                <a:effectLst/>
                <a:latin typeface="Söhne Mono"/>
              </a:rPr>
              <a:t>min</a:t>
            </a:r>
            <a:r>
              <a:rPr kumimoji="0" lang="fr-FR" altLang="fr-FR" b="0" i="0" u="none" strike="noStrike" cap="none" normalizeH="0" baseline="0" dirty="0">
                <a:ln>
                  <a:noFill/>
                </a:ln>
                <a:solidFill>
                  <a:srgbClr val="0D0D0D"/>
                </a:solidFill>
                <a:effectLst/>
                <a:latin typeface="Söhne"/>
              </a:rPr>
              <a:t>, </a:t>
            </a:r>
            <a:r>
              <a:rPr kumimoji="0" lang="fr-FR" altLang="fr-FR" b="1" i="0" u="none" strike="noStrike" cap="none" normalizeH="0" baseline="0" dirty="0" err="1">
                <a:ln>
                  <a:noFill/>
                </a:ln>
                <a:solidFill>
                  <a:srgbClr val="0D0D0D"/>
                </a:solidFill>
                <a:effectLst/>
                <a:latin typeface="Söhne Mono"/>
              </a:rPr>
              <a:t>mul</a:t>
            </a:r>
            <a:r>
              <a:rPr kumimoji="0" lang="fr-FR" altLang="fr-FR" b="0" i="0" u="none" strike="noStrike" cap="none" normalizeH="0" baseline="0" dirty="0">
                <a:ln>
                  <a:noFill/>
                </a:ln>
                <a:solidFill>
                  <a:srgbClr val="0D0D0D"/>
                </a:solidFill>
                <a:effectLst/>
                <a:latin typeface="Söhne"/>
              </a:rPr>
              <a:t>, </a:t>
            </a:r>
            <a:r>
              <a:rPr kumimoji="0" lang="fr-FR" altLang="fr-FR" b="1" i="0" u="none" strike="noStrike" cap="none" normalizeH="0" baseline="0" dirty="0">
                <a:ln>
                  <a:noFill/>
                </a:ln>
                <a:solidFill>
                  <a:srgbClr val="0D0D0D"/>
                </a:solidFill>
                <a:effectLst/>
                <a:latin typeface="Söhne Mono"/>
              </a:rPr>
              <a:t>div</a:t>
            </a:r>
            <a:r>
              <a:rPr kumimoji="0" lang="fr-FR" altLang="fr-FR" b="0" i="0" u="none" strike="noStrike" cap="none" normalizeH="0" baseline="0" dirty="0">
                <a:ln>
                  <a:noFill/>
                </a:ln>
                <a:solidFill>
                  <a:srgbClr val="0D0D0D"/>
                </a:solidFill>
                <a:effectLst/>
                <a:latin typeface="Söhne"/>
              </a:rPr>
              <a:t>, </a:t>
            </a:r>
            <a:r>
              <a:rPr kumimoji="0" lang="fr-FR" altLang="fr-FR" b="1" i="0" u="none" strike="noStrike" cap="none" normalizeH="0" baseline="0" dirty="0" err="1">
                <a:ln>
                  <a:noFill/>
                </a:ln>
                <a:solidFill>
                  <a:srgbClr val="0D0D0D"/>
                </a:solidFill>
                <a:effectLst/>
                <a:latin typeface="Söhne Mono"/>
              </a:rPr>
              <a:t>parouvrire</a:t>
            </a:r>
            <a:r>
              <a:rPr kumimoji="0" lang="fr-FR" altLang="fr-FR" b="0" i="0" u="none" strike="noStrike" cap="none" normalizeH="0" baseline="0" dirty="0">
                <a:ln>
                  <a:noFill/>
                </a:ln>
                <a:solidFill>
                  <a:srgbClr val="0D0D0D"/>
                </a:solidFill>
                <a:effectLst/>
                <a:latin typeface="Söhne"/>
              </a:rPr>
              <a:t>, </a:t>
            </a:r>
            <a:r>
              <a:rPr kumimoji="0" lang="fr-FR" altLang="fr-FR" b="1" i="0" u="none" strike="noStrike" cap="none" normalizeH="0" baseline="0" dirty="0" err="1">
                <a:ln>
                  <a:noFill/>
                </a:ln>
                <a:solidFill>
                  <a:srgbClr val="0D0D0D"/>
                </a:solidFill>
                <a:effectLst/>
                <a:latin typeface="Söhne Mono"/>
              </a:rPr>
              <a:t>parfermer</a:t>
            </a:r>
            <a:r>
              <a:rPr kumimoji="0" lang="fr-FR" altLang="fr-FR" b="0" i="0" u="none" strike="noStrike" cap="none" normalizeH="0" baseline="0" dirty="0">
                <a:ln>
                  <a:noFill/>
                </a:ln>
                <a:solidFill>
                  <a:srgbClr val="0D0D0D"/>
                </a:solidFill>
                <a:effectLst/>
                <a:latin typeface="Söhne"/>
              </a:rPr>
              <a:t>) lorsqu'elle est détectée dans l'entrée.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fr-FR" altLang="fr-FR" b="1" i="0" u="none" strike="noStrike" cap="none" normalizeH="0" baseline="0" dirty="0">
                <a:ln>
                  <a:noFill/>
                </a:ln>
                <a:solidFill>
                  <a:srgbClr val="0D0D0D"/>
                </a:solidFill>
                <a:effectLst/>
                <a:latin typeface="Söhne Mono"/>
              </a:rPr>
              <a:t>"\n"</a:t>
            </a:r>
            <a:r>
              <a:rPr kumimoji="0" lang="fr-FR" altLang="fr-FR" b="0" i="0" u="none" strike="noStrike" cap="none" normalizeH="0" baseline="0" dirty="0">
                <a:ln>
                  <a:noFill/>
                </a:ln>
                <a:solidFill>
                  <a:srgbClr val="0D0D0D"/>
                </a:solidFill>
                <a:effectLst/>
                <a:latin typeface="Söhne"/>
              </a:rPr>
              <a:t> : Cette règle correspond à un saut de ligne et retourne le caractère correspondant.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fr-FR" altLang="fr-FR" b="1" i="0" u="none" strike="noStrike" cap="none" normalizeH="0" baseline="0" dirty="0">
                <a:ln>
                  <a:noFill/>
                </a:ln>
                <a:solidFill>
                  <a:srgbClr val="0D0D0D"/>
                </a:solidFill>
                <a:effectLst/>
                <a:latin typeface="Söhne Mono"/>
              </a:rPr>
              <a:t>[ \t] ;</a:t>
            </a:r>
            <a:r>
              <a:rPr kumimoji="0" lang="fr-FR" altLang="fr-FR" b="0" i="0" u="none" strike="noStrike" cap="none" normalizeH="0" baseline="0" dirty="0">
                <a:ln>
                  <a:noFill/>
                </a:ln>
                <a:solidFill>
                  <a:srgbClr val="0D0D0D"/>
                </a:solidFill>
                <a:effectLst/>
                <a:latin typeface="Söhne"/>
              </a:rPr>
              <a:t> : Cette règle correspond aux espaces et aux tabulations et les ignore simplement.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fr-FR" altLang="fr-FR" b="1" i="0" u="none" strike="noStrike" cap="none" normalizeH="0" baseline="0" dirty="0">
                <a:ln>
                  <a:noFill/>
                </a:ln>
                <a:solidFill>
                  <a:srgbClr val="0D0D0D"/>
                </a:solidFill>
                <a:effectLst/>
                <a:latin typeface="Söhne Mono"/>
              </a:rPr>
              <a:t>.</a:t>
            </a:r>
            <a:r>
              <a:rPr kumimoji="0" lang="fr-FR" altLang="fr-FR" b="0" i="0" u="none" strike="noStrike" cap="none" normalizeH="0" baseline="0" dirty="0">
                <a:ln>
                  <a:noFill/>
                </a:ln>
                <a:solidFill>
                  <a:srgbClr val="0D0D0D"/>
                </a:solidFill>
                <a:effectLst/>
                <a:latin typeface="Söhne"/>
              </a:rPr>
              <a:t> : Cette règle correspond à tout autre caractère non reconnu et affiche un message d'erreur indiquant qu'un caractère non valide a été trouvé.</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fr-FR" altLang="fr-FR" b="1" i="0" u="none" strike="noStrike" cap="none" normalizeH="0" baseline="0" dirty="0" err="1">
                <a:ln>
                  <a:noFill/>
                </a:ln>
                <a:solidFill>
                  <a:srgbClr val="0D0D0D"/>
                </a:solidFill>
                <a:effectLst/>
                <a:latin typeface="Söhne Mono"/>
              </a:rPr>
              <a:t>int</a:t>
            </a:r>
            <a:r>
              <a:rPr kumimoji="0" lang="fr-FR" altLang="fr-FR" b="1" i="0" u="none" strike="noStrike" cap="none" normalizeH="0" baseline="0" dirty="0">
                <a:ln>
                  <a:noFill/>
                </a:ln>
                <a:solidFill>
                  <a:srgbClr val="0D0D0D"/>
                </a:solidFill>
                <a:effectLst/>
                <a:latin typeface="Söhne Mono"/>
              </a:rPr>
              <a:t> </a:t>
            </a:r>
            <a:r>
              <a:rPr kumimoji="0" lang="fr-FR" altLang="fr-FR" b="1" i="0" u="none" strike="noStrike" cap="none" normalizeH="0" baseline="0" dirty="0" err="1">
                <a:ln>
                  <a:noFill/>
                </a:ln>
                <a:solidFill>
                  <a:srgbClr val="0D0D0D"/>
                </a:solidFill>
                <a:effectLst/>
                <a:latin typeface="Söhne Mono"/>
              </a:rPr>
              <a:t>yywrap</a:t>
            </a:r>
            <a:r>
              <a:rPr kumimoji="0" lang="fr-FR" altLang="fr-FR" b="1" i="0" u="none" strike="noStrike" cap="none" normalizeH="0" baseline="0" dirty="0">
                <a:ln>
                  <a:noFill/>
                </a:ln>
                <a:solidFill>
                  <a:srgbClr val="0D0D0D"/>
                </a:solidFill>
                <a:effectLst/>
                <a:latin typeface="Söhne Mono"/>
              </a:rPr>
              <a:t>(</a:t>
            </a:r>
            <a:r>
              <a:rPr kumimoji="0" lang="fr-FR" altLang="fr-FR" b="1" i="0" u="none" strike="noStrike" cap="none" normalizeH="0" baseline="0" dirty="0" err="1">
                <a:ln>
                  <a:noFill/>
                </a:ln>
                <a:solidFill>
                  <a:srgbClr val="0D0D0D"/>
                </a:solidFill>
                <a:effectLst/>
                <a:latin typeface="Söhne Mono"/>
              </a:rPr>
              <a:t>void</a:t>
            </a:r>
            <a:r>
              <a:rPr kumimoji="0" lang="fr-FR" altLang="fr-FR" b="1" i="0" u="none" strike="noStrike" cap="none" normalizeH="0" baseline="0" dirty="0">
                <a:ln>
                  <a:noFill/>
                </a:ln>
                <a:solidFill>
                  <a:srgbClr val="0D0D0D"/>
                </a:solidFill>
                <a:effectLst/>
                <a:latin typeface="Söhne Mono"/>
              </a:rPr>
              <a:t>) { return 1; }</a:t>
            </a:r>
            <a:r>
              <a:rPr kumimoji="0" lang="fr-FR" altLang="fr-FR" b="0" i="0" u="none" strike="noStrike" cap="none" normalizeH="0" baseline="0" dirty="0">
                <a:ln>
                  <a:noFill/>
                </a:ln>
                <a:solidFill>
                  <a:srgbClr val="0D0D0D"/>
                </a:solidFill>
                <a:effectLst/>
                <a:latin typeface="Söhne"/>
              </a:rPr>
              <a:t> : Cette fonction </a:t>
            </a:r>
            <a:r>
              <a:rPr kumimoji="0" lang="fr-FR" altLang="fr-FR" b="1" i="0" u="none" strike="noStrike" cap="none" normalizeH="0" baseline="0" dirty="0" err="1">
                <a:ln>
                  <a:noFill/>
                </a:ln>
                <a:solidFill>
                  <a:srgbClr val="0D0D0D"/>
                </a:solidFill>
                <a:effectLst/>
                <a:latin typeface="Söhne Mono"/>
              </a:rPr>
              <a:t>yywrap</a:t>
            </a:r>
            <a:r>
              <a:rPr kumimoji="0" lang="fr-FR" altLang="fr-FR" b="0" i="0" u="none" strike="noStrike" cap="none" normalizeH="0" baseline="0" dirty="0">
                <a:ln>
                  <a:noFill/>
                </a:ln>
                <a:solidFill>
                  <a:srgbClr val="0D0D0D"/>
                </a:solidFill>
                <a:effectLst/>
                <a:latin typeface="Söhne"/>
              </a:rPr>
              <a:t> est appelée par Flex lorsque la fin de l'entrée est atteinte. Dans ce cas, elle retourne simplement 1, indiquant que l'analyse lexicale est terminé</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671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5FB156-0F0A-C5F8-88C7-EEAC2483B271}"/>
              </a:ext>
            </a:extLst>
          </p:cNvPr>
          <p:cNvSpPr>
            <a:spLocks noGrp="1"/>
          </p:cNvSpPr>
          <p:nvPr>
            <p:ph type="title"/>
          </p:nvPr>
        </p:nvSpPr>
        <p:spPr>
          <a:xfrm>
            <a:off x="1540932" y="914400"/>
            <a:ext cx="9733619" cy="1032933"/>
          </a:xfrm>
        </p:spPr>
        <p:txBody>
          <a:bodyPr/>
          <a:lstStyle/>
          <a:p>
            <a:r>
              <a:rPr lang="fr-FR" b="1" dirty="0">
                <a:ln w="22225">
                  <a:solidFill>
                    <a:schemeClr val="accent2"/>
                  </a:solidFill>
                  <a:prstDash val="solid"/>
                </a:ln>
                <a:solidFill>
                  <a:schemeClr val="accent2">
                    <a:lumMod val="40000"/>
                    <a:lumOff val="60000"/>
                  </a:schemeClr>
                </a:solidFill>
                <a:latin typeface="+mn-lt"/>
                <a:ea typeface="+mn-ea"/>
                <a:cs typeface="+mn-cs"/>
              </a:rPr>
              <a:t>4</a:t>
            </a:r>
            <a:r>
              <a:rPr lang="fr-FR" sz="4800" b="1" i="0" kern="1200" cap="none" spc="0" dirty="0">
                <a:ln w="22225">
                  <a:solidFill>
                    <a:schemeClr val="accent2"/>
                  </a:solidFill>
                  <a:prstDash val="solid"/>
                </a:ln>
                <a:solidFill>
                  <a:schemeClr val="accent2">
                    <a:lumMod val="40000"/>
                    <a:lumOff val="60000"/>
                  </a:schemeClr>
                </a:solidFill>
                <a:effectLst/>
                <a:latin typeface="+mn-lt"/>
                <a:ea typeface="+mn-ea"/>
                <a:cs typeface="+mn-cs"/>
              </a:rPr>
              <a:t>- Code Bison</a:t>
            </a:r>
            <a:endParaRPr lang="fr-FR" dirty="0"/>
          </a:p>
        </p:txBody>
      </p:sp>
      <p:sp>
        <p:nvSpPr>
          <p:cNvPr id="4" name="Rectangle 1">
            <a:extLst>
              <a:ext uri="{FF2B5EF4-FFF2-40B4-BE49-F238E27FC236}">
                <a16:creationId xmlns:a16="http://schemas.microsoft.com/office/drawing/2014/main" id="{9DF61077-386C-5B0A-8B5C-1C22A6C1A125}"/>
              </a:ext>
            </a:extLst>
          </p:cNvPr>
          <p:cNvSpPr>
            <a:spLocks noGrp="1" noChangeArrowheads="1"/>
          </p:cNvSpPr>
          <p:nvPr>
            <p:ph type="body" sz="quarter" idx="13"/>
          </p:nvPr>
        </p:nvSpPr>
        <p:spPr bwMode="auto">
          <a:xfrm>
            <a:off x="1828800" y="2128203"/>
            <a:ext cx="10007600" cy="4431983"/>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fr-FR" altLang="fr-FR" sz="1800" b="1" i="0" u="none" strike="noStrike" cap="none" normalizeH="0" baseline="0" dirty="0">
                <a:ln>
                  <a:noFill/>
                </a:ln>
                <a:solidFill>
                  <a:srgbClr val="0D0D0D"/>
                </a:solidFill>
                <a:effectLst/>
                <a:latin typeface="Söhne Mono"/>
              </a:rPr>
              <a:t>%{ ... %}</a:t>
            </a:r>
            <a:r>
              <a:rPr kumimoji="0" lang="fr-FR" altLang="fr-FR" sz="1800" b="0" i="0" u="none" strike="noStrike" cap="none" normalizeH="0" baseline="0" dirty="0">
                <a:ln>
                  <a:noFill/>
                </a:ln>
                <a:solidFill>
                  <a:srgbClr val="0D0D0D"/>
                </a:solidFill>
                <a:effectLst/>
                <a:latin typeface="Söhne"/>
              </a:rPr>
              <a:t> : Cette section contient du code C qui sera directement inclus dans le fichier source généré par Bison. Dans cet exemple, il inclut les fichiers d'en-tête standard </a:t>
            </a:r>
            <a:r>
              <a:rPr kumimoji="0" lang="fr-FR" altLang="fr-FR" sz="1800" b="1" i="0" u="none" strike="noStrike" cap="none" normalizeH="0" baseline="0" dirty="0">
                <a:ln>
                  <a:noFill/>
                </a:ln>
                <a:solidFill>
                  <a:srgbClr val="0D0D0D"/>
                </a:solidFill>
                <a:effectLst/>
                <a:latin typeface="Söhne Mono"/>
              </a:rPr>
              <a:t>&lt;</a:t>
            </a:r>
            <a:r>
              <a:rPr kumimoji="0" lang="fr-FR" altLang="fr-FR" sz="1800" b="1" i="0" u="none" strike="noStrike" cap="none" normalizeH="0" baseline="0" dirty="0" err="1">
                <a:ln>
                  <a:noFill/>
                </a:ln>
                <a:solidFill>
                  <a:srgbClr val="0D0D0D"/>
                </a:solidFill>
                <a:effectLst/>
                <a:latin typeface="Söhne Mono"/>
              </a:rPr>
              <a:t>stdio.h</a:t>
            </a:r>
            <a:r>
              <a:rPr kumimoji="0" lang="fr-FR" altLang="fr-FR" sz="1800" b="1" i="0" u="none" strike="noStrike" cap="none" normalizeH="0" baseline="0" dirty="0">
                <a:ln>
                  <a:noFill/>
                </a:ln>
                <a:solidFill>
                  <a:srgbClr val="0D0D0D"/>
                </a:solidFill>
                <a:effectLst/>
                <a:latin typeface="Söhne Mono"/>
              </a:rPr>
              <a:t>&gt;</a:t>
            </a:r>
            <a:r>
              <a:rPr kumimoji="0" lang="fr-FR" altLang="fr-FR" sz="1800" b="0" i="0" u="none" strike="noStrike" cap="none" normalizeH="0" baseline="0" dirty="0">
                <a:ln>
                  <a:noFill/>
                </a:ln>
                <a:solidFill>
                  <a:srgbClr val="0D0D0D"/>
                </a:solidFill>
                <a:effectLst/>
                <a:latin typeface="Söhne"/>
              </a:rPr>
              <a:t> et </a:t>
            </a:r>
            <a:r>
              <a:rPr kumimoji="0" lang="fr-FR" altLang="fr-FR" sz="1800" b="1" i="0" u="none" strike="noStrike" cap="none" normalizeH="0" baseline="0" dirty="0">
                <a:ln>
                  <a:noFill/>
                </a:ln>
                <a:solidFill>
                  <a:srgbClr val="0D0D0D"/>
                </a:solidFill>
                <a:effectLst/>
                <a:latin typeface="Söhne Mono"/>
              </a:rPr>
              <a:t>&lt;</a:t>
            </a:r>
            <a:r>
              <a:rPr kumimoji="0" lang="fr-FR" altLang="fr-FR" sz="1800" b="1" i="0" u="none" strike="noStrike" cap="none" normalizeH="0" baseline="0" dirty="0" err="1">
                <a:ln>
                  <a:noFill/>
                </a:ln>
                <a:solidFill>
                  <a:srgbClr val="0D0D0D"/>
                </a:solidFill>
                <a:effectLst/>
                <a:latin typeface="Söhne Mono"/>
              </a:rPr>
              <a:t>stdlib.h</a:t>
            </a:r>
            <a:r>
              <a:rPr kumimoji="0" lang="fr-FR" altLang="fr-FR" sz="1800" b="1" i="0" u="none" strike="noStrike" cap="none" normalizeH="0" baseline="0" dirty="0">
                <a:ln>
                  <a:noFill/>
                </a:ln>
                <a:solidFill>
                  <a:srgbClr val="0D0D0D"/>
                </a:solidFill>
                <a:effectLst/>
                <a:latin typeface="Söhne Mono"/>
              </a:rPr>
              <a:t>&gt;</a:t>
            </a:r>
            <a:r>
              <a:rPr kumimoji="0" lang="fr-FR" altLang="fr-FR" sz="1800" b="0" i="0" u="none" strike="noStrike" cap="none" normalizeH="0" baseline="0" dirty="0">
                <a:ln>
                  <a:noFill/>
                </a:ln>
                <a:solidFill>
                  <a:srgbClr val="0D0D0D"/>
                </a:solidFill>
                <a:effectLst/>
                <a:latin typeface="Söhne"/>
              </a:rPr>
              <a:t>, ainsi que le fichier d'en-tête </a:t>
            </a:r>
            <a:r>
              <a:rPr kumimoji="0" lang="fr-FR" altLang="fr-FR" sz="1800" b="1" i="0" u="none" strike="noStrike" cap="none" normalizeH="0" baseline="0" dirty="0" err="1">
                <a:ln>
                  <a:noFill/>
                </a:ln>
                <a:solidFill>
                  <a:srgbClr val="0D0D0D"/>
                </a:solidFill>
                <a:effectLst/>
                <a:latin typeface="Söhne Mono"/>
              </a:rPr>
              <a:t>calculatrice.tab.h</a:t>
            </a:r>
            <a:r>
              <a:rPr kumimoji="0" lang="fr-FR" altLang="fr-FR" sz="1800" b="0" i="0" u="none" strike="noStrike" cap="none" normalizeH="0" baseline="0" dirty="0">
                <a:ln>
                  <a:noFill/>
                </a:ln>
                <a:solidFill>
                  <a:srgbClr val="0D0D0D"/>
                </a:solidFill>
                <a:effectLst/>
                <a:latin typeface="Söhne"/>
              </a:rPr>
              <a:t>, qui contient les définitions nécessaires pour la communication entre Flex (l'analyseur lexical) et Bison (l'analyseur syntaxique).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fr-FR" altLang="fr-FR" sz="1800" b="1" i="0" u="none" strike="noStrike" cap="none" normalizeH="0" baseline="0" dirty="0">
                <a:ln>
                  <a:noFill/>
                </a:ln>
                <a:solidFill>
                  <a:srgbClr val="0D0D0D"/>
                </a:solidFill>
                <a:effectLst/>
                <a:latin typeface="Söhne Mono"/>
              </a:rPr>
              <a:t>%</a:t>
            </a:r>
            <a:r>
              <a:rPr kumimoji="0" lang="fr-FR" altLang="fr-FR" sz="1800" b="1" i="0" u="none" strike="noStrike" cap="none" normalizeH="0" baseline="0" dirty="0" err="1">
                <a:ln>
                  <a:noFill/>
                </a:ln>
                <a:solidFill>
                  <a:srgbClr val="0D0D0D"/>
                </a:solidFill>
                <a:effectLst/>
                <a:latin typeface="Söhne Mono"/>
              </a:rPr>
              <a:t>token</a:t>
            </a:r>
            <a:r>
              <a:rPr kumimoji="0" lang="fr-FR" altLang="fr-FR" sz="1800" b="1" i="0" u="none" strike="noStrike" cap="none" normalizeH="0" baseline="0" dirty="0">
                <a:ln>
                  <a:noFill/>
                </a:ln>
                <a:solidFill>
                  <a:srgbClr val="0D0D0D"/>
                </a:solidFill>
                <a:effectLst/>
                <a:latin typeface="Söhne Mono"/>
              </a:rPr>
              <a:t> </a:t>
            </a:r>
            <a:r>
              <a:rPr kumimoji="0" lang="fr-FR" altLang="fr-FR" sz="1800" b="1" i="0" u="none" strike="noStrike" cap="none" normalizeH="0" baseline="0" dirty="0" err="1">
                <a:ln>
                  <a:noFill/>
                </a:ln>
                <a:solidFill>
                  <a:srgbClr val="0D0D0D"/>
                </a:solidFill>
                <a:effectLst/>
                <a:latin typeface="Söhne Mono"/>
              </a:rPr>
              <a:t>number</a:t>
            </a:r>
            <a:r>
              <a:rPr kumimoji="0" lang="fr-FR" altLang="fr-FR" sz="1800" b="0" i="0" u="none" strike="noStrike" cap="none" normalizeH="0" baseline="0" dirty="0">
                <a:ln>
                  <a:noFill/>
                </a:ln>
                <a:solidFill>
                  <a:srgbClr val="0D0D0D"/>
                </a:solidFill>
                <a:effectLst/>
                <a:latin typeface="Söhne"/>
              </a:rPr>
              <a:t> : Déclare un </a:t>
            </a:r>
            <a:r>
              <a:rPr kumimoji="0" lang="fr-FR" altLang="fr-FR" sz="1800" b="0" i="0" u="none" strike="noStrike" cap="none" normalizeH="0" baseline="0" dirty="0" err="1">
                <a:ln>
                  <a:noFill/>
                </a:ln>
                <a:solidFill>
                  <a:srgbClr val="0D0D0D"/>
                </a:solidFill>
                <a:effectLst/>
                <a:latin typeface="Söhne"/>
              </a:rPr>
              <a:t>token</a:t>
            </a:r>
            <a:r>
              <a:rPr kumimoji="0" lang="fr-FR" altLang="fr-FR" sz="1800" b="0" i="0" u="none" strike="noStrike" cap="none" normalizeH="0" baseline="0" dirty="0">
                <a:ln>
                  <a:noFill/>
                </a:ln>
                <a:solidFill>
                  <a:srgbClr val="0D0D0D"/>
                </a:solidFill>
                <a:effectLst/>
                <a:latin typeface="Söhne"/>
              </a:rPr>
              <a:t> nommé </a:t>
            </a:r>
            <a:r>
              <a:rPr kumimoji="0" lang="fr-FR" altLang="fr-FR" sz="1800" b="1" i="0" u="none" strike="noStrike" cap="none" normalizeH="0" baseline="0" dirty="0" err="1">
                <a:ln>
                  <a:noFill/>
                </a:ln>
                <a:solidFill>
                  <a:srgbClr val="0D0D0D"/>
                </a:solidFill>
                <a:effectLst/>
                <a:latin typeface="Söhne Mono"/>
              </a:rPr>
              <a:t>number</a:t>
            </a:r>
            <a:r>
              <a:rPr kumimoji="0" lang="fr-FR" altLang="fr-FR" sz="1800" b="0" i="0" u="none" strike="noStrike" cap="none" normalizeH="0" baseline="0" dirty="0">
                <a:ln>
                  <a:noFill/>
                </a:ln>
                <a:solidFill>
                  <a:srgbClr val="0D0D0D"/>
                </a:solidFill>
                <a:effectLst/>
                <a:latin typeface="Söhne"/>
              </a:rPr>
              <a:t>. Dans ce contexte, un </a:t>
            </a:r>
            <a:r>
              <a:rPr kumimoji="0" lang="fr-FR" altLang="fr-FR" sz="1800" b="0" i="0" u="none" strike="noStrike" cap="none" normalizeH="0" baseline="0" dirty="0" err="1">
                <a:ln>
                  <a:noFill/>
                </a:ln>
                <a:solidFill>
                  <a:srgbClr val="0D0D0D"/>
                </a:solidFill>
                <a:effectLst/>
                <a:latin typeface="Söhne"/>
              </a:rPr>
              <a:t>token</a:t>
            </a:r>
            <a:r>
              <a:rPr kumimoji="0" lang="fr-FR" altLang="fr-FR" sz="1800" b="0" i="0" u="none" strike="noStrike" cap="none" normalizeH="0" baseline="0" dirty="0">
                <a:ln>
                  <a:noFill/>
                </a:ln>
                <a:solidFill>
                  <a:srgbClr val="0D0D0D"/>
                </a:solidFill>
                <a:effectLst/>
                <a:latin typeface="Söhne"/>
              </a:rPr>
              <a:t> est une unité de base reconnue par l'analyseur syntaxique Bison. Ici, </a:t>
            </a:r>
            <a:r>
              <a:rPr kumimoji="0" lang="fr-FR" altLang="fr-FR" sz="1800" b="1" i="0" u="none" strike="noStrike" cap="none" normalizeH="0" baseline="0" dirty="0" err="1">
                <a:ln>
                  <a:noFill/>
                </a:ln>
                <a:solidFill>
                  <a:srgbClr val="0D0D0D"/>
                </a:solidFill>
                <a:effectLst/>
                <a:latin typeface="Söhne Mono"/>
              </a:rPr>
              <a:t>number</a:t>
            </a:r>
            <a:r>
              <a:rPr kumimoji="0" lang="fr-FR" altLang="fr-FR" sz="1800" b="0" i="0" u="none" strike="noStrike" cap="none" normalizeH="0" baseline="0" dirty="0">
                <a:ln>
                  <a:noFill/>
                </a:ln>
                <a:solidFill>
                  <a:srgbClr val="0D0D0D"/>
                </a:solidFill>
                <a:effectLst/>
                <a:latin typeface="Söhne"/>
              </a:rPr>
              <a:t> est utilisé pour représenter un nombre dans l'expression mathématique.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fr-FR" altLang="fr-FR" sz="1800" b="1" i="0" u="none" strike="noStrike" cap="none" normalizeH="0" baseline="0" dirty="0">
                <a:ln>
                  <a:noFill/>
                </a:ln>
                <a:solidFill>
                  <a:srgbClr val="0D0D0D"/>
                </a:solidFill>
                <a:effectLst/>
                <a:latin typeface="Söhne Mono"/>
              </a:rPr>
              <a:t>%</a:t>
            </a:r>
            <a:r>
              <a:rPr kumimoji="0" lang="fr-FR" altLang="fr-FR" sz="1800" b="1" i="0" u="none" strike="noStrike" cap="none" normalizeH="0" baseline="0" dirty="0" err="1">
                <a:ln>
                  <a:noFill/>
                </a:ln>
                <a:solidFill>
                  <a:srgbClr val="0D0D0D"/>
                </a:solidFill>
                <a:effectLst/>
                <a:latin typeface="Söhne Mono"/>
              </a:rPr>
              <a:t>left</a:t>
            </a:r>
            <a:r>
              <a:rPr kumimoji="0" lang="fr-FR" altLang="fr-FR" sz="1800" b="1" i="0" u="none" strike="noStrike" cap="none" normalizeH="0" baseline="0" dirty="0">
                <a:ln>
                  <a:noFill/>
                </a:ln>
                <a:solidFill>
                  <a:srgbClr val="0D0D0D"/>
                </a:solidFill>
                <a:effectLst/>
                <a:latin typeface="Söhne Mono"/>
              </a:rPr>
              <a:t> plus min</a:t>
            </a:r>
            <a:r>
              <a:rPr kumimoji="0" lang="fr-FR" altLang="fr-FR" sz="1800" b="0" i="0" u="none" strike="noStrike" cap="none" normalizeH="0" baseline="0" dirty="0">
                <a:ln>
                  <a:noFill/>
                </a:ln>
                <a:solidFill>
                  <a:srgbClr val="0D0D0D"/>
                </a:solidFill>
                <a:effectLst/>
                <a:latin typeface="Söhne"/>
              </a:rPr>
              <a:t> : Définit l'associativité des opérateurs </a:t>
            </a:r>
            <a:r>
              <a:rPr kumimoji="0" lang="fr-FR" altLang="fr-FR" sz="1800" b="1" i="0" u="none" strike="noStrike" cap="none" normalizeH="0" baseline="0" dirty="0">
                <a:ln>
                  <a:noFill/>
                </a:ln>
                <a:solidFill>
                  <a:srgbClr val="0D0D0D"/>
                </a:solidFill>
                <a:effectLst/>
                <a:latin typeface="Söhne Mono"/>
              </a:rPr>
              <a:t>plus</a:t>
            </a:r>
            <a:r>
              <a:rPr kumimoji="0" lang="fr-FR" altLang="fr-FR" sz="1800" b="0" i="0" u="none" strike="noStrike" cap="none" normalizeH="0" baseline="0" dirty="0">
                <a:ln>
                  <a:noFill/>
                </a:ln>
                <a:solidFill>
                  <a:srgbClr val="0D0D0D"/>
                </a:solidFill>
                <a:effectLst/>
                <a:latin typeface="Söhne"/>
              </a:rPr>
              <a:t> et </a:t>
            </a:r>
            <a:r>
              <a:rPr kumimoji="0" lang="fr-FR" altLang="fr-FR" sz="1800" b="1" i="0" u="none" strike="noStrike" cap="none" normalizeH="0" baseline="0" dirty="0">
                <a:ln>
                  <a:noFill/>
                </a:ln>
                <a:solidFill>
                  <a:srgbClr val="0D0D0D"/>
                </a:solidFill>
                <a:effectLst/>
                <a:latin typeface="Söhne Mono"/>
              </a:rPr>
              <a:t>min</a:t>
            </a:r>
            <a:r>
              <a:rPr kumimoji="0" lang="fr-FR" altLang="fr-FR" sz="1800" b="0" i="0" u="none" strike="noStrike" cap="none" normalizeH="0" baseline="0" dirty="0">
                <a:ln>
                  <a:noFill/>
                </a:ln>
                <a:solidFill>
                  <a:srgbClr val="0D0D0D"/>
                </a:solidFill>
                <a:effectLst/>
                <a:latin typeface="Söhne"/>
              </a:rPr>
              <a:t> comme étant de gauche à droite. Cela signifie que lorsqu'il y a plusieurs opérateurs </a:t>
            </a:r>
            <a:r>
              <a:rPr kumimoji="0" lang="fr-FR" altLang="fr-FR" sz="1800" b="1" i="0" u="none" strike="noStrike" cap="none" normalizeH="0" baseline="0" dirty="0">
                <a:ln>
                  <a:noFill/>
                </a:ln>
                <a:solidFill>
                  <a:srgbClr val="0D0D0D"/>
                </a:solidFill>
                <a:effectLst/>
                <a:latin typeface="Söhne Mono"/>
              </a:rPr>
              <a:t>plus</a:t>
            </a:r>
            <a:r>
              <a:rPr kumimoji="0" lang="fr-FR" altLang="fr-FR" sz="1800" b="0" i="0" u="none" strike="noStrike" cap="none" normalizeH="0" baseline="0" dirty="0">
                <a:ln>
                  <a:noFill/>
                </a:ln>
                <a:solidFill>
                  <a:srgbClr val="0D0D0D"/>
                </a:solidFill>
                <a:effectLst/>
                <a:latin typeface="Söhne"/>
              </a:rPr>
              <a:t> ou </a:t>
            </a:r>
            <a:r>
              <a:rPr kumimoji="0" lang="fr-FR" altLang="fr-FR" sz="1800" b="1" i="0" u="none" strike="noStrike" cap="none" normalizeH="0" baseline="0" dirty="0">
                <a:ln>
                  <a:noFill/>
                </a:ln>
                <a:solidFill>
                  <a:srgbClr val="0D0D0D"/>
                </a:solidFill>
                <a:effectLst/>
                <a:latin typeface="Söhne Mono"/>
              </a:rPr>
              <a:t>min</a:t>
            </a:r>
            <a:r>
              <a:rPr kumimoji="0" lang="fr-FR" altLang="fr-FR" sz="1800" b="0" i="0" u="none" strike="noStrike" cap="none" normalizeH="0" baseline="0" dirty="0">
                <a:ln>
                  <a:noFill/>
                </a:ln>
                <a:solidFill>
                  <a:srgbClr val="0D0D0D"/>
                </a:solidFill>
                <a:effectLst/>
                <a:latin typeface="Söhne"/>
              </a:rPr>
              <a:t> dans une expression, ils seront évalués de gauche à droite.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fr-FR" altLang="fr-FR" sz="1800" b="1" i="0" u="none" strike="noStrike" cap="none" normalizeH="0" baseline="0" dirty="0">
                <a:ln>
                  <a:noFill/>
                </a:ln>
                <a:solidFill>
                  <a:srgbClr val="0D0D0D"/>
                </a:solidFill>
                <a:effectLst/>
                <a:latin typeface="Söhne Mono"/>
              </a:rPr>
              <a:t>%</a:t>
            </a:r>
            <a:r>
              <a:rPr kumimoji="0" lang="fr-FR" altLang="fr-FR" sz="1800" b="1" i="0" u="none" strike="noStrike" cap="none" normalizeH="0" baseline="0" dirty="0" err="1">
                <a:ln>
                  <a:noFill/>
                </a:ln>
                <a:solidFill>
                  <a:srgbClr val="0D0D0D"/>
                </a:solidFill>
                <a:effectLst/>
                <a:latin typeface="Söhne Mono"/>
              </a:rPr>
              <a:t>left</a:t>
            </a:r>
            <a:r>
              <a:rPr kumimoji="0" lang="fr-FR" altLang="fr-FR" sz="1800" b="1" i="0" u="none" strike="noStrike" cap="none" normalizeH="0" baseline="0" dirty="0">
                <a:ln>
                  <a:noFill/>
                </a:ln>
                <a:solidFill>
                  <a:srgbClr val="0D0D0D"/>
                </a:solidFill>
                <a:effectLst/>
                <a:latin typeface="Söhne Mono"/>
              </a:rPr>
              <a:t> </a:t>
            </a:r>
            <a:r>
              <a:rPr kumimoji="0" lang="fr-FR" altLang="fr-FR" sz="1800" b="1" i="0" u="none" strike="noStrike" cap="none" normalizeH="0" baseline="0" dirty="0" err="1">
                <a:ln>
                  <a:noFill/>
                </a:ln>
                <a:solidFill>
                  <a:srgbClr val="0D0D0D"/>
                </a:solidFill>
                <a:effectLst/>
                <a:latin typeface="Söhne Mono"/>
              </a:rPr>
              <a:t>mul</a:t>
            </a:r>
            <a:r>
              <a:rPr kumimoji="0" lang="fr-FR" altLang="fr-FR" sz="1800" b="1" i="0" u="none" strike="noStrike" cap="none" normalizeH="0" baseline="0" dirty="0">
                <a:ln>
                  <a:noFill/>
                </a:ln>
                <a:solidFill>
                  <a:srgbClr val="0D0D0D"/>
                </a:solidFill>
                <a:effectLst/>
                <a:latin typeface="Söhne Mono"/>
              </a:rPr>
              <a:t> </a:t>
            </a:r>
            <a:r>
              <a:rPr kumimoji="0" lang="fr-FR" altLang="fr-FR" sz="1800" b="1" i="0" u="none" strike="noStrike" cap="none" normalizeH="0" baseline="0" dirty="0" err="1">
                <a:ln>
                  <a:noFill/>
                </a:ln>
                <a:solidFill>
                  <a:srgbClr val="0D0D0D"/>
                </a:solidFill>
                <a:effectLst/>
                <a:latin typeface="Söhne Mono"/>
              </a:rPr>
              <a:t>divi</a:t>
            </a:r>
            <a:r>
              <a:rPr kumimoji="0" lang="fr-FR" altLang="fr-FR" sz="1800" b="0" i="0" u="none" strike="noStrike" cap="none" normalizeH="0" baseline="0" dirty="0">
                <a:ln>
                  <a:noFill/>
                </a:ln>
                <a:solidFill>
                  <a:srgbClr val="0D0D0D"/>
                </a:solidFill>
                <a:effectLst/>
                <a:latin typeface="Söhne"/>
              </a:rPr>
              <a:t> : Définit l'associativité des opérateurs </a:t>
            </a:r>
            <a:r>
              <a:rPr kumimoji="0" lang="fr-FR" altLang="fr-FR" sz="1800" b="1" i="0" u="none" strike="noStrike" cap="none" normalizeH="0" baseline="0" dirty="0" err="1">
                <a:ln>
                  <a:noFill/>
                </a:ln>
                <a:solidFill>
                  <a:srgbClr val="0D0D0D"/>
                </a:solidFill>
                <a:effectLst/>
                <a:latin typeface="Söhne Mono"/>
              </a:rPr>
              <a:t>mul</a:t>
            </a:r>
            <a:r>
              <a:rPr kumimoji="0" lang="fr-FR" altLang="fr-FR" sz="1800" b="0" i="0" u="none" strike="noStrike" cap="none" normalizeH="0" baseline="0" dirty="0">
                <a:ln>
                  <a:noFill/>
                </a:ln>
                <a:solidFill>
                  <a:srgbClr val="0D0D0D"/>
                </a:solidFill>
                <a:effectLst/>
                <a:latin typeface="Söhne"/>
              </a:rPr>
              <a:t> et </a:t>
            </a:r>
            <a:r>
              <a:rPr kumimoji="0" lang="fr-FR" altLang="fr-FR" sz="1800" b="1" i="0" u="none" strike="noStrike" cap="none" normalizeH="0" baseline="0" dirty="0" err="1">
                <a:ln>
                  <a:noFill/>
                </a:ln>
                <a:solidFill>
                  <a:srgbClr val="0D0D0D"/>
                </a:solidFill>
                <a:effectLst/>
                <a:latin typeface="Söhne Mono"/>
              </a:rPr>
              <a:t>divi</a:t>
            </a:r>
            <a:r>
              <a:rPr kumimoji="0" lang="fr-FR" altLang="fr-FR" sz="1800" b="0" i="0" u="none" strike="noStrike" cap="none" normalizeH="0" baseline="0" dirty="0">
                <a:ln>
                  <a:noFill/>
                </a:ln>
                <a:solidFill>
                  <a:srgbClr val="0D0D0D"/>
                </a:solidFill>
                <a:effectLst/>
                <a:latin typeface="Söhne"/>
              </a:rPr>
              <a:t> comme étant de gauche à droite.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fr-FR" altLang="fr-FR" sz="1800" b="1" i="0" u="none" strike="noStrike" cap="none" normalizeH="0" baseline="0" dirty="0">
                <a:ln>
                  <a:noFill/>
                </a:ln>
                <a:solidFill>
                  <a:srgbClr val="0D0D0D"/>
                </a:solidFill>
                <a:effectLst/>
                <a:latin typeface="Söhne Mono"/>
              </a:rPr>
              <a:t>%</a:t>
            </a:r>
            <a:r>
              <a:rPr kumimoji="0" lang="fr-FR" altLang="fr-FR" sz="1800" b="1" i="0" u="none" strike="noStrike" cap="none" normalizeH="0" baseline="0" dirty="0" err="1">
                <a:ln>
                  <a:noFill/>
                </a:ln>
                <a:solidFill>
                  <a:srgbClr val="0D0D0D"/>
                </a:solidFill>
                <a:effectLst/>
                <a:latin typeface="Söhne Mono"/>
              </a:rPr>
              <a:t>token</a:t>
            </a:r>
            <a:r>
              <a:rPr kumimoji="0" lang="fr-FR" altLang="fr-FR" sz="1800" b="1" i="0" u="none" strike="noStrike" cap="none" normalizeH="0" baseline="0" dirty="0">
                <a:ln>
                  <a:noFill/>
                </a:ln>
                <a:solidFill>
                  <a:srgbClr val="0D0D0D"/>
                </a:solidFill>
                <a:effectLst/>
                <a:latin typeface="Söhne Mono"/>
              </a:rPr>
              <a:t> </a:t>
            </a:r>
            <a:r>
              <a:rPr kumimoji="0" lang="fr-FR" altLang="fr-FR" sz="1800" b="1" i="0" u="none" strike="noStrike" cap="none" normalizeH="0" baseline="0" dirty="0" err="1">
                <a:ln>
                  <a:noFill/>
                </a:ln>
                <a:solidFill>
                  <a:srgbClr val="0D0D0D"/>
                </a:solidFill>
                <a:effectLst/>
                <a:latin typeface="Söhne Mono"/>
              </a:rPr>
              <a:t>parouvrire</a:t>
            </a:r>
            <a:r>
              <a:rPr kumimoji="0" lang="fr-FR" altLang="fr-FR" sz="1800" b="1" i="0" u="none" strike="noStrike" cap="none" normalizeH="0" baseline="0" dirty="0">
                <a:ln>
                  <a:noFill/>
                </a:ln>
                <a:solidFill>
                  <a:srgbClr val="0D0D0D"/>
                </a:solidFill>
                <a:effectLst/>
                <a:latin typeface="Söhne Mono"/>
              </a:rPr>
              <a:t> </a:t>
            </a:r>
            <a:r>
              <a:rPr kumimoji="0" lang="fr-FR" altLang="fr-FR" sz="1800" b="1" i="0" u="none" strike="noStrike" cap="none" normalizeH="0" baseline="0" dirty="0" err="1">
                <a:ln>
                  <a:noFill/>
                </a:ln>
                <a:solidFill>
                  <a:srgbClr val="0D0D0D"/>
                </a:solidFill>
                <a:effectLst/>
                <a:latin typeface="Söhne Mono"/>
              </a:rPr>
              <a:t>parfermer</a:t>
            </a:r>
            <a:r>
              <a:rPr kumimoji="0" lang="fr-FR" altLang="fr-FR" sz="1800" b="0" i="0" u="none" strike="noStrike" cap="none" normalizeH="0" baseline="0" dirty="0">
                <a:ln>
                  <a:noFill/>
                </a:ln>
                <a:solidFill>
                  <a:srgbClr val="0D0D0D"/>
                </a:solidFill>
                <a:effectLst/>
                <a:latin typeface="Söhne"/>
              </a:rPr>
              <a:t> : Déclare les </a:t>
            </a:r>
            <a:r>
              <a:rPr kumimoji="0" lang="fr-FR" altLang="fr-FR" sz="1800" b="0" i="0" u="none" strike="noStrike" cap="none" normalizeH="0" baseline="0" dirty="0" err="1">
                <a:ln>
                  <a:noFill/>
                </a:ln>
                <a:solidFill>
                  <a:srgbClr val="0D0D0D"/>
                </a:solidFill>
                <a:effectLst/>
                <a:latin typeface="Söhne"/>
              </a:rPr>
              <a:t>tokens</a:t>
            </a:r>
            <a:r>
              <a:rPr kumimoji="0" lang="fr-FR" altLang="fr-FR" sz="1800" b="0" i="0" u="none" strike="noStrike" cap="none" normalizeH="0" baseline="0" dirty="0">
                <a:ln>
                  <a:noFill/>
                </a:ln>
                <a:solidFill>
                  <a:srgbClr val="0D0D0D"/>
                </a:solidFill>
                <a:effectLst/>
                <a:latin typeface="Söhne"/>
              </a:rPr>
              <a:t> </a:t>
            </a:r>
            <a:r>
              <a:rPr kumimoji="0" lang="fr-FR" altLang="fr-FR" sz="1800" b="1" i="0" u="none" strike="noStrike" cap="none" normalizeH="0" baseline="0" dirty="0" err="1">
                <a:ln>
                  <a:noFill/>
                </a:ln>
                <a:solidFill>
                  <a:srgbClr val="0D0D0D"/>
                </a:solidFill>
                <a:effectLst/>
                <a:latin typeface="Söhne Mono"/>
              </a:rPr>
              <a:t>parouvrire</a:t>
            </a:r>
            <a:r>
              <a:rPr kumimoji="0" lang="fr-FR" altLang="fr-FR" sz="1800" b="0" i="0" u="none" strike="noStrike" cap="none" normalizeH="0" baseline="0" dirty="0">
                <a:ln>
                  <a:noFill/>
                </a:ln>
                <a:solidFill>
                  <a:srgbClr val="0D0D0D"/>
                </a:solidFill>
                <a:effectLst/>
                <a:latin typeface="Söhne"/>
              </a:rPr>
              <a:t> et </a:t>
            </a:r>
            <a:r>
              <a:rPr kumimoji="0" lang="fr-FR" altLang="fr-FR" sz="1800" b="1" i="0" u="none" strike="noStrike" cap="none" normalizeH="0" baseline="0" dirty="0" err="1">
                <a:ln>
                  <a:noFill/>
                </a:ln>
                <a:solidFill>
                  <a:srgbClr val="0D0D0D"/>
                </a:solidFill>
                <a:effectLst/>
                <a:latin typeface="Söhne Mono"/>
              </a:rPr>
              <a:t>parfermer</a:t>
            </a:r>
            <a:r>
              <a:rPr kumimoji="0" lang="fr-FR" altLang="fr-FR" sz="1800" b="0" i="0" u="none" strike="noStrike" cap="none" normalizeH="0" baseline="0" dirty="0">
                <a:ln>
                  <a:noFill/>
                </a:ln>
                <a:solidFill>
                  <a:srgbClr val="0D0D0D"/>
                </a:solidFill>
                <a:effectLst/>
                <a:latin typeface="Söhne"/>
              </a:rPr>
              <a:t>, utilisés pour représenter respectivement les parenthèses ouvrantes et fermantes.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fr-FR" altLang="fr-FR" sz="1800" b="1" i="0" u="none" strike="noStrike" cap="none" normalizeH="0" baseline="0" dirty="0">
                <a:ln>
                  <a:noFill/>
                </a:ln>
                <a:solidFill>
                  <a:srgbClr val="0D0D0D"/>
                </a:solidFill>
                <a:effectLst/>
                <a:latin typeface="Söhne Mono"/>
              </a:rPr>
              <a:t>%%</a:t>
            </a:r>
            <a:r>
              <a:rPr kumimoji="0" lang="fr-FR" altLang="fr-FR" sz="1800" b="0" i="0" u="none" strike="noStrike" cap="none" normalizeH="0" baseline="0" dirty="0">
                <a:ln>
                  <a:noFill/>
                </a:ln>
                <a:solidFill>
                  <a:srgbClr val="0D0D0D"/>
                </a:solidFill>
                <a:effectLst/>
                <a:latin typeface="Söhne"/>
              </a:rPr>
              <a:t> : Marque la fin des déclarations Bison et le début des règles de grammaire.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2303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30448A-111B-3559-093D-3C1DA6AF5853}"/>
              </a:ext>
            </a:extLst>
          </p:cNvPr>
          <p:cNvSpPr>
            <a:spLocks noGrp="1"/>
          </p:cNvSpPr>
          <p:nvPr>
            <p:ph type="title"/>
          </p:nvPr>
        </p:nvSpPr>
        <p:spPr>
          <a:xfrm>
            <a:off x="915924" y="387350"/>
            <a:ext cx="10360152" cy="745067"/>
          </a:xfrm>
        </p:spPr>
        <p:txBody>
          <a:bodyPr/>
          <a:lstStyle/>
          <a:p>
            <a:r>
              <a:rPr lang="fr-FR" sz="4800" b="1" i="0" kern="1200" cap="none" spc="0" dirty="0">
                <a:ln w="22225">
                  <a:solidFill>
                    <a:schemeClr val="accent2"/>
                  </a:solidFill>
                  <a:prstDash val="solid"/>
                </a:ln>
                <a:solidFill>
                  <a:schemeClr val="accent2">
                    <a:lumMod val="40000"/>
                    <a:lumOff val="60000"/>
                  </a:schemeClr>
                </a:solidFill>
                <a:effectLst/>
                <a:latin typeface="+mn-lt"/>
                <a:ea typeface="+mn-ea"/>
                <a:cs typeface="+mn-cs"/>
              </a:rPr>
              <a:t>5-suite du Code Bison</a:t>
            </a:r>
            <a:endParaRPr lang="fr-FR" dirty="0"/>
          </a:p>
        </p:txBody>
      </p:sp>
      <p:sp>
        <p:nvSpPr>
          <p:cNvPr id="4" name="Rectangle 1">
            <a:extLst>
              <a:ext uri="{FF2B5EF4-FFF2-40B4-BE49-F238E27FC236}">
                <a16:creationId xmlns:a16="http://schemas.microsoft.com/office/drawing/2014/main" id="{387BEC1A-1FBA-DAE7-39E9-25132391E1D5}"/>
              </a:ext>
            </a:extLst>
          </p:cNvPr>
          <p:cNvSpPr>
            <a:spLocks noGrp="1" noChangeArrowheads="1"/>
          </p:cNvSpPr>
          <p:nvPr>
            <p:ph type="body" sz="quarter" idx="13"/>
          </p:nvPr>
        </p:nvSpPr>
        <p:spPr bwMode="auto">
          <a:xfrm>
            <a:off x="915925" y="1523987"/>
            <a:ext cx="10612046" cy="4555093"/>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fr-FR" altLang="fr-FR" sz="2000" b="1" i="0" u="none" strike="noStrike" cap="none" normalizeH="0" baseline="0" dirty="0" err="1">
                <a:ln>
                  <a:noFill/>
                </a:ln>
                <a:solidFill>
                  <a:srgbClr val="0D0D0D"/>
                </a:solidFill>
                <a:effectLst/>
                <a:latin typeface="Söhne Mono"/>
              </a:rPr>
              <a:t>calc</a:t>
            </a:r>
            <a:r>
              <a:rPr kumimoji="0" lang="fr-FR" altLang="fr-FR" sz="2000" b="1" i="0" u="none" strike="noStrike" cap="none" normalizeH="0" baseline="0" dirty="0">
                <a:ln>
                  <a:noFill/>
                </a:ln>
                <a:solidFill>
                  <a:srgbClr val="0D0D0D"/>
                </a:solidFill>
                <a:effectLst/>
                <a:latin typeface="Söhne Mono"/>
              </a:rPr>
              <a:t>:</a:t>
            </a:r>
            <a:r>
              <a:rPr kumimoji="0" lang="fr-FR" altLang="fr-FR" sz="2000" b="0" i="0" u="none" strike="noStrike" cap="none" normalizeH="0" baseline="0" dirty="0">
                <a:ln>
                  <a:noFill/>
                </a:ln>
                <a:solidFill>
                  <a:srgbClr val="0D0D0D"/>
                </a:solidFill>
                <a:effectLst/>
                <a:latin typeface="Söhne"/>
              </a:rPr>
              <a:t> : Définit la règle pour l'élément </a:t>
            </a:r>
            <a:r>
              <a:rPr kumimoji="0" lang="fr-FR" altLang="fr-FR" sz="2000" b="1" i="0" u="none" strike="noStrike" cap="none" normalizeH="0" baseline="0" dirty="0" err="1">
                <a:ln>
                  <a:noFill/>
                </a:ln>
                <a:solidFill>
                  <a:srgbClr val="0D0D0D"/>
                </a:solidFill>
                <a:effectLst/>
                <a:latin typeface="Söhne Mono"/>
              </a:rPr>
              <a:t>calc</a:t>
            </a:r>
            <a:r>
              <a:rPr kumimoji="0" lang="fr-FR" altLang="fr-FR" sz="2000" b="0" i="0" u="none" strike="noStrike" cap="none" normalizeH="0" baseline="0" dirty="0">
                <a:ln>
                  <a:noFill/>
                </a:ln>
                <a:solidFill>
                  <a:srgbClr val="0D0D0D"/>
                </a:solidFill>
                <a:effectLst/>
                <a:latin typeface="Söhne"/>
              </a:rPr>
              <a:t>, qui est le point de départ de l'évaluation de l'expression mathématique.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fr-FR" altLang="fr-FR" sz="2000" b="1" i="0" u="none" strike="noStrike" cap="none" normalizeH="0" baseline="0" dirty="0">
                <a:ln>
                  <a:noFill/>
                </a:ln>
                <a:solidFill>
                  <a:srgbClr val="0D0D0D"/>
                </a:solidFill>
                <a:effectLst/>
                <a:latin typeface="Söhne Mono"/>
              </a:rPr>
              <a:t>| </a:t>
            </a:r>
            <a:r>
              <a:rPr kumimoji="0" lang="fr-FR" altLang="fr-FR" sz="2000" b="1" i="0" u="none" strike="noStrike" cap="none" normalizeH="0" baseline="0" dirty="0" err="1">
                <a:ln>
                  <a:noFill/>
                </a:ln>
                <a:solidFill>
                  <a:srgbClr val="0D0D0D"/>
                </a:solidFill>
                <a:effectLst/>
                <a:latin typeface="Söhne Mono"/>
              </a:rPr>
              <a:t>calc</a:t>
            </a:r>
            <a:r>
              <a:rPr kumimoji="0" lang="fr-FR" altLang="fr-FR" sz="2000" b="1" i="0" u="none" strike="noStrike" cap="none" normalizeH="0" baseline="0" dirty="0">
                <a:ln>
                  <a:noFill/>
                </a:ln>
                <a:solidFill>
                  <a:srgbClr val="0D0D0D"/>
                </a:solidFill>
                <a:effectLst/>
                <a:latin typeface="Söhne Mono"/>
              </a:rPr>
              <a:t> </a:t>
            </a:r>
            <a:r>
              <a:rPr kumimoji="0" lang="fr-FR" altLang="fr-FR" sz="2000" b="1" i="0" u="none" strike="noStrike" cap="none" normalizeH="0" baseline="0" dirty="0" err="1">
                <a:ln>
                  <a:noFill/>
                </a:ln>
                <a:solidFill>
                  <a:srgbClr val="0D0D0D"/>
                </a:solidFill>
                <a:effectLst/>
                <a:latin typeface="Söhne Mono"/>
              </a:rPr>
              <a:t>exp</a:t>
            </a:r>
            <a:r>
              <a:rPr kumimoji="0" lang="fr-FR" altLang="fr-FR" sz="2000" b="1" i="0" u="none" strike="noStrike" cap="none" normalizeH="0" baseline="0" dirty="0">
                <a:ln>
                  <a:noFill/>
                </a:ln>
                <a:solidFill>
                  <a:srgbClr val="0D0D0D"/>
                </a:solidFill>
                <a:effectLst/>
                <a:latin typeface="Söhne Mono"/>
              </a:rPr>
              <a:t> '\n' { printf("= %d\n", $2); }</a:t>
            </a:r>
            <a:r>
              <a:rPr kumimoji="0" lang="fr-FR" altLang="fr-FR" sz="2000" b="0" i="0" u="none" strike="noStrike" cap="none" normalizeH="0" baseline="0" dirty="0">
                <a:ln>
                  <a:noFill/>
                </a:ln>
                <a:solidFill>
                  <a:srgbClr val="0D0D0D"/>
                </a:solidFill>
                <a:effectLst/>
                <a:latin typeface="Söhne"/>
              </a:rPr>
              <a:t> : Cette règle spécifie qu'une expression (</a:t>
            </a:r>
            <a:r>
              <a:rPr kumimoji="0" lang="fr-FR" altLang="fr-FR" sz="2000" b="1" i="0" u="none" strike="noStrike" cap="none" normalizeH="0" baseline="0" dirty="0" err="1">
                <a:ln>
                  <a:noFill/>
                </a:ln>
                <a:solidFill>
                  <a:srgbClr val="0D0D0D"/>
                </a:solidFill>
                <a:effectLst/>
                <a:latin typeface="Söhne Mono"/>
              </a:rPr>
              <a:t>exp</a:t>
            </a:r>
            <a:r>
              <a:rPr kumimoji="0" lang="fr-FR" altLang="fr-FR" sz="2000" b="0" i="0" u="none" strike="noStrike" cap="none" normalizeH="0" baseline="0" dirty="0">
                <a:ln>
                  <a:noFill/>
                </a:ln>
                <a:solidFill>
                  <a:srgbClr val="0D0D0D"/>
                </a:solidFill>
                <a:effectLst/>
                <a:latin typeface="Söhne"/>
              </a:rPr>
              <a:t>) suivie d'un saut de ligne doit être évaluée. Le résultat de l'évaluation est affiché avec </a:t>
            </a:r>
            <a:r>
              <a:rPr kumimoji="0" lang="fr-FR" altLang="fr-FR" sz="2000" b="1" i="0" u="none" strike="noStrike" cap="none" normalizeH="0" baseline="0" dirty="0">
                <a:ln>
                  <a:noFill/>
                </a:ln>
                <a:solidFill>
                  <a:srgbClr val="0D0D0D"/>
                </a:solidFill>
                <a:effectLst/>
                <a:latin typeface="Söhne Mono"/>
              </a:rPr>
              <a:t>printf</a:t>
            </a:r>
            <a:r>
              <a:rPr kumimoji="0" lang="fr-FR" altLang="fr-FR" sz="2000" b="0" i="0" u="none" strike="noStrike" cap="none" normalizeH="0" baseline="0" dirty="0">
                <a:ln>
                  <a:noFill/>
                </a:ln>
                <a:solidFill>
                  <a:srgbClr val="0D0D0D"/>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fr-FR" altLang="fr-FR" sz="2000" b="1" i="0" u="none" strike="noStrike" cap="none" normalizeH="0" baseline="0" dirty="0" err="1">
                <a:ln>
                  <a:noFill/>
                </a:ln>
                <a:solidFill>
                  <a:srgbClr val="0D0D0D"/>
                </a:solidFill>
                <a:effectLst/>
                <a:latin typeface="Söhne Mono"/>
              </a:rPr>
              <a:t>exp</a:t>
            </a:r>
            <a:r>
              <a:rPr kumimoji="0" lang="fr-FR" altLang="fr-FR" sz="2000" b="1" i="0" u="none" strike="noStrike" cap="none" normalizeH="0" baseline="0" dirty="0">
                <a:ln>
                  <a:noFill/>
                </a:ln>
                <a:solidFill>
                  <a:srgbClr val="0D0D0D"/>
                </a:solidFill>
                <a:effectLst/>
                <a:latin typeface="Söhne Mono"/>
              </a:rPr>
              <a:t>:</a:t>
            </a:r>
            <a:r>
              <a:rPr kumimoji="0" lang="fr-FR" altLang="fr-FR" sz="2000" b="0" i="0" u="none" strike="noStrike" cap="none" normalizeH="0" baseline="0" dirty="0">
                <a:ln>
                  <a:noFill/>
                </a:ln>
                <a:solidFill>
                  <a:srgbClr val="0D0D0D"/>
                </a:solidFill>
                <a:effectLst/>
                <a:latin typeface="Söhne"/>
              </a:rPr>
              <a:t> : Définit les règles pour l'élément </a:t>
            </a:r>
            <a:r>
              <a:rPr kumimoji="0" lang="fr-FR" altLang="fr-FR" sz="2000" b="1" i="0" u="none" strike="noStrike" cap="none" normalizeH="0" baseline="0" dirty="0" err="1">
                <a:ln>
                  <a:noFill/>
                </a:ln>
                <a:solidFill>
                  <a:srgbClr val="0D0D0D"/>
                </a:solidFill>
                <a:effectLst/>
                <a:latin typeface="Söhne Mono"/>
              </a:rPr>
              <a:t>exp</a:t>
            </a:r>
            <a:r>
              <a:rPr kumimoji="0" lang="fr-FR" altLang="fr-FR" sz="2000" b="0" i="0" u="none" strike="noStrike" cap="none" normalizeH="0" baseline="0" dirty="0">
                <a:ln>
                  <a:noFill/>
                </a:ln>
                <a:solidFill>
                  <a:srgbClr val="0D0D0D"/>
                </a:solidFill>
                <a:effectLst/>
                <a:latin typeface="Söhne"/>
              </a:rPr>
              <a:t>, qui représente une expression mathématique.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fr-FR" altLang="fr-FR" sz="2000" b="0" i="0" u="none" strike="noStrike" cap="none" normalizeH="0" baseline="0" dirty="0">
                <a:ln>
                  <a:noFill/>
                </a:ln>
                <a:solidFill>
                  <a:srgbClr val="0D0D0D"/>
                </a:solidFill>
                <a:effectLst/>
                <a:latin typeface="Söhne"/>
              </a:rPr>
              <a:t>Les règles suivantes définissent comment évaluer les différentes opérations mathématiques (</a:t>
            </a:r>
            <a:r>
              <a:rPr kumimoji="0" lang="fr-FR" altLang="fr-FR" sz="2000" b="1" i="0" u="none" strike="noStrike" cap="none" normalizeH="0" baseline="0" dirty="0">
                <a:ln>
                  <a:noFill/>
                </a:ln>
                <a:solidFill>
                  <a:srgbClr val="0D0D0D"/>
                </a:solidFill>
                <a:effectLst/>
                <a:latin typeface="Söhne Mono"/>
              </a:rPr>
              <a:t>plus</a:t>
            </a:r>
            <a:r>
              <a:rPr kumimoji="0" lang="fr-FR" altLang="fr-FR" sz="2000" b="0" i="0" u="none" strike="noStrike" cap="none" normalizeH="0" baseline="0" dirty="0">
                <a:ln>
                  <a:noFill/>
                </a:ln>
                <a:solidFill>
                  <a:srgbClr val="0D0D0D"/>
                </a:solidFill>
                <a:effectLst/>
                <a:latin typeface="Söhne"/>
              </a:rPr>
              <a:t>, </a:t>
            </a:r>
            <a:r>
              <a:rPr kumimoji="0" lang="fr-FR" altLang="fr-FR" sz="2000" b="1" i="0" u="none" strike="noStrike" cap="none" normalizeH="0" baseline="0" dirty="0">
                <a:ln>
                  <a:noFill/>
                </a:ln>
                <a:solidFill>
                  <a:srgbClr val="0D0D0D"/>
                </a:solidFill>
                <a:effectLst/>
                <a:latin typeface="Söhne Mono"/>
              </a:rPr>
              <a:t>min</a:t>
            </a:r>
            <a:r>
              <a:rPr kumimoji="0" lang="fr-FR" altLang="fr-FR" sz="2000" b="0" i="0" u="none" strike="noStrike" cap="none" normalizeH="0" baseline="0" dirty="0">
                <a:ln>
                  <a:noFill/>
                </a:ln>
                <a:solidFill>
                  <a:srgbClr val="0D0D0D"/>
                </a:solidFill>
                <a:effectLst/>
                <a:latin typeface="Söhne"/>
              </a:rPr>
              <a:t>, </a:t>
            </a:r>
            <a:r>
              <a:rPr kumimoji="0" lang="fr-FR" altLang="fr-FR" sz="2000" b="1" i="0" u="none" strike="noStrike" cap="none" normalizeH="0" baseline="0" dirty="0" err="1">
                <a:ln>
                  <a:noFill/>
                </a:ln>
                <a:solidFill>
                  <a:srgbClr val="0D0D0D"/>
                </a:solidFill>
                <a:effectLst/>
                <a:latin typeface="Söhne Mono"/>
              </a:rPr>
              <a:t>mul</a:t>
            </a:r>
            <a:r>
              <a:rPr kumimoji="0" lang="fr-FR" altLang="fr-FR" sz="2000" b="0" i="0" u="none" strike="noStrike" cap="none" normalizeH="0" baseline="0" dirty="0">
                <a:ln>
                  <a:noFill/>
                </a:ln>
                <a:solidFill>
                  <a:srgbClr val="0D0D0D"/>
                </a:solidFill>
                <a:effectLst/>
                <a:latin typeface="Söhne"/>
              </a:rPr>
              <a:t>, </a:t>
            </a:r>
            <a:r>
              <a:rPr kumimoji="0" lang="fr-FR" altLang="fr-FR" sz="2000" b="1" i="0" u="none" strike="noStrike" cap="none" normalizeH="0" baseline="0" dirty="0" err="1">
                <a:ln>
                  <a:noFill/>
                </a:ln>
                <a:solidFill>
                  <a:srgbClr val="0D0D0D"/>
                </a:solidFill>
                <a:effectLst/>
                <a:latin typeface="Söhne Mono"/>
              </a:rPr>
              <a:t>divi</a:t>
            </a:r>
            <a:r>
              <a:rPr kumimoji="0" lang="fr-FR" altLang="fr-FR" sz="2000" b="0" i="0" u="none" strike="noStrike" cap="none" normalizeH="0" baseline="0" dirty="0">
                <a:ln>
                  <a:noFill/>
                </a:ln>
                <a:solidFill>
                  <a:srgbClr val="0D0D0D"/>
                </a:solidFill>
                <a:effectLst/>
                <a:latin typeface="Söhne"/>
              </a:rPr>
              <a:t>) ainsi que la gestion des parenthèses (</a:t>
            </a:r>
            <a:r>
              <a:rPr kumimoji="0" lang="fr-FR" altLang="fr-FR" sz="2000" b="1" i="0" u="none" strike="noStrike" cap="none" normalizeH="0" baseline="0" dirty="0" err="1">
                <a:ln>
                  <a:noFill/>
                </a:ln>
                <a:solidFill>
                  <a:srgbClr val="0D0D0D"/>
                </a:solidFill>
                <a:effectLst/>
                <a:latin typeface="Söhne Mono"/>
              </a:rPr>
              <a:t>parouvrire</a:t>
            </a:r>
            <a:r>
              <a:rPr kumimoji="0" lang="fr-FR" altLang="fr-FR" sz="2000" b="0" i="0" u="none" strike="noStrike" cap="none" normalizeH="0" baseline="0" dirty="0">
                <a:ln>
                  <a:noFill/>
                </a:ln>
                <a:solidFill>
                  <a:srgbClr val="0D0D0D"/>
                </a:solidFill>
                <a:effectLst/>
                <a:latin typeface="Söhne"/>
              </a:rPr>
              <a:t> et </a:t>
            </a:r>
            <a:r>
              <a:rPr kumimoji="0" lang="fr-FR" altLang="fr-FR" sz="2000" b="1" i="0" u="none" strike="noStrike" cap="none" normalizeH="0" baseline="0" dirty="0" err="1">
                <a:ln>
                  <a:noFill/>
                </a:ln>
                <a:solidFill>
                  <a:srgbClr val="0D0D0D"/>
                </a:solidFill>
                <a:effectLst/>
                <a:latin typeface="Söhne Mono"/>
              </a:rPr>
              <a:t>parfermer</a:t>
            </a:r>
            <a:r>
              <a:rPr kumimoji="0" lang="fr-FR" altLang="fr-FR" sz="2000" b="0" i="0" u="none" strike="noStrike" cap="none" normalizeH="0" baseline="0" dirty="0">
                <a:ln>
                  <a:noFill/>
                </a:ln>
                <a:solidFill>
                  <a:srgbClr val="0D0D0D"/>
                </a:solidFill>
                <a:effectLst/>
                <a:latin typeface="Söhne"/>
              </a:rPr>
              <a:t>). Chaque règle indique comment combiner les résultats des sous-expressions pour obtenir le résultat de l'expression entière.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fr-FR" altLang="fr-FR" sz="2000" b="1" i="0" u="none" strike="noStrike" cap="none" normalizeH="0" baseline="0" dirty="0" err="1">
                <a:ln>
                  <a:noFill/>
                </a:ln>
                <a:solidFill>
                  <a:srgbClr val="0D0D0D"/>
                </a:solidFill>
                <a:effectLst/>
                <a:latin typeface="Söhne Mono"/>
              </a:rPr>
              <a:t>int</a:t>
            </a:r>
            <a:r>
              <a:rPr kumimoji="0" lang="fr-FR" altLang="fr-FR" sz="2000" b="1" i="0" u="none" strike="noStrike" cap="none" normalizeH="0" baseline="0" dirty="0">
                <a:ln>
                  <a:noFill/>
                </a:ln>
                <a:solidFill>
                  <a:srgbClr val="0D0D0D"/>
                </a:solidFill>
                <a:effectLst/>
                <a:latin typeface="Söhne Mono"/>
              </a:rPr>
              <a:t> </a:t>
            </a:r>
            <a:r>
              <a:rPr kumimoji="0" lang="fr-FR" altLang="fr-FR" sz="2000" b="1" i="0" u="none" strike="noStrike" cap="none" normalizeH="0" baseline="0" dirty="0" err="1">
                <a:ln>
                  <a:noFill/>
                </a:ln>
                <a:solidFill>
                  <a:srgbClr val="0D0D0D"/>
                </a:solidFill>
                <a:effectLst/>
                <a:latin typeface="Söhne Mono"/>
              </a:rPr>
              <a:t>yyerror</a:t>
            </a:r>
            <a:r>
              <a:rPr kumimoji="0" lang="fr-FR" altLang="fr-FR" sz="2000" b="1" i="0" u="none" strike="noStrike" cap="none" normalizeH="0" baseline="0" dirty="0">
                <a:ln>
                  <a:noFill/>
                </a:ln>
                <a:solidFill>
                  <a:srgbClr val="0D0D0D"/>
                </a:solidFill>
                <a:effectLst/>
                <a:latin typeface="Söhne Mono"/>
              </a:rPr>
              <a:t>(</a:t>
            </a:r>
            <a:r>
              <a:rPr kumimoji="0" lang="fr-FR" altLang="fr-FR" sz="2000" b="1" i="0" u="none" strike="noStrike" cap="none" normalizeH="0" baseline="0" dirty="0" err="1">
                <a:ln>
                  <a:noFill/>
                </a:ln>
                <a:solidFill>
                  <a:srgbClr val="0D0D0D"/>
                </a:solidFill>
                <a:effectLst/>
                <a:latin typeface="Söhne Mono"/>
              </a:rPr>
              <a:t>const</a:t>
            </a:r>
            <a:r>
              <a:rPr kumimoji="0" lang="fr-FR" altLang="fr-FR" sz="2000" b="1" i="0" u="none" strike="noStrike" cap="none" normalizeH="0" baseline="0" dirty="0">
                <a:ln>
                  <a:noFill/>
                </a:ln>
                <a:solidFill>
                  <a:srgbClr val="0D0D0D"/>
                </a:solidFill>
                <a:effectLst/>
                <a:latin typeface="Söhne Mono"/>
              </a:rPr>
              <a:t> char *s) { ... }</a:t>
            </a:r>
            <a:r>
              <a:rPr kumimoji="0" lang="fr-FR" altLang="fr-FR" sz="2000" b="0" i="0" u="none" strike="noStrike" cap="none" normalizeH="0" baseline="0" dirty="0">
                <a:ln>
                  <a:noFill/>
                </a:ln>
                <a:solidFill>
                  <a:srgbClr val="0D0D0D"/>
                </a:solidFill>
                <a:effectLst/>
                <a:latin typeface="Söhne"/>
              </a:rPr>
              <a:t> : Définit la fonction </a:t>
            </a:r>
            <a:r>
              <a:rPr kumimoji="0" lang="fr-FR" altLang="fr-FR" sz="2000" b="1" i="0" u="none" strike="noStrike" cap="none" normalizeH="0" baseline="0" dirty="0" err="1">
                <a:ln>
                  <a:noFill/>
                </a:ln>
                <a:solidFill>
                  <a:srgbClr val="0D0D0D"/>
                </a:solidFill>
                <a:effectLst/>
                <a:latin typeface="Söhne Mono"/>
              </a:rPr>
              <a:t>yyerror</a:t>
            </a:r>
            <a:r>
              <a:rPr kumimoji="0" lang="fr-FR" altLang="fr-FR" sz="2000" b="0" i="0" u="none" strike="noStrike" cap="none" normalizeH="0" baseline="0" dirty="0">
                <a:ln>
                  <a:noFill/>
                </a:ln>
                <a:solidFill>
                  <a:srgbClr val="0D0D0D"/>
                </a:solidFill>
                <a:effectLst/>
                <a:latin typeface="Söhne"/>
              </a:rPr>
              <a:t>, qui est appelée lorsqu'une erreur de syntaxe est détectée pendant l'analyse syntaxique. Elle affiche un message d'erreur sur la sortie d'erreur standard.</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fr-FR" altLang="fr-FR" sz="2000" b="1" i="0" u="none" strike="noStrike" cap="none" normalizeH="0" baseline="0" dirty="0" err="1">
                <a:ln>
                  <a:noFill/>
                </a:ln>
                <a:solidFill>
                  <a:srgbClr val="0D0D0D"/>
                </a:solidFill>
                <a:effectLst/>
                <a:latin typeface="Söhne Mono"/>
              </a:rPr>
              <a:t>int</a:t>
            </a:r>
            <a:r>
              <a:rPr kumimoji="0" lang="fr-FR" altLang="fr-FR" sz="2000" b="1" i="0" u="none" strike="noStrike" cap="none" normalizeH="0" baseline="0" dirty="0">
                <a:ln>
                  <a:noFill/>
                </a:ln>
                <a:solidFill>
                  <a:srgbClr val="0D0D0D"/>
                </a:solidFill>
                <a:effectLst/>
                <a:latin typeface="Söhne Mono"/>
              </a:rPr>
              <a:t> main(</a:t>
            </a:r>
            <a:r>
              <a:rPr kumimoji="0" lang="fr-FR" altLang="fr-FR" sz="2000" b="1" i="0" u="none" strike="noStrike" cap="none" normalizeH="0" baseline="0" dirty="0" err="1">
                <a:ln>
                  <a:noFill/>
                </a:ln>
                <a:solidFill>
                  <a:srgbClr val="0D0D0D"/>
                </a:solidFill>
                <a:effectLst/>
                <a:latin typeface="Söhne Mono"/>
              </a:rPr>
              <a:t>void</a:t>
            </a:r>
            <a:r>
              <a:rPr kumimoji="0" lang="fr-FR" altLang="fr-FR" sz="2000" b="1" i="0" u="none" strike="noStrike" cap="none" normalizeH="0" baseline="0" dirty="0">
                <a:ln>
                  <a:noFill/>
                </a:ln>
                <a:solidFill>
                  <a:srgbClr val="0D0D0D"/>
                </a:solidFill>
                <a:effectLst/>
                <a:latin typeface="Söhne Mono"/>
              </a:rPr>
              <a:t>) { ... }</a:t>
            </a:r>
            <a:r>
              <a:rPr kumimoji="0" lang="fr-FR" altLang="fr-FR" sz="2000" b="0" i="0" u="none" strike="noStrike" cap="none" normalizeH="0" baseline="0" dirty="0">
                <a:ln>
                  <a:noFill/>
                </a:ln>
                <a:solidFill>
                  <a:srgbClr val="0D0D0D"/>
                </a:solidFill>
                <a:effectLst/>
                <a:latin typeface="Söhne"/>
              </a:rPr>
              <a:t> : Fonction principale du programme. Elle appelle </a:t>
            </a:r>
            <a:r>
              <a:rPr kumimoji="0" lang="fr-FR" altLang="fr-FR" sz="2000" b="1" i="0" u="none" strike="noStrike" cap="none" normalizeH="0" baseline="0" dirty="0" err="1">
                <a:ln>
                  <a:noFill/>
                </a:ln>
                <a:solidFill>
                  <a:srgbClr val="0D0D0D"/>
                </a:solidFill>
                <a:effectLst/>
                <a:latin typeface="Söhne Mono"/>
              </a:rPr>
              <a:t>yyparse</a:t>
            </a:r>
            <a:r>
              <a:rPr kumimoji="0" lang="fr-FR" altLang="fr-FR" sz="2000" b="1" i="0" u="none" strike="noStrike" cap="none" normalizeH="0" baseline="0" dirty="0">
                <a:ln>
                  <a:noFill/>
                </a:ln>
                <a:solidFill>
                  <a:srgbClr val="0D0D0D"/>
                </a:solidFill>
                <a:effectLst/>
                <a:latin typeface="Söhne Mono"/>
              </a:rPr>
              <a:t>()</a:t>
            </a:r>
            <a:r>
              <a:rPr kumimoji="0" lang="fr-FR" altLang="fr-FR" sz="2000" b="0" i="0" u="none" strike="noStrike" cap="none" normalizeH="0" baseline="0" dirty="0">
                <a:ln>
                  <a:noFill/>
                </a:ln>
                <a:solidFill>
                  <a:srgbClr val="0D0D0D"/>
                </a:solidFill>
                <a:effectLst/>
                <a:latin typeface="Söhne"/>
              </a:rPr>
              <a:t>, qui démarre l'analyse syntaxique de l'expression entrée</a:t>
            </a:r>
            <a:r>
              <a:rPr kumimoji="0" lang="fr-FR" altLang="fr-FR" sz="1200" b="0" i="0" u="none" strike="noStrike" cap="none" normalizeH="0" baseline="0" dirty="0">
                <a:ln>
                  <a:noFill/>
                </a:ln>
                <a:solidFill>
                  <a:srgbClr val="0D0D0D"/>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0787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8D465A-DDB1-AD73-C79E-92D3DE7DF173}"/>
              </a:ext>
            </a:extLst>
          </p:cNvPr>
          <p:cNvSpPr>
            <a:spLocks noGrp="1"/>
          </p:cNvSpPr>
          <p:nvPr>
            <p:ph type="title"/>
          </p:nvPr>
        </p:nvSpPr>
        <p:spPr>
          <a:xfrm>
            <a:off x="996043" y="538842"/>
            <a:ext cx="9862457" cy="1306286"/>
          </a:xfrm>
        </p:spPr>
        <p:txBody>
          <a:bodyPr/>
          <a:lstStyle/>
          <a:p>
            <a:r>
              <a:rPr lang="fr-FR" dirty="0">
                <a:solidFill>
                  <a:srgbClr val="C00000"/>
                </a:solidFill>
              </a:rPr>
              <a:t>6-CONCLUSION</a:t>
            </a:r>
          </a:p>
        </p:txBody>
      </p:sp>
      <p:sp>
        <p:nvSpPr>
          <p:cNvPr id="3" name="Espace réservé du texte 2">
            <a:extLst>
              <a:ext uri="{FF2B5EF4-FFF2-40B4-BE49-F238E27FC236}">
                <a16:creationId xmlns:a16="http://schemas.microsoft.com/office/drawing/2014/main" id="{AFCCD74A-29BB-FFFE-950A-2C33A8160904}"/>
              </a:ext>
            </a:extLst>
          </p:cNvPr>
          <p:cNvSpPr>
            <a:spLocks noGrp="1"/>
          </p:cNvSpPr>
          <p:nvPr>
            <p:ph type="body" sz="quarter" idx="13"/>
          </p:nvPr>
        </p:nvSpPr>
        <p:spPr>
          <a:xfrm>
            <a:off x="1306286" y="2220687"/>
            <a:ext cx="10042071" cy="3902527"/>
          </a:xfrm>
          <a:noFill/>
        </p:spPr>
        <p:txBody>
          <a:bodyPr>
            <a:normAutofit/>
          </a:bodyPr>
          <a:lstStyle/>
          <a:p>
            <a:pPr algn="just"/>
            <a:r>
              <a:rPr lang="fr-FR" cap="none" dirty="0"/>
              <a:t>en conclusion, le code présenté combine l'utilisation de bison et </a:t>
            </a:r>
            <a:r>
              <a:rPr lang="fr-FR" cap="none" dirty="0" err="1"/>
              <a:t>flex</a:t>
            </a:r>
            <a:r>
              <a:rPr lang="fr-FR" cap="none" dirty="0"/>
              <a:t> pour créer un analyseur syntaxique et lexical fonctionnel pour évaluer des expressions mathématiques simples. bison est utilisé pour définir les règles de grammaire et générer un analyseur syntaxique, tandis que </a:t>
            </a:r>
            <a:r>
              <a:rPr lang="fr-FR" cap="none" dirty="0" err="1"/>
              <a:t>flex</a:t>
            </a:r>
            <a:r>
              <a:rPr lang="fr-FR" cap="none" dirty="0"/>
              <a:t> est utilisé pour analyser les </a:t>
            </a:r>
            <a:r>
              <a:rPr lang="fr-FR" cap="none" dirty="0" err="1"/>
              <a:t>tokens</a:t>
            </a:r>
            <a:r>
              <a:rPr lang="fr-FR" cap="none" dirty="0"/>
              <a:t> à partir de l'entrée et les associer aux règles de grammaire définies par bison.</a:t>
            </a:r>
          </a:p>
          <a:p>
            <a:pPr algn="just"/>
            <a:r>
              <a:rPr lang="fr-FR" cap="none" dirty="0"/>
              <a:t>en utilisant bison et </a:t>
            </a:r>
            <a:r>
              <a:rPr lang="fr-FR" cap="none" dirty="0" err="1"/>
              <a:t>flex</a:t>
            </a:r>
            <a:r>
              <a:rPr lang="fr-FR" cap="none" dirty="0"/>
              <a:t> ensemble, il est possible de construire des analyseurs syntaxiques et lexicaux puissants et flexibles pour une variété de langages de programmation et de domaines d'application. ces outils offrent une méthode efficace pour analyser et interpréter des expressions complexes de manière structurée et fiable</a:t>
            </a:r>
          </a:p>
          <a:p>
            <a:pPr algn="just"/>
            <a:endParaRPr lang="fr-FR" dirty="0"/>
          </a:p>
        </p:txBody>
      </p:sp>
    </p:spTree>
    <p:extLst>
      <p:ext uri="{BB962C8B-B14F-4D97-AF65-F5344CB8AC3E}">
        <p14:creationId xmlns:p14="http://schemas.microsoft.com/office/powerpoint/2010/main" val="347295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D5DC0028-4150-0F89-E59C-F563C67F6CFD}"/>
              </a:ext>
            </a:extLst>
          </p:cNvPr>
          <p:cNvSpPr>
            <a:spLocks noGrp="1"/>
          </p:cNvSpPr>
          <p:nvPr>
            <p:ph type="ctrTitle"/>
          </p:nvPr>
        </p:nvSpPr>
        <p:spPr/>
        <p:txBody>
          <a:bodyPr rtlCol="0"/>
          <a:lstStyle>
            <a:defPPr>
              <a:defRPr lang="fr-FR"/>
            </a:defPPr>
          </a:lstStyle>
          <a:p>
            <a:pPr rtl="0"/>
            <a:r>
              <a:rPr lang="fr-FR"/>
              <a:t>merci</a:t>
            </a:r>
          </a:p>
        </p:txBody>
      </p:sp>
      <p:sp>
        <p:nvSpPr>
          <p:cNvPr id="11" name="Espace réservé du contenu 10">
            <a:extLst>
              <a:ext uri="{FF2B5EF4-FFF2-40B4-BE49-F238E27FC236}">
                <a16:creationId xmlns:a16="http://schemas.microsoft.com/office/drawing/2014/main" id="{C6DCC38C-603B-CCD0-2914-0BBCD4F4F74E}"/>
              </a:ext>
            </a:extLst>
          </p:cNvPr>
          <p:cNvSpPr>
            <a:spLocks noGrp="1"/>
          </p:cNvSpPr>
          <p:nvPr>
            <p:ph sz="quarter" idx="13"/>
          </p:nvPr>
        </p:nvSpPr>
        <p:spPr>
          <a:xfrm>
            <a:off x="6848856" y="914400"/>
            <a:ext cx="3867912" cy="5029200"/>
          </a:xfrm>
        </p:spPr>
        <p:txBody>
          <a:bodyPr rtlCol="0" anchor="ctr"/>
          <a:lstStyle>
            <a:defPPr>
              <a:defRPr lang="fr-FR"/>
            </a:defPPr>
          </a:lstStyle>
          <a:p>
            <a:pPr rtl="0"/>
            <a:endParaRPr lang="fr-FR" dirty="0"/>
          </a:p>
        </p:txBody>
      </p:sp>
    </p:spTree>
    <p:extLst>
      <p:ext uri="{BB962C8B-B14F-4D97-AF65-F5344CB8AC3E}">
        <p14:creationId xmlns:p14="http://schemas.microsoft.com/office/powerpoint/2010/main" val="2188828507"/>
      </p:ext>
    </p:extLst>
  </p:cSld>
  <p:clrMapOvr>
    <a:masterClrMapping/>
  </p:clrMapOvr>
</p:sld>
</file>

<file path=ppt/theme/theme1.xml><?xml version="1.0" encoding="utf-8"?>
<a:theme xmlns:a="http://schemas.openxmlformats.org/drawingml/2006/main" name="Personnalisé">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976584_TF11964407_Win32" id="{540D9604-D470-4912-A56C-559C7DEDFA77}" vid="{7EEC4C63-7C52-47DB-98B0-554EAA035BA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{C3463A66-5C88-4CE9-AC06-B986A90EB885}tf11964407_win32</Template>
  <TotalTime>132</TotalTime>
  <Words>1288</Words>
  <Application>Microsoft Office PowerPoint</Application>
  <PresentationFormat>Grand écran</PresentationFormat>
  <Paragraphs>61</Paragraphs>
  <Slides>9</Slides>
  <Notes>6</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9</vt:i4>
      </vt:variant>
    </vt:vector>
  </HeadingPairs>
  <TitlesOfParts>
    <vt:vector size="17" baseType="lpstr">
      <vt:lpstr>Arial</vt:lpstr>
      <vt:lpstr>Calibri</vt:lpstr>
      <vt:lpstr>Courier New</vt:lpstr>
      <vt:lpstr>Gill Sans Nova Light</vt:lpstr>
      <vt:lpstr>Sagona Book</vt:lpstr>
      <vt:lpstr>Söhne</vt:lpstr>
      <vt:lpstr>Söhne Mono</vt:lpstr>
      <vt:lpstr>Personnalisé</vt:lpstr>
      <vt:lpstr>Titre: Analyseur syntaxique avec Bison et Flex Sous-titre: Comprendre et expliquer le code  </vt:lpstr>
      <vt:lpstr>programme</vt:lpstr>
      <vt:lpstr>2-Code flex</vt:lpstr>
      <vt:lpstr>introduction</vt:lpstr>
      <vt:lpstr>3-Suite du Code flex </vt:lpstr>
      <vt:lpstr>4- Code Bison</vt:lpstr>
      <vt:lpstr>5-suite du Code Bison</vt:lpstr>
      <vt:lpstr>6-CONCLUSION</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Analyseur syntaxique avec Bison et Flex Sous-titre: Comprendre et expliquer le code</dc:title>
  <dc:creator>fatma baccari</dc:creator>
  <cp:lastModifiedBy>fatma baccari</cp:lastModifiedBy>
  <cp:revision>3</cp:revision>
  <dcterms:created xsi:type="dcterms:W3CDTF">2024-04-30T10:16:14Z</dcterms:created>
  <dcterms:modified xsi:type="dcterms:W3CDTF">2024-04-30T12:29:01Z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