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
      <p:font typeface="Montserrat"/>
      <p:regular r:id="rId20"/>
      <p:bold r:id="rId21"/>
      <p:italic r:id="rId22"/>
      <p:boldItalic r:id="rId23"/>
    </p:embeddedFont>
    <p:embeddedFont>
      <p:font typeface="Playfair Display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PlayfairDisplayBlack-bold.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layfairDisplay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d010349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9d010349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9d0103491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9d0103491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076237a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076237a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076237a3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076237a3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076237a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076237a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65025" y="1346150"/>
            <a:ext cx="3014100" cy="158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fr" sz="3150">
                <a:solidFill>
                  <a:srgbClr val="0F0F19"/>
                </a:solidFill>
                <a:highlight>
                  <a:srgbClr val="FCFCFC"/>
                </a:highlight>
                <a:latin typeface="Montserrat"/>
                <a:ea typeface="Montserrat"/>
                <a:cs typeface="Montserrat"/>
                <a:sym typeface="Montserrat"/>
              </a:rPr>
              <a:t>        CHAT APPLICATION</a:t>
            </a:r>
            <a:endParaRPr sz="52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Ben jeddou Fatma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marR="38100" rtl="0" algn="l">
              <a:lnSpc>
                <a:spcPct val="128571"/>
              </a:lnSpc>
              <a:spcBef>
                <a:spcPts val="0"/>
              </a:spcBef>
              <a:spcAft>
                <a:spcPts val="0"/>
              </a:spcAft>
              <a:buNone/>
            </a:pPr>
            <a:r>
              <a:rPr b="0" lang="fr" sz="2100">
                <a:solidFill>
                  <a:srgbClr val="202124"/>
                </a:solidFill>
                <a:highlight>
                  <a:schemeClr val="dk1"/>
                </a:highlight>
                <a:latin typeface="Arial"/>
                <a:ea typeface="Arial"/>
                <a:cs typeface="Arial"/>
                <a:sym typeface="Arial"/>
              </a:rPr>
              <a:t>Project Description :</a:t>
            </a:r>
            <a:endParaRPr b="0" sz="2100">
              <a:solidFill>
                <a:srgbClr val="202124"/>
              </a:solidFill>
              <a:highlight>
                <a:schemeClr val="dk1"/>
              </a:highlight>
              <a:latin typeface="Arial"/>
              <a:ea typeface="Arial"/>
              <a:cs typeface="Arial"/>
              <a:sym typeface="Arial"/>
            </a:endParaRPr>
          </a:p>
          <a:p>
            <a:pPr indent="0" lvl="0" marL="0" rtl="0" algn="l">
              <a:lnSpc>
                <a:spcPct val="220588"/>
              </a:lnSpc>
              <a:spcBef>
                <a:spcPts val="3800"/>
              </a:spcBef>
              <a:spcAft>
                <a:spcPts val="0"/>
              </a:spcAft>
              <a:buNone/>
            </a:pPr>
            <a:r>
              <a:t/>
            </a:r>
            <a:endParaRPr sz="2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nvSpPr>
        <p:spPr>
          <a:xfrm>
            <a:off x="211825" y="908775"/>
            <a:ext cx="8520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50">
                <a:solidFill>
                  <a:srgbClr val="0F0F19"/>
                </a:solidFill>
                <a:highlight>
                  <a:srgbClr val="F9F9F9"/>
                </a:highlight>
                <a:latin typeface="Playfair Display"/>
                <a:ea typeface="Playfair Display"/>
                <a:cs typeface="Playfair Display"/>
                <a:sym typeface="Playfair Display"/>
              </a:rPr>
              <a:t>The chatting application has huge impact on day to day life. There are numerous chatting application available in this world. Each application has different additional features varying from other applications.These application organizations compete with each other and add some competing features during each release. They have reached people much and have an impact on people's life. People find a better application from an available internet application which they feel much reliable and secure. Some of the available chatting applications that are available</a:t>
            </a:r>
            <a:endParaRPr b="1" sz="1350">
              <a:solidFill>
                <a:srgbClr val="0F0F19"/>
              </a:solidFill>
              <a:highlight>
                <a:srgbClr val="F9F9F9"/>
              </a:highlight>
              <a:latin typeface="Playfair Display"/>
              <a:ea typeface="Playfair Display"/>
              <a:cs typeface="Playfair Display"/>
              <a:sym typeface="Playfair Display"/>
            </a:endParaRPr>
          </a:p>
          <a:p>
            <a:pPr indent="0" lvl="0" marL="0" rtl="0" algn="l">
              <a:spcBef>
                <a:spcPts val="0"/>
              </a:spcBef>
              <a:spcAft>
                <a:spcPts val="0"/>
              </a:spcAft>
              <a:buNone/>
            </a:pPr>
            <a:r>
              <a:rPr b="1" lang="fr" sz="1350">
                <a:solidFill>
                  <a:srgbClr val="0F0F19"/>
                </a:solidFill>
                <a:highlight>
                  <a:srgbClr val="F9F9F9"/>
                </a:highlight>
                <a:latin typeface="Playfair Display"/>
                <a:ea typeface="Playfair Display"/>
                <a:cs typeface="Playfair Display"/>
                <a:sym typeface="Playfair Display"/>
              </a:rPr>
              <a:t>in these days are Whatsapp, Facebook, Instagram, Hike, etc...The above mentioned applications have billion users</a:t>
            </a:r>
            <a:endParaRPr b="1" sz="1350">
              <a:solidFill>
                <a:srgbClr val="0F0F19"/>
              </a:solidFill>
              <a:highlight>
                <a:srgbClr val="F9F9F9"/>
              </a:highlight>
              <a:latin typeface="Playfair Display"/>
              <a:ea typeface="Playfair Display"/>
              <a:cs typeface="Playfair Display"/>
              <a:sym typeface="Playfair Display"/>
            </a:endParaRPr>
          </a:p>
          <a:p>
            <a:pPr indent="0" lvl="0" marL="0" rtl="0" algn="l">
              <a:spcBef>
                <a:spcPts val="0"/>
              </a:spcBef>
              <a:spcAft>
                <a:spcPts val="0"/>
              </a:spcAft>
              <a:buNone/>
            </a:pPr>
            <a:r>
              <a:rPr b="1" lang="fr" sz="1350">
                <a:solidFill>
                  <a:srgbClr val="0F0F19"/>
                </a:solidFill>
                <a:highlight>
                  <a:srgbClr val="F9F9F9"/>
                </a:highlight>
                <a:latin typeface="Playfair Display"/>
                <a:ea typeface="Playfair Display"/>
                <a:cs typeface="Playfair Display"/>
                <a:sym typeface="Playfair Display"/>
              </a:rPr>
              <a:t>all over the world. Those companies are one of the top companies in the world . They have higher revenue per yearand have many employees for their organizations developing additional features to compete with  other organizations during their each release. These applications have different features and follows different ways to ensure security of</a:t>
            </a:r>
            <a:endParaRPr b="1" sz="1350">
              <a:solidFill>
                <a:srgbClr val="0F0F19"/>
              </a:solidFill>
              <a:highlight>
                <a:srgbClr val="F9F9F9"/>
              </a:highlight>
              <a:latin typeface="Playfair Display"/>
              <a:ea typeface="Playfair Display"/>
              <a:cs typeface="Playfair Display"/>
              <a:sym typeface="Playfair Display"/>
            </a:endParaRPr>
          </a:p>
          <a:p>
            <a:pPr indent="0" lvl="0" marL="0" rtl="0" algn="l">
              <a:spcBef>
                <a:spcPts val="0"/>
              </a:spcBef>
              <a:spcAft>
                <a:spcPts val="0"/>
              </a:spcAft>
              <a:buNone/>
            </a:pPr>
            <a:r>
              <a:rPr b="1" lang="fr" sz="1350">
                <a:solidFill>
                  <a:srgbClr val="0F0F19"/>
                </a:solidFill>
                <a:highlight>
                  <a:srgbClr val="F9F9F9"/>
                </a:highlight>
                <a:latin typeface="Playfair Display"/>
                <a:ea typeface="Playfair Display"/>
                <a:cs typeface="Playfair Display"/>
                <a:sym typeface="Playfair Display"/>
              </a:rPr>
              <a:t>their user data.</a:t>
            </a:r>
            <a:endParaRPr b="1" sz="1350">
              <a:solidFill>
                <a:srgbClr val="0F0F19"/>
              </a:solidFill>
              <a:highlight>
                <a:srgbClr val="F9F9F9"/>
              </a:highlight>
              <a:latin typeface="Playfair Display"/>
              <a:ea typeface="Playfair Display"/>
              <a:cs typeface="Playfair Display"/>
              <a:sym typeface="Playfair Display"/>
            </a:endParaRPr>
          </a:p>
          <a:p>
            <a:pPr indent="0" lvl="0" marL="0" rtl="0" algn="l">
              <a:spcBef>
                <a:spcPts val="0"/>
              </a:spcBef>
              <a:spcAft>
                <a:spcPts val="0"/>
              </a:spcAft>
              <a:buNone/>
            </a:pPr>
            <a:r>
              <a:t/>
            </a:r>
            <a:endParaRPr sz="16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05600"/>
            <a:ext cx="8520600" cy="626100"/>
          </a:xfrm>
          <a:prstGeom prst="rect">
            <a:avLst/>
          </a:prstGeom>
        </p:spPr>
        <p:txBody>
          <a:bodyPr anchorCtr="0" anchor="t" bIns="91425" lIns="91425" spcFirstLastPara="1" rIns="91425" wrap="square" tIns="91425">
            <a:normAutofit fontScale="90000"/>
          </a:bodyPr>
          <a:lstStyle/>
          <a:p>
            <a:pPr indent="0" lvl="0" marL="0" marR="38100" rtl="0" algn="l">
              <a:lnSpc>
                <a:spcPct val="128571"/>
              </a:lnSpc>
              <a:spcBef>
                <a:spcPts val="0"/>
              </a:spcBef>
              <a:spcAft>
                <a:spcPts val="0"/>
              </a:spcAft>
              <a:buNone/>
            </a:pPr>
            <a:r>
              <a:rPr b="0" lang="fr" sz="2211">
                <a:solidFill>
                  <a:srgbClr val="202124"/>
                </a:solidFill>
                <a:highlight>
                  <a:schemeClr val="accent5"/>
                </a:highlight>
                <a:latin typeface="Arial"/>
                <a:ea typeface="Arial"/>
                <a:cs typeface="Arial"/>
                <a:sym typeface="Arial"/>
              </a:rPr>
              <a:t>Technologies Used</a:t>
            </a:r>
            <a:endParaRPr b="0" sz="2211">
              <a:solidFill>
                <a:srgbClr val="202124"/>
              </a:solidFill>
              <a:highlight>
                <a:schemeClr val="accent5"/>
              </a:highlight>
              <a:latin typeface="Arial"/>
              <a:ea typeface="Arial"/>
              <a:cs typeface="Arial"/>
              <a:sym typeface="Arial"/>
            </a:endParaRPr>
          </a:p>
          <a:p>
            <a:pPr indent="0" lvl="0" marL="0" rtl="0" algn="l">
              <a:lnSpc>
                <a:spcPct val="123529"/>
              </a:lnSpc>
              <a:spcBef>
                <a:spcPts val="800"/>
              </a:spcBef>
              <a:spcAft>
                <a:spcPts val="0"/>
              </a:spcAft>
              <a:buNone/>
            </a:pPr>
            <a:r>
              <a:rPr b="0" lang="fr" sz="2800">
                <a:solidFill>
                  <a:srgbClr val="003D8D"/>
                </a:solidFill>
                <a:highlight>
                  <a:srgbClr val="FFFFFF"/>
                </a:highlight>
                <a:latin typeface="Impact"/>
                <a:ea typeface="Impact"/>
                <a:cs typeface="Impact"/>
                <a:sym typeface="Impact"/>
              </a:rPr>
              <a:t> </a:t>
            </a:r>
            <a:endParaRPr b="0" sz="2800">
              <a:solidFill>
                <a:srgbClr val="003D8D"/>
              </a:solidFill>
              <a:highlight>
                <a:srgbClr val="FFFFFF"/>
              </a:highlight>
              <a:latin typeface="Impact"/>
              <a:ea typeface="Impact"/>
              <a:cs typeface="Impact"/>
              <a:sym typeface="Impact"/>
            </a:endParaRPr>
          </a:p>
          <a:p>
            <a:pPr indent="0" lvl="0" marL="0" rtl="0" algn="l">
              <a:spcBef>
                <a:spcPts val="170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b="0" sz="4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2" name="Google Shape;72;p15"/>
          <p:cNvSpPr txBox="1"/>
          <p:nvPr/>
        </p:nvSpPr>
        <p:spPr>
          <a:xfrm>
            <a:off x="620925" y="811450"/>
            <a:ext cx="7823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100">
                <a:solidFill>
                  <a:srgbClr val="202124"/>
                </a:solidFill>
                <a:highlight>
                  <a:srgbClr val="F8F9FA"/>
                </a:highlight>
                <a:latin typeface="Playfair Display"/>
                <a:ea typeface="Playfair Display"/>
                <a:cs typeface="Playfair Display"/>
                <a:sym typeface="Playfair Display"/>
              </a:rPr>
              <a:t>In this project, we used the following technologies:</a:t>
            </a:r>
            <a:endParaRPr b="1" sz="2100">
              <a:solidFill>
                <a:srgbClr val="202124"/>
              </a:solidFill>
              <a:highlight>
                <a:srgbClr val="F8F9FA"/>
              </a:highlight>
              <a:latin typeface="Playfair Display"/>
              <a:ea typeface="Playfair Display"/>
              <a:cs typeface="Playfair Display"/>
              <a:sym typeface="Playfair Display"/>
            </a:endParaRPr>
          </a:p>
          <a:p>
            <a:pPr indent="0" lvl="0" marL="0" rtl="0" algn="l">
              <a:spcBef>
                <a:spcPts val="0"/>
              </a:spcBef>
              <a:spcAft>
                <a:spcPts val="0"/>
              </a:spcAft>
              <a:buNone/>
            </a:pPr>
            <a:r>
              <a:t/>
            </a:r>
            <a:endParaRPr b="1" sz="2100">
              <a:solidFill>
                <a:srgbClr val="202124"/>
              </a:solidFill>
              <a:highlight>
                <a:srgbClr val="F8F9FA"/>
              </a:highlight>
              <a:latin typeface="Playfair Display"/>
              <a:ea typeface="Playfair Display"/>
              <a:cs typeface="Playfair Display"/>
              <a:sym typeface="Playfair Display"/>
            </a:endParaRPr>
          </a:p>
          <a:p>
            <a:pPr indent="0" lvl="0" marL="0" rtl="0" algn="l">
              <a:spcBef>
                <a:spcPts val="0"/>
              </a:spcBef>
              <a:spcAft>
                <a:spcPts val="0"/>
              </a:spcAft>
              <a:buNone/>
            </a:pPr>
            <a:r>
              <a:rPr b="1" lang="fr" sz="2100">
                <a:solidFill>
                  <a:srgbClr val="202124"/>
                </a:solidFill>
                <a:highlight>
                  <a:srgbClr val="F8F9FA"/>
                </a:highlight>
                <a:latin typeface="Playfair Display"/>
                <a:ea typeface="Playfair Display"/>
                <a:cs typeface="Playfair Display"/>
                <a:sym typeface="Playfair Display"/>
              </a:rPr>
              <a:t>Frontend: HTML, CSS, React.JS</a:t>
            </a:r>
            <a:endParaRPr b="1" sz="2100">
              <a:solidFill>
                <a:srgbClr val="202124"/>
              </a:solidFill>
              <a:highlight>
                <a:srgbClr val="F8F9FA"/>
              </a:highlight>
              <a:latin typeface="Playfair Display"/>
              <a:ea typeface="Playfair Display"/>
              <a:cs typeface="Playfair Display"/>
              <a:sym typeface="Playfair Display"/>
            </a:endParaRPr>
          </a:p>
          <a:p>
            <a:pPr indent="0" lvl="0" marL="0" rtl="0" algn="l">
              <a:spcBef>
                <a:spcPts val="0"/>
              </a:spcBef>
              <a:spcAft>
                <a:spcPts val="0"/>
              </a:spcAft>
              <a:buNone/>
            </a:pPr>
            <a:r>
              <a:rPr b="1" lang="fr" sz="2100">
                <a:solidFill>
                  <a:srgbClr val="202124"/>
                </a:solidFill>
                <a:highlight>
                  <a:srgbClr val="F8F9FA"/>
                </a:highlight>
                <a:latin typeface="Playfair Display"/>
                <a:ea typeface="Playfair Display"/>
                <a:cs typeface="Playfair Display"/>
                <a:sym typeface="Playfair Display"/>
              </a:rPr>
              <a:t>Backend: NodeJs, Express.Js, Socket.io</a:t>
            </a:r>
            <a:endParaRPr b="1" sz="2100">
              <a:solidFill>
                <a:srgbClr val="202124"/>
              </a:solidFill>
              <a:highlight>
                <a:srgbClr val="F8F9FA"/>
              </a:highlight>
              <a:latin typeface="Playfair Display"/>
              <a:ea typeface="Playfair Display"/>
              <a:cs typeface="Playfair Display"/>
              <a:sym typeface="Playfair Display"/>
            </a:endParaRPr>
          </a:p>
          <a:p>
            <a:pPr indent="0" lvl="0" marL="0" marR="38100" rtl="0" algn="l">
              <a:lnSpc>
                <a:spcPct val="128571"/>
              </a:lnSpc>
              <a:spcBef>
                <a:spcPts val="0"/>
              </a:spcBef>
              <a:spcAft>
                <a:spcPts val="0"/>
              </a:spcAft>
              <a:buNone/>
            </a:pPr>
            <a:r>
              <a:rPr b="1" lang="fr" sz="2100">
                <a:solidFill>
                  <a:srgbClr val="202124"/>
                </a:solidFill>
                <a:highlight>
                  <a:srgbClr val="F8F9FA"/>
                </a:highlight>
                <a:latin typeface="Playfair Display"/>
                <a:ea typeface="Playfair Display"/>
                <a:cs typeface="Playfair Display"/>
                <a:sym typeface="Playfair Display"/>
              </a:rPr>
              <a:t>Database: MongoD</a:t>
            </a:r>
            <a:r>
              <a:rPr lang="fr" sz="2100">
                <a:solidFill>
                  <a:srgbClr val="202124"/>
                </a:solidFill>
                <a:highlight>
                  <a:srgbClr val="F8F9FA"/>
                </a:highlight>
                <a:latin typeface="Playfair Display"/>
                <a:ea typeface="Playfair Display"/>
                <a:cs typeface="Playfair Display"/>
                <a:sym typeface="Playfair Display"/>
              </a:rPr>
              <a:t>B</a:t>
            </a:r>
            <a:endParaRPr sz="2100">
              <a:solidFill>
                <a:srgbClr val="202124"/>
              </a:solidFill>
              <a:highlight>
                <a:srgbClr val="F8F9FA"/>
              </a:highlight>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558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80">
                <a:highlight>
                  <a:schemeClr val="accent6"/>
                </a:highlight>
              </a:rPr>
              <a:t>FUTURE SCOPES</a:t>
            </a:r>
            <a:endParaRPr sz="3680">
              <a:highlight>
                <a:schemeClr val="accent6"/>
              </a:highlight>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2607">
                <a:solidFill>
                  <a:srgbClr val="111111"/>
                </a:solidFill>
                <a:latin typeface="Playfair Display Black"/>
                <a:ea typeface="Playfair Display Black"/>
                <a:cs typeface="Playfair Display Black"/>
                <a:sym typeface="Playfair Display Black"/>
              </a:rPr>
              <a:t>Especially if I don't have any experience. Finding work can be a real challenge. A successful learning can help me turn an experience into a career opportunity. </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To be work IT company.</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 Can work as a Software Engineer. </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Can work as a Web Designer.</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 Can work as a Web Developer. </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Can work as a QA Tester. </a:t>
            </a:r>
            <a:endParaRPr sz="2607">
              <a:solidFill>
                <a:srgbClr val="111111"/>
              </a:solidFill>
              <a:latin typeface="Playfair Display Black"/>
              <a:ea typeface="Playfair Display Black"/>
              <a:cs typeface="Playfair Display Black"/>
              <a:sym typeface="Playfair Display Black"/>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800425" y="3899625"/>
            <a:ext cx="727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111111"/>
              </a:solidFill>
              <a:latin typeface="Lato"/>
              <a:ea typeface="Lato"/>
              <a:cs typeface="Lato"/>
              <a:sym typeface="Lato"/>
            </a:endParaRPr>
          </a:p>
        </p:txBody>
      </p:sp>
      <p:pic>
        <p:nvPicPr>
          <p:cNvPr id="84" name="Google Shape;84;p17"/>
          <p:cNvPicPr preferRelativeResize="0"/>
          <p:nvPr/>
        </p:nvPicPr>
        <p:blipFill>
          <a:blip r:embed="rId3">
            <a:alphaModFix/>
          </a:blip>
          <a:stretch>
            <a:fillRect/>
          </a:stretch>
        </p:blipFill>
        <p:spPr>
          <a:xfrm>
            <a:off x="361250" y="379225"/>
            <a:ext cx="8702500" cy="4840925"/>
          </a:xfrm>
          <a:prstGeom prst="rect">
            <a:avLst/>
          </a:prstGeom>
          <a:noFill/>
          <a:ln>
            <a:noFill/>
          </a:ln>
        </p:spPr>
      </p:pic>
      <p:sp>
        <p:nvSpPr>
          <p:cNvPr id="85" name="Google Shape;85;p17"/>
          <p:cNvSpPr txBox="1"/>
          <p:nvPr/>
        </p:nvSpPr>
        <p:spPr>
          <a:xfrm>
            <a:off x="1038725" y="3491250"/>
            <a:ext cx="5633400" cy="8553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fr" sz="2300">
                <a:solidFill>
                  <a:srgbClr val="111111"/>
                </a:solidFill>
                <a:highlight>
                  <a:schemeClr val="dk1"/>
                </a:highlight>
                <a:latin typeface="Impact"/>
                <a:ea typeface="Impact"/>
                <a:cs typeface="Impact"/>
                <a:sym typeface="Impact"/>
              </a:rPr>
              <a:t>                       Class diagram </a:t>
            </a:r>
            <a:endParaRPr sz="2300">
              <a:solidFill>
                <a:srgbClr val="111111"/>
              </a:solidFill>
              <a:highlight>
                <a:schemeClr val="dk1"/>
              </a:highlight>
              <a:latin typeface="Impact"/>
              <a:ea typeface="Impact"/>
              <a:cs typeface="Impact"/>
              <a:sym typeface="Impac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latin typeface="Playfair Display"/>
                <a:ea typeface="Playfair Display"/>
                <a:cs typeface="Playfair Display"/>
                <a:sym typeface="Playfair Display"/>
              </a:rPr>
              <a:t>As a conclusion, I can say that this undergoing project is giving great experience. Thanks to this project, I am acquiring deeper knowledge concerning my technical skills but I also personally benefited. Currently MERN stack is a common technologies of web applications and chat applications, and one of the most popular technology for development used by developers worldwide. If we surf internet we can see millions of websites, applications and games built with MERN and MEAN stack. I am learning to live in a different environment from the one I am used to. Indeed, I am growing more independent in work and also in everyday life, realizing that I could do more things than I thought like learning new things by myself.</a:t>
            </a:r>
            <a:endParaRPr b="1">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