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4"/>
  </p:notesMasterIdLst>
  <p:sldIdLst>
    <p:sldId id="256" r:id="rId2"/>
    <p:sldId id="257" r:id="rId3"/>
    <p:sldId id="261" r:id="rId4"/>
    <p:sldId id="269" r:id="rId5"/>
    <p:sldId id="313" r:id="rId6"/>
    <p:sldId id="314" r:id="rId7"/>
    <p:sldId id="323" r:id="rId8"/>
    <p:sldId id="316" r:id="rId9"/>
    <p:sldId id="315" r:id="rId10"/>
    <p:sldId id="271" r:id="rId11"/>
    <p:sldId id="259" r:id="rId12"/>
    <p:sldId id="317" r:id="rId13"/>
    <p:sldId id="318" r:id="rId14"/>
    <p:sldId id="319" r:id="rId15"/>
    <p:sldId id="320" r:id="rId16"/>
    <p:sldId id="263" r:id="rId17"/>
    <p:sldId id="321" r:id="rId18"/>
    <p:sldId id="322" r:id="rId19"/>
    <p:sldId id="265" r:id="rId20"/>
    <p:sldId id="273" r:id="rId21"/>
    <p:sldId id="281" r:id="rId22"/>
    <p:sldId id="286" r:id="rId23"/>
  </p:sldIdLst>
  <p:sldSz cx="9144000" cy="5143500" type="screen16x9"/>
  <p:notesSz cx="6858000" cy="9144000"/>
  <p:embeddedFontLst>
    <p:embeddedFont>
      <p:font typeface="Arimo" panose="020B0604020202020204" pitchFamily="34" charset="0"/>
      <p:regular r:id="rId25"/>
      <p:bold r:id="rId26"/>
      <p:italic r:id="rId27"/>
      <p:boldItalic r:id="rId28"/>
    </p:embeddedFont>
    <p:embeddedFont>
      <p:font typeface="Bebas Neue" panose="020B0606020202050201" pitchFamily="34" charset="77"/>
      <p:regular r:id="rId29"/>
    </p:embeddedFont>
    <p:embeddedFont>
      <p:font typeface="Roboto Condensed Light" panose="020F0302020204030204" pitchFamily="34" charset="0"/>
      <p:regular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2CDD20-0008-4275-BBEE-08FD4140F877}">
  <a:tblStyle styleId="{622CDD20-0008-4275-BBEE-08FD4140F87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7308"/>
  </p:normalViewPr>
  <p:slideViewPr>
    <p:cSldViewPr snapToGrid="0">
      <p:cViewPr varScale="1">
        <p:scale>
          <a:sx n="102" d="100"/>
          <a:sy n="102" d="100"/>
        </p:scale>
        <p:origin x="13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f5e77e6543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 name="Google Shape;1196;gf5e77e6543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7289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2638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6996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2236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2427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64371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f5e77e6543_0_1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f5e77e6543_0_1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4"/>
        <p:cNvGrpSpPr/>
        <p:nvPr/>
      </p:nvGrpSpPr>
      <p:grpSpPr>
        <a:xfrm>
          <a:off x="0" y="0"/>
          <a:ext cx="0" cy="0"/>
          <a:chOff x="0" y="0"/>
          <a:chExt cx="0" cy="0"/>
        </a:xfrm>
      </p:grpSpPr>
      <p:sp>
        <p:nvSpPr>
          <p:cNvPr id="1285" name="Google Shape;1285;gf610c39dd6_1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6" name="Google Shape;1286;gf610c39dd6_1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0"/>
        <p:cNvGrpSpPr/>
        <p:nvPr/>
      </p:nvGrpSpPr>
      <p:grpSpPr>
        <a:xfrm>
          <a:off x="0" y="0"/>
          <a:ext cx="0" cy="0"/>
          <a:chOff x="0" y="0"/>
          <a:chExt cx="0" cy="0"/>
        </a:xfrm>
      </p:grpSpPr>
      <p:sp>
        <p:nvSpPr>
          <p:cNvPr id="1741" name="Google Shape;1741;gf5e77e6543_0_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2" name="Google Shape;1742;gf5e77e6543_0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dirty="0">
                <a:solidFill>
                  <a:schemeClr val="dk1"/>
                </a:solidFill>
                <a:latin typeface="Bebas Neue"/>
                <a:ea typeface="Bebas Neue"/>
                <a:cs typeface="Bebas Neue"/>
                <a:sym typeface="Bebas Neue"/>
              </a:rPr>
              <a:t>Temporal Analysis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dirty="0">
                <a:solidFill>
                  <a:schemeClr val="dk1"/>
                </a:solidFill>
                <a:latin typeface="Arimo"/>
                <a:ea typeface="Arimo"/>
                <a:cs typeface="Arimo"/>
                <a:sym typeface="Arimo"/>
              </a:rPr>
              <a:t>Understanding the time frame covered by the dataset and the distribution of data over months facilitates temporal trend analysis.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dirty="0">
              <a:solidFill>
                <a:schemeClr val="dk1"/>
              </a:solidFill>
              <a:latin typeface="Arimo"/>
              <a:ea typeface="Arimo"/>
              <a:cs typeface="Arimo"/>
              <a:sym typeface="Arimo"/>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dirty="0">
                <a:solidFill>
                  <a:schemeClr val="dk1"/>
                </a:solidFill>
                <a:latin typeface="Bebas Neue"/>
                <a:ea typeface="Bebas Neue"/>
                <a:cs typeface="Bebas Neue"/>
                <a:sym typeface="Bebas Neue"/>
              </a:rPr>
              <a:t>Geographical Analysis</a:t>
            </a:r>
          </a:p>
          <a:p>
            <a:pPr marL="0" lvl="0" indent="0" algn="l" rtl="0">
              <a:spcBef>
                <a:spcPts val="0"/>
              </a:spcBef>
              <a:spcAft>
                <a:spcPts val="0"/>
              </a:spcAft>
              <a:buNone/>
            </a:pPr>
            <a:r>
              <a:rPr lang="en-GB" b="0" i="0" dirty="0">
                <a:solidFill>
                  <a:srgbClr val="ECECEC"/>
                </a:solidFill>
                <a:effectLst/>
                <a:highlight>
                  <a:srgbClr val="212121"/>
                </a:highlight>
                <a:latin typeface="Söhne"/>
              </a:rPr>
              <a:t>Identification of countries with the highest confirmed cases, lowest death cases, and highest recovered cases offer insights into the geographical impact and effectiveness of response efforts.</a:t>
            </a:r>
          </a:p>
          <a:p>
            <a:pPr marL="0" lvl="0" indent="0" algn="l" rtl="0">
              <a:spcBef>
                <a:spcPts val="0"/>
              </a:spcBef>
              <a:spcAft>
                <a:spcPts val="0"/>
              </a:spcAft>
              <a:buNone/>
            </a:pPr>
            <a:endParaRPr lang="en-GB"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dirty="0">
                <a:solidFill>
                  <a:schemeClr val="dk1"/>
                </a:solidFill>
                <a:latin typeface="Bebas Neue"/>
                <a:ea typeface="Bebas Neue"/>
                <a:cs typeface="Bebas Neue"/>
                <a:sym typeface="Bebas Neue"/>
              </a:rPr>
              <a:t>Statistical Insights</a:t>
            </a:r>
            <a:endParaRPr lang="en-GB" b="0" i="0" dirty="0">
              <a:solidFill>
                <a:srgbClr val="ECECEC"/>
              </a:solidFill>
              <a:effectLst/>
              <a:highlight>
                <a:srgbClr val="212121"/>
              </a:highlight>
              <a:latin typeface="Söhne"/>
            </a:endParaRPr>
          </a:p>
          <a:p>
            <a:pPr marL="0" lvl="0" indent="0" algn="l" rtl="0">
              <a:spcBef>
                <a:spcPts val="0"/>
              </a:spcBef>
              <a:spcAft>
                <a:spcPts val="0"/>
              </a:spcAft>
              <a:buNone/>
            </a:pPr>
            <a:r>
              <a:rPr lang="en-GB" b="0" i="0" dirty="0">
                <a:solidFill>
                  <a:srgbClr val="ECECEC"/>
                </a:solidFill>
                <a:effectLst/>
                <a:highlight>
                  <a:srgbClr val="212121"/>
                </a:highlight>
                <a:latin typeface="Söhne"/>
              </a:rPr>
              <a:t>Calculation of averages, minimums, maximums, and spread measures like variance and standard deviation provide statistical insights into the COVID-19 data.</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dirty="0">
              <a:solidFill>
                <a:schemeClr val="dk1"/>
              </a:solidFill>
              <a:latin typeface="Bebas Neue"/>
              <a:ea typeface="Bebas Neue"/>
              <a:cs typeface="Bebas Neue"/>
              <a:sym typeface="Bebas Neue"/>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dirty="0">
                <a:solidFill>
                  <a:schemeClr val="dk1"/>
                </a:solidFill>
                <a:latin typeface="Bebas Neue"/>
                <a:ea typeface="Bebas Neue"/>
                <a:cs typeface="Bebas Neue"/>
                <a:sym typeface="Bebas Neue"/>
              </a:rPr>
              <a:t>Monthly Trends</a:t>
            </a:r>
            <a:endParaRPr lang="en-GB" b="0" i="0" dirty="0">
              <a:solidFill>
                <a:srgbClr val="ECECEC"/>
              </a:solidFill>
              <a:effectLst/>
              <a:highlight>
                <a:srgbClr val="212121"/>
              </a:highlight>
              <a:latin typeface="Söhne"/>
            </a:endParaRPr>
          </a:p>
          <a:p>
            <a:pPr marL="0" lvl="0" indent="0" algn="l" rtl="0">
              <a:spcBef>
                <a:spcPts val="0"/>
              </a:spcBef>
              <a:spcAft>
                <a:spcPts val="0"/>
              </a:spcAft>
              <a:buNone/>
            </a:pPr>
            <a:r>
              <a:rPr lang="en-GB" b="0" i="0" dirty="0">
                <a:solidFill>
                  <a:srgbClr val="ECECEC"/>
                </a:solidFill>
                <a:effectLst/>
                <a:highlight>
                  <a:srgbClr val="212121"/>
                </a:highlight>
                <a:latin typeface="Söhne"/>
              </a:rPr>
              <a:t>Analysis of monthly averages, most frequent values, and total cases per month reveal patterns and fluctuations in COVID-19 metrics over time.</a:t>
            </a:r>
          </a:p>
          <a:p>
            <a:pPr marL="0" lvl="0" indent="0" algn="l" rtl="0">
              <a:spcBef>
                <a:spcPts val="0"/>
              </a:spcBef>
              <a:spcAft>
                <a:spcPts val="0"/>
              </a:spcAft>
              <a:buNone/>
            </a:pPr>
            <a:endParaRPr lang="en-GB"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dirty="0">
                <a:solidFill>
                  <a:schemeClr val="dk1"/>
                </a:solidFill>
                <a:latin typeface="Bebas Neue"/>
                <a:ea typeface="Bebas Neue"/>
                <a:cs typeface="Bebas Neue"/>
                <a:sym typeface="Bebas Neue"/>
              </a:rPr>
              <a:t>Focus Areas for Intervention </a:t>
            </a:r>
          </a:p>
          <a:p>
            <a:pPr marL="0" lvl="0" indent="0" algn="l" rtl="0">
              <a:spcBef>
                <a:spcPts val="0"/>
              </a:spcBef>
              <a:spcAft>
                <a:spcPts val="0"/>
              </a:spcAft>
              <a:buNone/>
            </a:pPr>
            <a:r>
              <a:rPr lang="en-GB" b="0" i="0" dirty="0">
                <a:solidFill>
                  <a:srgbClr val="ECECEC"/>
                </a:solidFill>
                <a:effectLst/>
                <a:highlight>
                  <a:srgbClr val="212121"/>
                </a:highlight>
                <a:latin typeface="Söhne"/>
              </a:rPr>
              <a:t>Identification of areas with high confirmed cases or low recovery rates can guide resource allocation and intervention strategies.</a:t>
            </a:r>
          </a:p>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4"/>
        <p:cNvGrpSpPr/>
        <p:nvPr/>
      </p:nvGrpSpPr>
      <p:grpSpPr>
        <a:xfrm>
          <a:off x="0" y="0"/>
          <a:ext cx="0" cy="0"/>
          <a:chOff x="0" y="0"/>
          <a:chExt cx="0" cy="0"/>
        </a:xfrm>
      </p:grpSpPr>
      <p:sp>
        <p:nvSpPr>
          <p:cNvPr id="1995" name="Google Shape;1995;gf5e77e6543_0_1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6" name="Google Shape;1996;gf5e77e6543_0_1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GB" dirty="0"/>
            </a:br>
            <a:r>
              <a:rPr lang="en-GB" b="0" i="0" dirty="0">
                <a:solidFill>
                  <a:srgbClr val="ECECEC"/>
                </a:solidFill>
                <a:effectLst/>
                <a:highlight>
                  <a:srgbClr val="212121"/>
                </a:highlight>
                <a:latin typeface="Söhne"/>
              </a:rPr>
              <a:t>In conclusion, the analysis of the provided COVID-19 dataset offered valuable insights into the pandemic's progression, impact, and response efforts. By ensuring data integrity, identifying temporal trends, and providing statistical measures, we've gained a deeper understanding of the virus's spread and its effects globally.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f5e6061853_0_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f5e6061853_0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Description of each column in our dataset, our the dataset is composed of one and only one table with different columns and we will state the description of each column separately I order to have a better understanding of what we are dealing with.</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f5e6061853_0_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f5e6061853_0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1663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f5e6061853_0_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f5e6061853_0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8443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f5e77e6543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f5e77e6543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7598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f5e77e6543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f5e77e6543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034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f5e77e6543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f5e77e6543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0258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
  <p:cSld name="CUSTOM_5">
    <p:spTree>
      <p:nvGrpSpPr>
        <p:cNvPr id="1" name="Shape 162"/>
        <p:cNvGrpSpPr/>
        <p:nvPr/>
      </p:nvGrpSpPr>
      <p:grpSpPr>
        <a:xfrm>
          <a:off x="0" y="0"/>
          <a:ext cx="0" cy="0"/>
          <a:chOff x="0" y="0"/>
          <a:chExt cx="0" cy="0"/>
        </a:xfrm>
      </p:grpSpPr>
      <p:sp>
        <p:nvSpPr>
          <p:cNvPr id="163" name="Google Shape;163;p23"/>
          <p:cNvSpPr txBox="1">
            <a:spLocks noGrp="1"/>
          </p:cNvSpPr>
          <p:nvPr>
            <p:ph type="subTitle" idx="1"/>
          </p:nvPr>
        </p:nvSpPr>
        <p:spPr>
          <a:xfrm>
            <a:off x="3024150" y="2831188"/>
            <a:ext cx="3095700" cy="87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3"/>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107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65" name="Google Shape;165;p2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2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CUSTOM_6_1">
    <p:spTree>
      <p:nvGrpSpPr>
        <p:cNvPr id="1" name="Shape 172"/>
        <p:cNvGrpSpPr/>
        <p:nvPr/>
      </p:nvGrpSpPr>
      <p:grpSpPr>
        <a:xfrm>
          <a:off x="0" y="0"/>
          <a:ext cx="0" cy="0"/>
          <a:chOff x="0" y="0"/>
          <a:chExt cx="0" cy="0"/>
        </a:xfrm>
      </p:grpSpPr>
      <p:sp>
        <p:nvSpPr>
          <p:cNvPr id="173" name="Google Shape;173;p25"/>
          <p:cNvSpPr txBox="1">
            <a:spLocks noGrp="1"/>
          </p:cNvSpPr>
          <p:nvPr>
            <p:ph type="subTitle" idx="1"/>
          </p:nvPr>
        </p:nvSpPr>
        <p:spPr>
          <a:xfrm>
            <a:off x="5703750" y="2703350"/>
            <a:ext cx="2429100" cy="1056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74" name="Google Shape;174;p25"/>
          <p:cNvSpPr txBox="1">
            <a:spLocks noGrp="1"/>
          </p:cNvSpPr>
          <p:nvPr>
            <p:ph type="title"/>
          </p:nvPr>
        </p:nvSpPr>
        <p:spPr>
          <a:xfrm>
            <a:off x="6276975" y="1304150"/>
            <a:ext cx="1855800" cy="1182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900"/>
              <a:buNone/>
              <a:defRPr/>
            </a:lvl1pPr>
            <a:lvl2pPr lvl="1" algn="r" rtl="0">
              <a:spcBef>
                <a:spcPts val="0"/>
              </a:spcBef>
              <a:spcAft>
                <a:spcPts val="0"/>
              </a:spcAft>
              <a:buSzPts val="3900"/>
              <a:buNone/>
              <a:defRPr/>
            </a:lvl2pPr>
            <a:lvl3pPr lvl="2" algn="r" rtl="0">
              <a:spcBef>
                <a:spcPts val="0"/>
              </a:spcBef>
              <a:spcAft>
                <a:spcPts val="0"/>
              </a:spcAft>
              <a:buSzPts val="3900"/>
              <a:buNone/>
              <a:defRPr/>
            </a:lvl3pPr>
            <a:lvl4pPr lvl="3" algn="r" rtl="0">
              <a:spcBef>
                <a:spcPts val="0"/>
              </a:spcBef>
              <a:spcAft>
                <a:spcPts val="0"/>
              </a:spcAft>
              <a:buSzPts val="3900"/>
              <a:buNone/>
              <a:defRPr/>
            </a:lvl4pPr>
            <a:lvl5pPr lvl="4" algn="r" rtl="0">
              <a:spcBef>
                <a:spcPts val="0"/>
              </a:spcBef>
              <a:spcAft>
                <a:spcPts val="0"/>
              </a:spcAft>
              <a:buSzPts val="3900"/>
              <a:buNone/>
              <a:defRPr/>
            </a:lvl5pPr>
            <a:lvl6pPr lvl="5" algn="r" rtl="0">
              <a:spcBef>
                <a:spcPts val="0"/>
              </a:spcBef>
              <a:spcAft>
                <a:spcPts val="0"/>
              </a:spcAft>
              <a:buSzPts val="3900"/>
              <a:buNone/>
              <a:defRPr/>
            </a:lvl6pPr>
            <a:lvl7pPr lvl="6" algn="r" rtl="0">
              <a:spcBef>
                <a:spcPts val="0"/>
              </a:spcBef>
              <a:spcAft>
                <a:spcPts val="0"/>
              </a:spcAft>
              <a:buSzPts val="3900"/>
              <a:buNone/>
              <a:defRPr/>
            </a:lvl7pPr>
            <a:lvl8pPr lvl="7" algn="r" rtl="0">
              <a:spcBef>
                <a:spcPts val="0"/>
              </a:spcBef>
              <a:spcAft>
                <a:spcPts val="0"/>
              </a:spcAft>
              <a:buSzPts val="3900"/>
              <a:buNone/>
              <a:defRPr/>
            </a:lvl8pPr>
            <a:lvl9pPr lvl="8" algn="r" rtl="0">
              <a:spcBef>
                <a:spcPts val="0"/>
              </a:spcBef>
              <a:spcAft>
                <a:spcPts val="0"/>
              </a:spcAft>
              <a:buSzPts val="3900"/>
              <a:buNone/>
              <a:defRPr/>
            </a:lvl9pPr>
          </a:lstStyle>
          <a:p>
            <a:endParaRPr/>
          </a:p>
        </p:txBody>
      </p:sp>
      <p:cxnSp>
        <p:nvCxnSpPr>
          <p:cNvPr id="175" name="Google Shape;175;p2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76" name="Google Shape;176;p2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1" name="Google Shape;21;p4"/>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22" name="Google Shape;22;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4" name="Google Shape;34;p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35;p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subTitle" idx="1"/>
          </p:nvPr>
        </p:nvSpPr>
        <p:spPr>
          <a:xfrm>
            <a:off x="714300" y="1971675"/>
            <a:ext cx="3857700" cy="238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Font typeface="Anaheim"/>
              <a:buChar char="●"/>
              <a:defRPr sz="1400"/>
            </a:lvl1pPr>
            <a:lvl2pPr lvl="1" rtl="0">
              <a:lnSpc>
                <a:spcPct val="100000"/>
              </a:lnSpc>
              <a:spcBef>
                <a:spcPts val="0"/>
              </a:spcBef>
              <a:spcAft>
                <a:spcPts val="0"/>
              </a:spcAft>
              <a:buClr>
                <a:srgbClr val="595959"/>
              </a:buClr>
              <a:buSzPts val="1400"/>
              <a:buFont typeface="Anaheim"/>
              <a:buChar char="○"/>
              <a:defRPr/>
            </a:lvl2pPr>
            <a:lvl3pPr lvl="2" rtl="0">
              <a:lnSpc>
                <a:spcPct val="100000"/>
              </a:lnSpc>
              <a:spcBef>
                <a:spcPts val="0"/>
              </a:spcBef>
              <a:spcAft>
                <a:spcPts val="0"/>
              </a:spcAft>
              <a:buClr>
                <a:srgbClr val="595959"/>
              </a:buClr>
              <a:buSzPts val="1400"/>
              <a:buFont typeface="Anaheim"/>
              <a:buChar char="■"/>
              <a:defRPr/>
            </a:lvl3pPr>
            <a:lvl4pPr lvl="3" rtl="0">
              <a:lnSpc>
                <a:spcPct val="100000"/>
              </a:lnSpc>
              <a:spcBef>
                <a:spcPts val="0"/>
              </a:spcBef>
              <a:spcAft>
                <a:spcPts val="0"/>
              </a:spcAft>
              <a:buClr>
                <a:srgbClr val="595959"/>
              </a:buClr>
              <a:buSzPts val="1400"/>
              <a:buFont typeface="Anaheim"/>
              <a:buChar char="●"/>
              <a:defRPr/>
            </a:lvl4pPr>
            <a:lvl5pPr lvl="4" rtl="0">
              <a:lnSpc>
                <a:spcPct val="100000"/>
              </a:lnSpc>
              <a:spcBef>
                <a:spcPts val="0"/>
              </a:spcBef>
              <a:spcAft>
                <a:spcPts val="0"/>
              </a:spcAft>
              <a:buClr>
                <a:srgbClr val="595959"/>
              </a:buClr>
              <a:buSzPts val="1400"/>
              <a:buFont typeface="Anaheim"/>
              <a:buChar char="○"/>
              <a:defRPr/>
            </a:lvl5pPr>
            <a:lvl6pPr lvl="5" rtl="0">
              <a:lnSpc>
                <a:spcPct val="100000"/>
              </a:lnSpc>
              <a:spcBef>
                <a:spcPts val="0"/>
              </a:spcBef>
              <a:spcAft>
                <a:spcPts val="0"/>
              </a:spcAft>
              <a:buClr>
                <a:srgbClr val="595959"/>
              </a:buClr>
              <a:buSzPts val="1400"/>
              <a:buFont typeface="Anaheim"/>
              <a:buChar char="■"/>
              <a:defRPr/>
            </a:lvl6pPr>
            <a:lvl7pPr lvl="6" rtl="0">
              <a:lnSpc>
                <a:spcPct val="100000"/>
              </a:lnSpc>
              <a:spcBef>
                <a:spcPts val="0"/>
              </a:spcBef>
              <a:spcAft>
                <a:spcPts val="0"/>
              </a:spcAft>
              <a:buClr>
                <a:srgbClr val="595959"/>
              </a:buClr>
              <a:buSzPts val="1400"/>
              <a:buFont typeface="Anaheim"/>
              <a:buChar char="●"/>
              <a:defRPr/>
            </a:lvl7pPr>
            <a:lvl8pPr lvl="7" rtl="0">
              <a:lnSpc>
                <a:spcPct val="100000"/>
              </a:lnSpc>
              <a:spcBef>
                <a:spcPts val="0"/>
              </a:spcBef>
              <a:spcAft>
                <a:spcPts val="0"/>
              </a:spcAft>
              <a:buClr>
                <a:srgbClr val="595959"/>
              </a:buClr>
              <a:buSzPts val="1400"/>
              <a:buFont typeface="Anaheim"/>
              <a:buChar char="○"/>
              <a:defRPr/>
            </a:lvl8pPr>
            <a:lvl9pPr lvl="8" rtl="0">
              <a:lnSpc>
                <a:spcPct val="100000"/>
              </a:lnSpc>
              <a:spcBef>
                <a:spcPts val="0"/>
              </a:spcBef>
              <a:spcAft>
                <a:spcPts val="0"/>
              </a:spcAft>
              <a:buClr>
                <a:srgbClr val="595959"/>
              </a:buClr>
              <a:buSzPts val="1400"/>
              <a:buFont typeface="Anaheim"/>
              <a:buChar char="■"/>
              <a:defRPr/>
            </a:lvl9pPr>
          </a:lstStyle>
          <a:p>
            <a:endParaRPr/>
          </a:p>
        </p:txBody>
      </p:sp>
      <p:sp>
        <p:nvSpPr>
          <p:cNvPr id="38" name="Google Shape;38;p7"/>
          <p:cNvSpPr txBox="1">
            <a:spLocks noGrp="1"/>
          </p:cNvSpPr>
          <p:nvPr>
            <p:ph type="title"/>
          </p:nvPr>
        </p:nvSpPr>
        <p:spPr>
          <a:xfrm>
            <a:off x="714300" y="553450"/>
            <a:ext cx="3857700" cy="12468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9" name="Google Shape;39;p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0" name="Google Shape;40;p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48" name="Google Shape;48;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293750" y="1495425"/>
            <a:ext cx="3764400" cy="1012200"/>
          </a:xfrm>
          <a:prstGeom prst="rect">
            <a:avLst/>
          </a:prstGeom>
        </p:spPr>
        <p:txBody>
          <a:bodyPr spcFirstLastPara="1" wrap="square" lIns="91425" tIns="91425" rIns="91425" bIns="91425" anchor="ctr" anchorCtr="0">
            <a:noAutofit/>
          </a:bodyPr>
          <a:lstStyle>
            <a:lvl1pPr lvl="0" algn="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56" name="Google Shape;56;p11"/>
          <p:cNvSpPr txBox="1">
            <a:spLocks noGrp="1"/>
          </p:cNvSpPr>
          <p:nvPr>
            <p:ph type="subTitle" idx="1"/>
          </p:nvPr>
        </p:nvSpPr>
        <p:spPr>
          <a:xfrm>
            <a:off x="1933650" y="3189775"/>
            <a:ext cx="5153100" cy="289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cxnSp>
        <p:nvCxnSpPr>
          <p:cNvPr id="57" name="Google Shape;57;p11"/>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8" name="Google Shape;58;p11"/>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CUSTOM_4_1">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1773725" y="1448288"/>
            <a:ext cx="22305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6" name="Google Shape;86;p15"/>
          <p:cNvSpPr txBox="1">
            <a:spLocks noGrp="1"/>
          </p:cNvSpPr>
          <p:nvPr>
            <p:ph type="subTitle" idx="1"/>
          </p:nvPr>
        </p:nvSpPr>
        <p:spPr>
          <a:xfrm>
            <a:off x="1773725" y="2095103"/>
            <a:ext cx="2230500" cy="7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7" name="Google Shape;87;p15"/>
          <p:cNvSpPr txBox="1">
            <a:spLocks noGrp="1"/>
          </p:cNvSpPr>
          <p:nvPr>
            <p:ph type="title" idx="2"/>
          </p:nvPr>
        </p:nvSpPr>
        <p:spPr>
          <a:xfrm>
            <a:off x="5144188" y="2484688"/>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8" name="Google Shape;88;p15"/>
          <p:cNvSpPr txBox="1">
            <a:spLocks noGrp="1"/>
          </p:cNvSpPr>
          <p:nvPr>
            <p:ph type="subTitle" idx="3"/>
          </p:nvPr>
        </p:nvSpPr>
        <p:spPr>
          <a:xfrm>
            <a:off x="5144188" y="3131503"/>
            <a:ext cx="2230500" cy="7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9" name="Google Shape;89;p15"/>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90" name="Google Shape;90;p1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91" name="Google Shape;91;p1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714300"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4" name="Google Shape;94;p16"/>
          <p:cNvSpPr txBox="1">
            <a:spLocks noGrp="1"/>
          </p:cNvSpPr>
          <p:nvPr>
            <p:ph type="subTitle" idx="1"/>
          </p:nvPr>
        </p:nvSpPr>
        <p:spPr>
          <a:xfrm>
            <a:off x="714300"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5" name="Google Shape;95;p16"/>
          <p:cNvSpPr txBox="1">
            <a:spLocks noGrp="1"/>
          </p:cNvSpPr>
          <p:nvPr>
            <p:ph type="title" idx="2"/>
          </p:nvPr>
        </p:nvSpPr>
        <p:spPr>
          <a:xfrm>
            <a:off x="3456750"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6" name="Google Shape;96;p16"/>
          <p:cNvSpPr txBox="1">
            <a:spLocks noGrp="1"/>
          </p:cNvSpPr>
          <p:nvPr>
            <p:ph type="subTitle" idx="3"/>
          </p:nvPr>
        </p:nvSpPr>
        <p:spPr>
          <a:xfrm>
            <a:off x="3456750"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 name="Google Shape;97;p16"/>
          <p:cNvSpPr txBox="1">
            <a:spLocks noGrp="1"/>
          </p:cNvSpPr>
          <p:nvPr>
            <p:ph type="title" idx="4"/>
          </p:nvPr>
        </p:nvSpPr>
        <p:spPr>
          <a:xfrm>
            <a:off x="6199188"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8" name="Google Shape;98;p16"/>
          <p:cNvSpPr txBox="1">
            <a:spLocks noGrp="1"/>
          </p:cNvSpPr>
          <p:nvPr>
            <p:ph type="subTitle" idx="5"/>
          </p:nvPr>
        </p:nvSpPr>
        <p:spPr>
          <a:xfrm>
            <a:off x="6199188"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6"/>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5" r:id="rId5"/>
    <p:sldLayoutId id="2147483657" r:id="rId6"/>
    <p:sldLayoutId id="2147483658" r:id="rId7"/>
    <p:sldLayoutId id="2147483661" r:id="rId8"/>
    <p:sldLayoutId id="2147483662" r:id="rId9"/>
    <p:sldLayoutId id="2147483669" r:id="rId10"/>
    <p:sldLayoutId id="2147483671" r:id="rId11"/>
    <p:sldLayoutId id="2147483675" r:id="rId12"/>
    <p:sldLayoutId id="2147483676"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slide" Target="slide1.xml"/><Relationship Id="rId4" Type="http://schemas.openxmlformats.org/officeDocument/2006/relationships/slide" Target="slide11.xml"/></Relationships>
</file>

<file path=ppt/slides/_rels/slide1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slide" Target="slide1.xml"/><Relationship Id="rId4" Type="http://schemas.openxmlformats.org/officeDocument/2006/relationships/slide" Target="slide11.xml"/></Relationships>
</file>

<file path=ppt/slides/_rels/slide11.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slide" Target="slide1.xml"/><Relationship Id="rId4" Type="http://schemas.openxmlformats.org/officeDocument/2006/relationships/slide" Target="slide11.xml"/></Relationships>
</file>

<file path=ppt/slides/_rels/slide12.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slide" Target="slide1.xml"/><Relationship Id="rId4" Type="http://schemas.openxmlformats.org/officeDocument/2006/relationships/slide" Target="slide15.xml"/></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21.png"/><Relationship Id="rId5" Type="http://schemas.openxmlformats.org/officeDocument/2006/relationships/slide" Target="slide1.xml"/><Relationship Id="rId4" Type="http://schemas.openxmlformats.org/officeDocument/2006/relationships/slide" Target="slide16.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 Target="slide5.xml"/><Relationship Id="rId7"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23.png"/><Relationship Id="rId5" Type="http://schemas.openxmlformats.org/officeDocument/2006/relationships/slide" Target="slide1.xml"/><Relationship Id="rId4" Type="http://schemas.openxmlformats.org/officeDocument/2006/relationships/slide" Target="slide15.xml"/><Relationship Id="rId9"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27.png"/><Relationship Id="rId5" Type="http://schemas.openxmlformats.org/officeDocument/2006/relationships/slide" Target="slide1.xml"/><Relationship Id="rId4" Type="http://schemas.openxmlformats.org/officeDocument/2006/relationships/slide" Target="slide11.xml"/></Relationships>
</file>

<file path=ppt/slides/_rels/slide16.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slide" Target="slide1.xml"/><Relationship Id="rId4" Type="http://schemas.openxmlformats.org/officeDocument/2006/relationships/slide" Target="slide11.xml"/></Relationships>
</file>

<file path=ppt/slides/_rels/slide17.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31.png"/><Relationship Id="rId5" Type="http://schemas.openxmlformats.org/officeDocument/2006/relationships/slide" Target="slide1.xml"/><Relationship Id="rId4" Type="http://schemas.openxmlformats.org/officeDocument/2006/relationships/slide" Target="slide19.xml"/></Relationships>
</file>

<file path=ppt/slides/_rels/slide18.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33.png"/><Relationship Id="rId5" Type="http://schemas.openxmlformats.org/officeDocument/2006/relationships/slide" Target="slide1.xml"/><Relationship Id="rId4" Type="http://schemas.openxmlformats.org/officeDocument/2006/relationships/slide" Target="slide20.xml"/></Relationships>
</file>

<file path=ppt/slides/_rels/slide1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slide" Target="slide5.xml"/><Relationship Id="rId7"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slide" Target="slide1.xml"/><Relationship Id="rId4" Type="http://schemas.openxmlformats.org/officeDocument/2006/relationships/slide" Target="slide11.xml"/><Relationship Id="rId9"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11.xml"/></Relationships>
</file>

<file path=ppt/slides/_rels/slide20.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slide" Target="slide1.xml"/><Relationship Id="rId4" Type="http://schemas.openxmlformats.org/officeDocument/2006/relationships/slide" Target="slide11.xml"/></Relationships>
</file>

<file path=ppt/slides/_rels/slide2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slide" Target="slide1.xml"/><Relationship Id="rId4" Type="http://schemas.openxmlformats.org/officeDocument/2006/relationships/slide" Target="slide11.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11.xml"/><Relationship Id="rId6" Type="http://schemas.openxmlformats.org/officeDocument/2006/relationships/slide" Target="slide1.xml"/><Relationship Id="rId5" Type="http://schemas.openxmlformats.org/officeDocument/2006/relationships/slide" Target="slide11.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3.jpeg"/><Relationship Id="rId5" Type="http://schemas.openxmlformats.org/officeDocument/2006/relationships/slide" Target="slide1.xml"/><Relationship Id="rId4" Type="http://schemas.openxmlformats.org/officeDocument/2006/relationships/slide" Target="slide11.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5.xml"/><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slide" Target="slide1.xml"/><Relationship Id="rId4" Type="http://schemas.openxmlformats.org/officeDocument/2006/relationships/slide" Target="slide11.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 Target="slide7.xml"/><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slide" Target="slide1.xml"/><Relationship Id="rId4" Type="http://schemas.openxmlformats.org/officeDocument/2006/relationships/slide" Target="slide13.xml"/></Relationships>
</file>

<file path=ppt/slides/_rels/slide6.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slide" Target="slide1.xml"/><Relationship Id="rId4" Type="http://schemas.openxmlformats.org/officeDocument/2006/relationships/slide" Target="slide14.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slide" Target="slide1.xml"/><Relationship Id="rId5" Type="http://schemas.openxmlformats.org/officeDocument/2006/relationships/slide" Target="slide11.xml"/><Relationship Id="rId4" Type="http://schemas.openxmlformats.org/officeDocument/2006/relationships/slide" Target="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slide" Target="slide1.xml"/><Relationship Id="rId5" Type="http://schemas.openxmlformats.org/officeDocument/2006/relationships/slide" Target="slide16.xml"/><Relationship Id="rId4" Type="http://schemas.openxmlformats.org/officeDocument/2006/relationships/slide" Target="slide12.xml"/></Relationships>
</file>

<file path=ppt/slides/_rels/slide9.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slide" Target="slide1.xml"/><Relationship Id="rId4" Type="http://schemas.openxmlformats.org/officeDocument/2006/relationships/slide" Target="slide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p:nvPr/>
        </p:nvSpPr>
        <p:spPr>
          <a:xfrm>
            <a:off x="610394" y="3916151"/>
            <a:ext cx="4857863" cy="61796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txBox="1">
            <a:spLocks noGrp="1"/>
          </p:cNvSpPr>
          <p:nvPr>
            <p:ph type="ctrTitle"/>
          </p:nvPr>
        </p:nvSpPr>
        <p:spPr>
          <a:xfrm>
            <a:off x="744377" y="2956533"/>
            <a:ext cx="5007300" cy="122132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3"/>
                </a:solidFill>
              </a:rPr>
              <a:t>          </a:t>
            </a:r>
            <a:r>
              <a:rPr lang="en" sz="7200" dirty="0">
                <a:solidFill>
                  <a:schemeClr val="lt2"/>
                </a:solidFill>
              </a:rPr>
              <a:t>ANALYSIs</a:t>
            </a:r>
            <a:endParaRPr dirty="0"/>
          </a:p>
        </p:txBody>
      </p:sp>
      <p:sp>
        <p:nvSpPr>
          <p:cNvPr id="240" name="Google Shape;240;p34"/>
          <p:cNvSpPr txBox="1">
            <a:spLocks noGrp="1"/>
          </p:cNvSpPr>
          <p:nvPr>
            <p:ph type="subTitle" idx="1"/>
          </p:nvPr>
        </p:nvSpPr>
        <p:spPr>
          <a:xfrm>
            <a:off x="659130" y="3986045"/>
            <a:ext cx="4770838" cy="38510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SQL and data analysis skills in real-world context</a:t>
            </a:r>
            <a:endParaRPr dirty="0"/>
          </a:p>
        </p:txBody>
      </p:sp>
      <p:sp>
        <p:nvSpPr>
          <p:cNvPr id="243" name="Google Shape;243;p34"/>
          <p:cNvSpPr/>
          <p:nvPr/>
        </p:nvSpPr>
        <p:spPr>
          <a:xfrm>
            <a:off x="695490" y="2392499"/>
            <a:ext cx="3562458" cy="629849"/>
          </a:xfrm>
          <a:prstGeom prst="rect">
            <a:avLst/>
          </a:prstGeom>
        </p:spPr>
        <p:txBody>
          <a:bodyPr>
            <a:prstTxWarp prst="textPlain">
              <a:avLst/>
            </a:prstTxWarp>
          </a:bodyPr>
          <a:lstStyle/>
          <a:p>
            <a:pPr lvl="0" algn="ctr"/>
            <a:r>
              <a:rPr lang="en-GB" sz="2000" dirty="0">
                <a:ln w="9525" cap="flat" cmpd="sng">
                  <a:solidFill>
                    <a:schemeClr val="dk1"/>
                  </a:solidFill>
                  <a:prstDash val="solid"/>
                  <a:round/>
                  <a:headEnd type="none" w="sm" len="sm"/>
                  <a:tailEnd type="none" w="sm" len="sm"/>
                </a:ln>
                <a:noFill/>
                <a:latin typeface="Bebas Neue"/>
              </a:rPr>
              <a:t>Corona virus</a:t>
            </a:r>
            <a:endParaRPr sz="2000" b="0" i="0" dirty="0">
              <a:ln w="9525" cap="flat" cmpd="sng">
                <a:solidFill>
                  <a:schemeClr val="dk1"/>
                </a:solidFill>
                <a:prstDash val="solid"/>
                <a:round/>
                <a:headEnd type="none" w="sm" len="sm"/>
                <a:tailEnd type="none" w="sm" len="sm"/>
              </a:ln>
              <a:noFill/>
              <a:latin typeface="Bebas Neue"/>
            </a:endParaRPr>
          </a:p>
        </p:txBody>
      </p:sp>
      <p:sp>
        <p:nvSpPr>
          <p:cNvPr id="245" name="Google Shape;245;p34"/>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246" name="Google Shape;246;p34">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MENU</a:t>
            </a:r>
            <a:endParaRPr sz="1000" dirty="0">
              <a:solidFill>
                <a:schemeClr val="dk1"/>
              </a:solidFill>
              <a:latin typeface="Bebas Neue"/>
              <a:ea typeface="Bebas Neue"/>
              <a:cs typeface="Bebas Neue"/>
              <a:sym typeface="Bebas Neue"/>
            </a:endParaRPr>
          </a:p>
        </p:txBody>
      </p:sp>
      <p:sp>
        <p:nvSpPr>
          <p:cNvPr id="247" name="Google Shape;247;p34">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248" name="Google Shape;248;p34">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249" name="Google Shape;249;p34"/>
          <p:cNvGrpSpPr/>
          <p:nvPr/>
        </p:nvGrpSpPr>
        <p:grpSpPr>
          <a:xfrm>
            <a:off x="706038" y="312972"/>
            <a:ext cx="140222" cy="140409"/>
            <a:chOff x="2741000" y="199475"/>
            <a:chExt cx="191953" cy="192210"/>
          </a:xfrm>
        </p:grpSpPr>
        <p:sp>
          <p:nvSpPr>
            <p:cNvPr id="250" name="Google Shape;250;p3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34"/>
          <p:cNvGrpSpPr/>
          <p:nvPr/>
        </p:nvGrpSpPr>
        <p:grpSpPr>
          <a:xfrm>
            <a:off x="5468257" y="75547"/>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2" name="Google Shape;322;p34">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4">
            <a:extLst>
              <a:ext uri="{FF2B5EF4-FFF2-40B4-BE49-F238E27FC236}">
                <a16:creationId xmlns:a16="http://schemas.microsoft.com/office/drawing/2014/main" id="{70550355-DC50-DF1D-0C86-C1F09D11F0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2379" y="3627200"/>
            <a:ext cx="2965578" cy="962850"/>
          </a:xfrm>
          <a:prstGeom prst="rect">
            <a:avLst/>
          </a:prstGeom>
          <a:noFill/>
          <a:extLst>
            <a:ext uri="{909E8E84-426E-40DD-AFC4-6F175D3DCCD1}">
              <a14:hiddenFill xmlns:a14="http://schemas.microsoft.com/office/drawing/2010/main">
                <a:solidFill>
                  <a:srgbClr val="FFFFFF"/>
                </a:solidFill>
              </a14:hiddenFill>
            </a:ext>
          </a:extLst>
        </p:spPr>
      </p:pic>
      <p:pic>
        <p:nvPicPr>
          <p:cNvPr id="3" name="Google Shape;1257;p50">
            <a:extLst>
              <a:ext uri="{FF2B5EF4-FFF2-40B4-BE49-F238E27FC236}">
                <a16:creationId xmlns:a16="http://schemas.microsoft.com/office/drawing/2014/main" id="{8779B958-C6BF-3067-0236-37FFEE9857AC}"/>
              </a:ext>
            </a:extLst>
          </p:cNvPr>
          <p:cNvPicPr preferRelativeResize="0"/>
          <p:nvPr/>
        </p:nvPicPr>
        <p:blipFill>
          <a:blip r:embed="rId7"/>
          <a:srcRect t="5370" b="5370"/>
          <a:stretch/>
        </p:blipFill>
        <p:spPr>
          <a:xfrm>
            <a:off x="3882240" y="643560"/>
            <a:ext cx="1470226" cy="1431430"/>
          </a:xfrm>
          <a:prstGeom prst="ellipse">
            <a:avLst/>
          </a:prstGeom>
          <a:noFill/>
          <a:ln w="9525" cap="flat" cmpd="sng">
            <a:solidFill>
              <a:schemeClr val="dk1"/>
            </a:solidFill>
            <a:prstDash val="solid"/>
            <a:round/>
            <a:headEnd type="none" w="sm" len="sm"/>
            <a:tailEnd type="none" w="sm" len="sm"/>
          </a:ln>
        </p:spPr>
      </p:pic>
      <p:sp>
        <p:nvSpPr>
          <p:cNvPr id="4" name="Google Shape;1256;p50">
            <a:extLst>
              <a:ext uri="{FF2B5EF4-FFF2-40B4-BE49-F238E27FC236}">
                <a16:creationId xmlns:a16="http://schemas.microsoft.com/office/drawing/2014/main" id="{0A7AFB6B-3EF8-7E5F-86E5-2EDAC3B701B2}"/>
              </a:ext>
            </a:extLst>
          </p:cNvPr>
          <p:cNvSpPr txBox="1">
            <a:spLocks/>
          </p:cNvSpPr>
          <p:nvPr/>
        </p:nvSpPr>
        <p:spPr>
          <a:xfrm>
            <a:off x="606612" y="999043"/>
            <a:ext cx="2683792" cy="11122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Bebas Neue"/>
              <a:buNone/>
              <a:defRPr sz="6800" b="0" i="0" u="none" strike="noStrike" cap="none">
                <a:solidFill>
                  <a:schemeClr val="dk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9pPr>
          </a:lstStyle>
          <a:p>
            <a:r>
              <a:rPr lang="en-GB" sz="2800" dirty="0"/>
              <a:t>Data Analyst Intern</a:t>
            </a:r>
          </a:p>
          <a:p>
            <a:r>
              <a:rPr lang="en-GB" sz="2800" dirty="0"/>
              <a:t>Fatma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198" name="Google Shape;1198;p49"/>
          <p:cNvSpPr/>
          <p:nvPr/>
        </p:nvSpPr>
        <p:spPr>
          <a:xfrm>
            <a:off x="1933575" y="3705368"/>
            <a:ext cx="5399102" cy="4917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9"/>
          <p:cNvSpPr txBox="1">
            <a:spLocks noGrp="1"/>
          </p:cNvSpPr>
          <p:nvPr>
            <p:ph type="title"/>
          </p:nvPr>
        </p:nvSpPr>
        <p:spPr>
          <a:xfrm>
            <a:off x="4195038" y="2470391"/>
            <a:ext cx="1878369" cy="1012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lt2"/>
                </a:solidFill>
              </a:rPr>
              <a:t>386</a:t>
            </a:r>
            <a:endParaRPr dirty="0"/>
          </a:p>
        </p:txBody>
      </p:sp>
      <p:sp>
        <p:nvSpPr>
          <p:cNvPr id="1200" name="Google Shape;1200;p49"/>
          <p:cNvSpPr txBox="1">
            <a:spLocks noGrp="1"/>
          </p:cNvSpPr>
          <p:nvPr>
            <p:ph type="subTitle" idx="1"/>
          </p:nvPr>
        </p:nvSpPr>
        <p:spPr>
          <a:xfrm>
            <a:off x="1933650" y="3806468"/>
            <a:ext cx="5498836" cy="28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Total Number of Rows in our Dataset</a:t>
            </a:r>
            <a:endParaRPr dirty="0"/>
          </a:p>
        </p:txBody>
      </p:sp>
      <p:sp>
        <p:nvSpPr>
          <p:cNvPr id="1201" name="Google Shape;1201;p49"/>
          <p:cNvSpPr/>
          <p:nvPr/>
        </p:nvSpPr>
        <p:spPr>
          <a:xfrm>
            <a:off x="2617482" y="2470391"/>
            <a:ext cx="1560326" cy="1065500"/>
          </a:xfrm>
          <a:prstGeom prst="rect">
            <a:avLst/>
          </a:prstGeom>
        </p:spPr>
        <p:txBody>
          <a:bodyPr>
            <a:prstTxWarp prst="textPlain">
              <a:avLst/>
            </a:prstTxWarp>
          </a:bodyPr>
          <a:lstStyle/>
          <a:p>
            <a:pPr lvl="0" algn="ctr"/>
            <a:r>
              <a:rPr lang="en-GB" dirty="0">
                <a:ln w="9525" cap="flat" cmpd="sng">
                  <a:solidFill>
                    <a:schemeClr val="dk1"/>
                  </a:solidFill>
                  <a:prstDash val="solid"/>
                  <a:round/>
                  <a:headEnd type="none" w="sm" len="sm"/>
                  <a:tailEnd type="none" w="sm" len="sm"/>
                </a:ln>
                <a:noFill/>
                <a:latin typeface="Bebas Neue"/>
              </a:rPr>
              <a:t>78</a:t>
            </a:r>
            <a:r>
              <a:rPr b="0" i="0" dirty="0">
                <a:ln w="9525" cap="flat" cmpd="sng">
                  <a:solidFill>
                    <a:schemeClr val="dk1"/>
                  </a:solidFill>
                  <a:prstDash val="solid"/>
                  <a:round/>
                  <a:headEnd type="none" w="sm" len="sm"/>
                  <a:tailEnd type="none" w="sm" len="sm"/>
                </a:ln>
                <a:noFill/>
                <a:latin typeface="Bebas Neue"/>
              </a:rPr>
              <a:t>,</a:t>
            </a:r>
          </a:p>
        </p:txBody>
      </p:sp>
      <p:sp>
        <p:nvSpPr>
          <p:cNvPr id="1202" name="Google Shape;1202;p4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203" name="Google Shape;1203;p49"/>
          <p:cNvSpPr/>
          <p:nvPr/>
        </p:nvSpPr>
        <p:spPr>
          <a:xfrm>
            <a:off x="8119788" y="40718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4" name="Google Shape;1204;p49"/>
          <p:cNvGrpSpPr/>
          <p:nvPr/>
        </p:nvGrpSpPr>
        <p:grpSpPr>
          <a:xfrm>
            <a:off x="6636847" y="4126352"/>
            <a:ext cx="695830" cy="243805"/>
            <a:chOff x="2271950" y="2722775"/>
            <a:chExt cx="575875" cy="201775"/>
          </a:xfrm>
        </p:grpSpPr>
        <p:sp>
          <p:nvSpPr>
            <p:cNvPr id="1205" name="Google Shape;1205;p4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0" name="Google Shape;1210;p49"/>
          <p:cNvSpPr/>
          <p:nvPr/>
        </p:nvSpPr>
        <p:spPr>
          <a:xfrm rot="-1685758">
            <a:off x="8240328" y="38392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9"/>
          <p:cNvSpPr/>
          <p:nvPr/>
        </p:nvSpPr>
        <p:spPr>
          <a:xfrm rot="7198898">
            <a:off x="1116987" y="6786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9"/>
          <p:cNvSpPr/>
          <p:nvPr/>
        </p:nvSpPr>
        <p:spPr>
          <a:xfrm rot="7201932">
            <a:off x="781587" y="156186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9"/>
          <p:cNvSpPr/>
          <p:nvPr/>
        </p:nvSpPr>
        <p:spPr>
          <a:xfrm>
            <a:off x="7586788" y="7934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9"/>
          <p:cNvSpPr/>
          <p:nvPr/>
        </p:nvSpPr>
        <p:spPr>
          <a:xfrm>
            <a:off x="1549276" y="19018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9"/>
          <p:cNvSpPr/>
          <p:nvPr/>
        </p:nvSpPr>
        <p:spPr>
          <a:xfrm rot="-1685758">
            <a:off x="2431941" y="8957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7" name="Google Shape;1217;p49"/>
          <p:cNvGrpSpPr/>
          <p:nvPr/>
        </p:nvGrpSpPr>
        <p:grpSpPr>
          <a:xfrm>
            <a:off x="7476107" y="3173929"/>
            <a:ext cx="953591" cy="334099"/>
            <a:chOff x="2271950" y="2722775"/>
            <a:chExt cx="575875" cy="201775"/>
          </a:xfrm>
        </p:grpSpPr>
        <p:sp>
          <p:nvSpPr>
            <p:cNvPr id="1218" name="Google Shape;1218;p4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3" name="Google Shape;1223;p49"/>
          <p:cNvSpPr/>
          <p:nvPr/>
        </p:nvSpPr>
        <p:spPr>
          <a:xfrm>
            <a:off x="8026427" y="22738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9"/>
          <p:cNvSpPr/>
          <p:nvPr/>
        </p:nvSpPr>
        <p:spPr>
          <a:xfrm>
            <a:off x="842975" y="237369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9"/>
          <p:cNvSpPr/>
          <p:nvPr/>
        </p:nvSpPr>
        <p:spPr>
          <a:xfrm>
            <a:off x="7952901" y="1053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9"/>
          <p:cNvSpPr/>
          <p:nvPr/>
        </p:nvSpPr>
        <p:spPr>
          <a:xfrm rot="-1685758">
            <a:off x="8049603" y="1971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9"/>
          <p:cNvSpPr/>
          <p:nvPr/>
        </p:nvSpPr>
        <p:spPr>
          <a:xfrm rot="-1685758">
            <a:off x="1437403" y="32002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9">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231" name="Google Shape;1231;p49">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232" name="Google Shape;1232;p49">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233" name="Google Shape;1233;p49"/>
          <p:cNvGrpSpPr/>
          <p:nvPr/>
        </p:nvGrpSpPr>
        <p:grpSpPr>
          <a:xfrm>
            <a:off x="706038" y="312972"/>
            <a:ext cx="140222" cy="140409"/>
            <a:chOff x="2741000" y="199475"/>
            <a:chExt cx="191953" cy="192210"/>
          </a:xfrm>
        </p:grpSpPr>
        <p:sp>
          <p:nvSpPr>
            <p:cNvPr id="1234" name="Google Shape;1234;p4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49">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9"/>
          <p:cNvSpPr/>
          <p:nvPr/>
        </p:nvSpPr>
        <p:spPr>
          <a:xfrm>
            <a:off x="1129525" y="40877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342F9D7B-DAA3-C46F-FDD2-70AFF3B3FE55}"/>
              </a:ext>
            </a:extLst>
          </p:cNvPr>
          <p:cNvPicPr>
            <a:picLocks noChangeAspect="1"/>
          </p:cNvPicPr>
          <p:nvPr/>
        </p:nvPicPr>
        <p:blipFill>
          <a:blip r:embed="rId6"/>
          <a:stretch>
            <a:fillRect/>
          </a:stretch>
        </p:blipFill>
        <p:spPr>
          <a:xfrm>
            <a:off x="2270645" y="946432"/>
            <a:ext cx="4249730" cy="126277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8" name="Google Shape;398;p37"/>
          <p:cNvSpPr txBox="1">
            <a:spLocks noGrp="1"/>
          </p:cNvSpPr>
          <p:nvPr>
            <p:ph type="title"/>
          </p:nvPr>
        </p:nvSpPr>
        <p:spPr>
          <a:xfrm>
            <a:off x="1642953" y="354407"/>
            <a:ext cx="4368201"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err="1"/>
              <a:t>Start_DATE</a:t>
            </a:r>
            <a:r>
              <a:rPr lang="en" sz="3200" dirty="0"/>
              <a:t> A</a:t>
            </a:r>
            <a:r>
              <a:rPr lang="en-GB" sz="3200" dirty="0"/>
              <a:t>n</a:t>
            </a:r>
            <a:r>
              <a:rPr lang="en" sz="3200" dirty="0"/>
              <a:t>d </a:t>
            </a:r>
            <a:r>
              <a:rPr lang="en" sz="3200" dirty="0" err="1"/>
              <a:t>End_Date</a:t>
            </a:r>
            <a:endParaRPr sz="3200" dirty="0"/>
          </a:p>
        </p:txBody>
      </p:sp>
      <p:sp>
        <p:nvSpPr>
          <p:cNvPr id="399" name="Google Shape;399;p3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grpSp>
        <p:nvGrpSpPr>
          <p:cNvPr id="411" name="Google Shape;411;p37"/>
          <p:cNvGrpSpPr/>
          <p:nvPr/>
        </p:nvGrpSpPr>
        <p:grpSpPr>
          <a:xfrm>
            <a:off x="714300" y="922363"/>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480" name="Google Shape;480;p37">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481" name="Google Shape;481;p37">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965008" y="3153775"/>
            <a:ext cx="2772900" cy="0"/>
          </a:xfrm>
          <a:prstGeom prst="straightConnector1">
            <a:avLst/>
          </a:prstGeom>
          <a:noFill/>
          <a:ln w="9525" cap="flat" cmpd="sng">
            <a:solidFill>
              <a:schemeClr val="dk1"/>
            </a:solidFill>
            <a:prstDash val="solid"/>
            <a:round/>
            <a:headEnd type="none" w="med" len="med"/>
            <a:tailEnd type="none" w="med" len="med"/>
          </a:ln>
        </p:spPr>
      </p:cxnSp>
      <p:sp>
        <p:nvSpPr>
          <p:cNvPr id="5" name="Subtitle 4">
            <a:extLst>
              <a:ext uri="{FF2B5EF4-FFF2-40B4-BE49-F238E27FC236}">
                <a16:creationId xmlns:a16="http://schemas.microsoft.com/office/drawing/2014/main" id="{F5E3DB31-05AE-1419-9E22-74B474526942}"/>
              </a:ext>
            </a:extLst>
          </p:cNvPr>
          <p:cNvSpPr>
            <a:spLocks noGrp="1"/>
          </p:cNvSpPr>
          <p:nvPr>
            <p:ph type="subTitle" idx="1"/>
          </p:nvPr>
        </p:nvSpPr>
        <p:spPr>
          <a:xfrm>
            <a:off x="321262" y="2233906"/>
            <a:ext cx="1154445" cy="393373"/>
          </a:xfrm>
        </p:spPr>
        <p:txBody>
          <a:bodyPr/>
          <a:lstStyle/>
          <a:p>
            <a:r>
              <a:rPr lang="en-AT" b="1" dirty="0"/>
              <a:t>From </a:t>
            </a:r>
          </a:p>
        </p:txBody>
      </p:sp>
      <p:sp>
        <p:nvSpPr>
          <p:cNvPr id="6" name="Google Shape;644;p40">
            <a:extLst>
              <a:ext uri="{FF2B5EF4-FFF2-40B4-BE49-F238E27FC236}">
                <a16:creationId xmlns:a16="http://schemas.microsoft.com/office/drawing/2014/main" id="{988D9086-D778-24CC-0CE2-735DAA6D9D63}"/>
              </a:ext>
            </a:extLst>
          </p:cNvPr>
          <p:cNvSpPr/>
          <p:nvPr/>
        </p:nvSpPr>
        <p:spPr>
          <a:xfrm>
            <a:off x="1341076" y="2606263"/>
            <a:ext cx="2107799" cy="48914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AT" sz="1600" b="1" dirty="0">
              <a:solidFill>
                <a:schemeClr val="tx1"/>
              </a:solidFill>
            </a:endParaRPr>
          </a:p>
          <a:p>
            <a:pPr marL="0" lvl="0" indent="0" algn="l" rtl="0">
              <a:spcBef>
                <a:spcPts val="0"/>
              </a:spcBef>
              <a:spcAft>
                <a:spcPts val="0"/>
              </a:spcAft>
              <a:buNone/>
            </a:pPr>
            <a:r>
              <a:rPr lang="en-AT" sz="1600" b="1" dirty="0">
                <a:solidFill>
                  <a:schemeClr val="tx1"/>
                </a:solidFill>
              </a:rPr>
              <a:t>    </a:t>
            </a:r>
            <a:r>
              <a:rPr lang="en-AT" sz="2000" b="1" dirty="0">
                <a:solidFill>
                  <a:schemeClr val="tx1"/>
                </a:solidFill>
              </a:rPr>
              <a:t>2020-01-22</a:t>
            </a:r>
          </a:p>
          <a:p>
            <a:pPr marL="0" lvl="0" indent="0" algn="l" rtl="0">
              <a:spcBef>
                <a:spcPts val="0"/>
              </a:spcBef>
              <a:spcAft>
                <a:spcPts val="0"/>
              </a:spcAft>
              <a:buNone/>
            </a:pPr>
            <a:endParaRPr sz="1600" b="1" dirty="0">
              <a:solidFill>
                <a:schemeClr val="tx1"/>
              </a:solidFill>
            </a:endParaRPr>
          </a:p>
        </p:txBody>
      </p:sp>
      <p:sp>
        <p:nvSpPr>
          <p:cNvPr id="9" name="Google Shape;644;p40">
            <a:extLst>
              <a:ext uri="{FF2B5EF4-FFF2-40B4-BE49-F238E27FC236}">
                <a16:creationId xmlns:a16="http://schemas.microsoft.com/office/drawing/2014/main" id="{4ACF5F7E-19D5-2ACD-24BD-85A29F2759E2}"/>
              </a:ext>
            </a:extLst>
          </p:cNvPr>
          <p:cNvSpPr/>
          <p:nvPr/>
        </p:nvSpPr>
        <p:spPr>
          <a:xfrm>
            <a:off x="4441255" y="2609378"/>
            <a:ext cx="2107799" cy="48914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algn="ctr"/>
            <a:r>
              <a:rPr lang="en-AT" sz="2000" b="1" dirty="0">
                <a:solidFill>
                  <a:schemeClr val="tx1"/>
                </a:solidFill>
              </a:rPr>
              <a:t>2021-06-13</a:t>
            </a:r>
          </a:p>
        </p:txBody>
      </p:sp>
      <p:sp>
        <p:nvSpPr>
          <p:cNvPr id="10" name="Subtitle 4">
            <a:extLst>
              <a:ext uri="{FF2B5EF4-FFF2-40B4-BE49-F238E27FC236}">
                <a16:creationId xmlns:a16="http://schemas.microsoft.com/office/drawing/2014/main" id="{3B26CB79-0917-8D34-CDF8-F1B69FC3D4A3}"/>
              </a:ext>
            </a:extLst>
          </p:cNvPr>
          <p:cNvSpPr txBox="1">
            <a:spLocks/>
          </p:cNvSpPr>
          <p:nvPr/>
        </p:nvSpPr>
        <p:spPr>
          <a:xfrm>
            <a:off x="3566349" y="2300468"/>
            <a:ext cx="1154445" cy="393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1pPr>
            <a:lvl2pPr marL="914400" marR="0" lvl="1"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r>
              <a:rPr lang="en-AT" b="1" dirty="0"/>
              <a:t>To</a:t>
            </a:r>
          </a:p>
        </p:txBody>
      </p:sp>
      <p:cxnSp>
        <p:nvCxnSpPr>
          <p:cNvPr id="11" name="Google Shape;493;p37">
            <a:extLst>
              <a:ext uri="{FF2B5EF4-FFF2-40B4-BE49-F238E27FC236}">
                <a16:creationId xmlns:a16="http://schemas.microsoft.com/office/drawing/2014/main" id="{E2263983-49AE-4E03-5BE0-1E953ECB2CF9}"/>
              </a:ext>
            </a:extLst>
          </p:cNvPr>
          <p:cNvCxnSpPr/>
          <p:nvPr/>
        </p:nvCxnSpPr>
        <p:spPr>
          <a:xfrm>
            <a:off x="4259523" y="3154543"/>
            <a:ext cx="2772900" cy="0"/>
          </a:xfrm>
          <a:prstGeom prst="straightConnector1">
            <a:avLst/>
          </a:prstGeom>
          <a:noFill/>
          <a:ln w="9525" cap="flat" cmpd="sng">
            <a:solidFill>
              <a:schemeClr val="dk1"/>
            </a:solidFill>
            <a:prstDash val="solid"/>
            <a:round/>
            <a:headEnd type="none" w="med" len="med"/>
            <a:tailEnd type="none" w="med" len="med"/>
          </a:ln>
        </p:spPr>
      </p:cxnSp>
      <p:pic>
        <p:nvPicPr>
          <p:cNvPr id="13" name="Picture 12">
            <a:extLst>
              <a:ext uri="{FF2B5EF4-FFF2-40B4-BE49-F238E27FC236}">
                <a16:creationId xmlns:a16="http://schemas.microsoft.com/office/drawing/2014/main" id="{2CE448E0-1F37-9F24-466F-4576FD26AE41}"/>
              </a:ext>
            </a:extLst>
          </p:cNvPr>
          <p:cNvPicPr>
            <a:picLocks noChangeAspect="1"/>
          </p:cNvPicPr>
          <p:nvPr/>
        </p:nvPicPr>
        <p:blipFill rotWithShape="1">
          <a:blip r:embed="rId6"/>
          <a:srcRect l="6681" b="-2978"/>
          <a:stretch/>
        </p:blipFill>
        <p:spPr>
          <a:xfrm>
            <a:off x="1139562" y="1410905"/>
            <a:ext cx="5337546" cy="726903"/>
          </a:xfrm>
          <a:prstGeom prst="rect">
            <a:avLst/>
          </a:prstGeom>
        </p:spPr>
      </p:pic>
      <p:pic>
        <p:nvPicPr>
          <p:cNvPr id="21" name="Picture 20">
            <a:extLst>
              <a:ext uri="{FF2B5EF4-FFF2-40B4-BE49-F238E27FC236}">
                <a16:creationId xmlns:a16="http://schemas.microsoft.com/office/drawing/2014/main" id="{3D04B2DA-7351-E353-A84A-314921AD94F6}"/>
              </a:ext>
            </a:extLst>
          </p:cNvPr>
          <p:cNvPicPr>
            <a:picLocks noChangeAspect="1"/>
          </p:cNvPicPr>
          <p:nvPr/>
        </p:nvPicPr>
        <p:blipFill rotWithShape="1">
          <a:blip r:embed="rId7"/>
          <a:srcRect l="7568" t="28396" r="885" b="5991"/>
          <a:stretch/>
        </p:blipFill>
        <p:spPr>
          <a:xfrm>
            <a:off x="642774" y="3273387"/>
            <a:ext cx="7115353" cy="737743"/>
          </a:xfrm>
          <a:prstGeom prst="rect">
            <a:avLst/>
          </a:prstGeom>
        </p:spPr>
      </p:pic>
      <p:sp>
        <p:nvSpPr>
          <p:cNvPr id="22" name="Google Shape;644;p40">
            <a:extLst>
              <a:ext uri="{FF2B5EF4-FFF2-40B4-BE49-F238E27FC236}">
                <a16:creationId xmlns:a16="http://schemas.microsoft.com/office/drawing/2014/main" id="{3F338EE5-73BE-6342-E326-00BE4FAD70DE}"/>
              </a:ext>
            </a:extLst>
          </p:cNvPr>
          <p:cNvSpPr/>
          <p:nvPr/>
        </p:nvSpPr>
        <p:spPr>
          <a:xfrm>
            <a:off x="1680768" y="4074831"/>
            <a:ext cx="4988062" cy="48914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b="1" dirty="0">
                <a:solidFill>
                  <a:schemeClr val="tx1"/>
                </a:solidFill>
              </a:rPr>
              <a:t>Number of months present in our dataset : 18</a:t>
            </a:r>
            <a:endParaRPr sz="1600" b="1"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8" name="Google Shape;398;p37"/>
          <p:cNvSpPr txBox="1">
            <a:spLocks noGrp="1"/>
          </p:cNvSpPr>
          <p:nvPr>
            <p:ph type="title"/>
          </p:nvPr>
        </p:nvSpPr>
        <p:spPr>
          <a:xfrm>
            <a:off x="-529513" y="209141"/>
            <a:ext cx="4368201"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200" dirty="0"/>
              <a:t>Data </a:t>
            </a:r>
            <a:r>
              <a:rPr lang="en-GB" sz="3200" dirty="0" err="1"/>
              <a:t>ANalysis</a:t>
            </a:r>
            <a:endParaRPr sz="3200" dirty="0"/>
          </a:p>
        </p:txBody>
      </p:sp>
      <p:sp>
        <p:nvSpPr>
          <p:cNvPr id="399" name="Google Shape;399;p3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37"/>
          <p:cNvGrpSpPr/>
          <p:nvPr/>
        </p:nvGrpSpPr>
        <p:grpSpPr>
          <a:xfrm>
            <a:off x="6691010" y="79784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480" name="Google Shape;480;p37">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481" name="Google Shape;481;p37">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1997075C-B956-B949-6B49-C14702BDC763}"/>
              </a:ext>
            </a:extLst>
          </p:cNvPr>
          <p:cNvSpPr txBox="1"/>
          <p:nvPr/>
        </p:nvSpPr>
        <p:spPr>
          <a:xfrm>
            <a:off x="532183" y="1080914"/>
            <a:ext cx="7070694" cy="400110"/>
          </a:xfrm>
          <a:prstGeom prst="rect">
            <a:avLst/>
          </a:prstGeom>
          <a:noFill/>
        </p:spPr>
        <p:txBody>
          <a:bodyPr wrap="square">
            <a:spAutoFit/>
          </a:bodyPr>
          <a:lstStyle/>
          <a:p>
            <a:pPr marL="342900" indent="-342900">
              <a:buClr>
                <a:schemeClr val="tx1"/>
              </a:buClr>
              <a:buFont typeface="Wingdings" pitchFamily="2" charset="2"/>
              <a:buChar char="q"/>
            </a:pPr>
            <a:r>
              <a:rPr lang="en-AT" sz="2000" b="1" dirty="0">
                <a:solidFill>
                  <a:schemeClr val="tx1"/>
                </a:solidFill>
              </a:rPr>
              <a:t>Monthly</a:t>
            </a:r>
            <a:r>
              <a:rPr lang="en-AT" dirty="0">
                <a:solidFill>
                  <a:schemeClr val="tx1"/>
                </a:solidFill>
              </a:rPr>
              <a:t> </a:t>
            </a:r>
            <a:r>
              <a:rPr lang="en-AT" sz="2000" b="1" dirty="0">
                <a:solidFill>
                  <a:schemeClr val="tx1"/>
                </a:solidFill>
              </a:rPr>
              <a:t>averages for confirmed, deaths, recovered</a:t>
            </a:r>
          </a:p>
        </p:txBody>
      </p:sp>
      <p:pic>
        <p:nvPicPr>
          <p:cNvPr id="7" name="Picture 6">
            <a:extLst>
              <a:ext uri="{FF2B5EF4-FFF2-40B4-BE49-F238E27FC236}">
                <a16:creationId xmlns:a16="http://schemas.microsoft.com/office/drawing/2014/main" id="{D58380F3-6B3F-5C3E-D698-1FA785B97A96}"/>
              </a:ext>
            </a:extLst>
          </p:cNvPr>
          <p:cNvPicPr>
            <a:picLocks noChangeAspect="1"/>
          </p:cNvPicPr>
          <p:nvPr/>
        </p:nvPicPr>
        <p:blipFill rotWithShape="1">
          <a:blip r:embed="rId6"/>
          <a:srcRect r="10889" b="5100"/>
          <a:stretch/>
        </p:blipFill>
        <p:spPr>
          <a:xfrm>
            <a:off x="728246" y="1754996"/>
            <a:ext cx="2499858" cy="2030783"/>
          </a:xfrm>
          <a:prstGeom prst="rect">
            <a:avLst/>
          </a:prstGeom>
        </p:spPr>
      </p:pic>
      <p:pic>
        <p:nvPicPr>
          <p:cNvPr id="17" name="Picture 16">
            <a:extLst>
              <a:ext uri="{FF2B5EF4-FFF2-40B4-BE49-F238E27FC236}">
                <a16:creationId xmlns:a16="http://schemas.microsoft.com/office/drawing/2014/main" id="{FBC4EE08-2B66-11C9-B7FD-1F0AC73B825C}"/>
              </a:ext>
            </a:extLst>
          </p:cNvPr>
          <p:cNvPicPr>
            <a:picLocks noChangeAspect="1"/>
          </p:cNvPicPr>
          <p:nvPr/>
        </p:nvPicPr>
        <p:blipFill>
          <a:blip r:embed="rId7"/>
          <a:stretch>
            <a:fillRect/>
          </a:stretch>
        </p:blipFill>
        <p:spPr>
          <a:xfrm>
            <a:off x="4485644" y="1597941"/>
            <a:ext cx="2951044" cy="2666294"/>
          </a:xfrm>
          <a:prstGeom prst="rect">
            <a:avLst/>
          </a:prstGeom>
        </p:spPr>
      </p:pic>
      <p:grpSp>
        <p:nvGrpSpPr>
          <p:cNvPr id="18" name="Google Shape;2547;p69">
            <a:extLst>
              <a:ext uri="{FF2B5EF4-FFF2-40B4-BE49-F238E27FC236}">
                <a16:creationId xmlns:a16="http://schemas.microsoft.com/office/drawing/2014/main" id="{27064B94-E008-9C91-31BC-1E0908C0611F}"/>
              </a:ext>
            </a:extLst>
          </p:cNvPr>
          <p:cNvGrpSpPr/>
          <p:nvPr/>
        </p:nvGrpSpPr>
        <p:grpSpPr>
          <a:xfrm>
            <a:off x="3524811" y="2507034"/>
            <a:ext cx="810991" cy="607814"/>
            <a:chOff x="4342641" y="3591489"/>
            <a:chExt cx="438961" cy="390538"/>
          </a:xfrm>
        </p:grpSpPr>
        <p:sp>
          <p:nvSpPr>
            <p:cNvPr id="19" name="Google Shape;2548;p69">
              <a:extLst>
                <a:ext uri="{FF2B5EF4-FFF2-40B4-BE49-F238E27FC236}">
                  <a16:creationId xmlns:a16="http://schemas.microsoft.com/office/drawing/2014/main" id="{0AF195AB-DD53-82CF-B817-946A85E8E9E6}"/>
                </a:ext>
              </a:extLst>
            </p:cNvPr>
            <p:cNvSpPr/>
            <p:nvPr/>
          </p:nvSpPr>
          <p:spPr>
            <a:xfrm>
              <a:off x="4342641" y="3591489"/>
              <a:ext cx="300705" cy="390538"/>
            </a:xfrm>
            <a:custGeom>
              <a:avLst/>
              <a:gdLst/>
              <a:ahLst/>
              <a:cxnLst/>
              <a:rect l="l" t="t" r="r" b="b"/>
              <a:pathLst>
                <a:path w="14879" h="19324" extrusionOk="0">
                  <a:moveTo>
                    <a:pt x="6598" y="3959"/>
                  </a:moveTo>
                  <a:cubicBezTo>
                    <a:pt x="6943" y="3959"/>
                    <a:pt x="7227" y="4243"/>
                    <a:pt x="7227" y="4588"/>
                  </a:cubicBezTo>
                  <a:cubicBezTo>
                    <a:pt x="7227" y="4933"/>
                    <a:pt x="6943" y="5217"/>
                    <a:pt x="6598" y="5217"/>
                  </a:cubicBezTo>
                  <a:lnTo>
                    <a:pt x="2558" y="5217"/>
                  </a:lnTo>
                  <a:cubicBezTo>
                    <a:pt x="2213" y="5217"/>
                    <a:pt x="1929" y="4933"/>
                    <a:pt x="1929" y="4588"/>
                  </a:cubicBezTo>
                  <a:cubicBezTo>
                    <a:pt x="1929" y="4243"/>
                    <a:pt x="2213" y="3959"/>
                    <a:pt x="2558" y="3959"/>
                  </a:cubicBezTo>
                  <a:close/>
                  <a:moveTo>
                    <a:pt x="6598" y="6496"/>
                  </a:moveTo>
                  <a:cubicBezTo>
                    <a:pt x="6943" y="6496"/>
                    <a:pt x="7227" y="6780"/>
                    <a:pt x="7227" y="7125"/>
                  </a:cubicBezTo>
                  <a:cubicBezTo>
                    <a:pt x="7227" y="7470"/>
                    <a:pt x="6943" y="7754"/>
                    <a:pt x="6598" y="7754"/>
                  </a:cubicBezTo>
                  <a:lnTo>
                    <a:pt x="2558" y="7754"/>
                  </a:lnTo>
                  <a:cubicBezTo>
                    <a:pt x="2213" y="7754"/>
                    <a:pt x="1929" y="7470"/>
                    <a:pt x="1929" y="7125"/>
                  </a:cubicBezTo>
                  <a:cubicBezTo>
                    <a:pt x="1929" y="6780"/>
                    <a:pt x="2213" y="6496"/>
                    <a:pt x="2558" y="6496"/>
                  </a:cubicBezTo>
                  <a:close/>
                  <a:moveTo>
                    <a:pt x="6598" y="9033"/>
                  </a:moveTo>
                  <a:cubicBezTo>
                    <a:pt x="6943" y="9033"/>
                    <a:pt x="7227" y="9317"/>
                    <a:pt x="7227" y="9662"/>
                  </a:cubicBezTo>
                  <a:cubicBezTo>
                    <a:pt x="7227" y="10007"/>
                    <a:pt x="6943" y="10292"/>
                    <a:pt x="6598" y="10292"/>
                  </a:cubicBezTo>
                  <a:lnTo>
                    <a:pt x="2558" y="10292"/>
                  </a:lnTo>
                  <a:cubicBezTo>
                    <a:pt x="2213" y="10292"/>
                    <a:pt x="1929" y="10007"/>
                    <a:pt x="1929" y="9662"/>
                  </a:cubicBezTo>
                  <a:cubicBezTo>
                    <a:pt x="1929" y="9317"/>
                    <a:pt x="2213" y="9033"/>
                    <a:pt x="2558" y="9033"/>
                  </a:cubicBezTo>
                  <a:close/>
                  <a:moveTo>
                    <a:pt x="6598" y="11570"/>
                  </a:moveTo>
                  <a:cubicBezTo>
                    <a:pt x="6943" y="11570"/>
                    <a:pt x="7227" y="11854"/>
                    <a:pt x="7227" y="12200"/>
                  </a:cubicBezTo>
                  <a:cubicBezTo>
                    <a:pt x="7227" y="12545"/>
                    <a:pt x="6943" y="12829"/>
                    <a:pt x="6598" y="12829"/>
                  </a:cubicBezTo>
                  <a:lnTo>
                    <a:pt x="2558" y="12829"/>
                  </a:lnTo>
                  <a:cubicBezTo>
                    <a:pt x="2213" y="12829"/>
                    <a:pt x="1929" y="12545"/>
                    <a:pt x="1929" y="12200"/>
                  </a:cubicBezTo>
                  <a:cubicBezTo>
                    <a:pt x="1929" y="11854"/>
                    <a:pt x="2213" y="11570"/>
                    <a:pt x="2558" y="11570"/>
                  </a:cubicBezTo>
                  <a:close/>
                  <a:moveTo>
                    <a:pt x="6598" y="14108"/>
                  </a:moveTo>
                  <a:cubicBezTo>
                    <a:pt x="6943" y="14108"/>
                    <a:pt x="7227" y="14371"/>
                    <a:pt x="7227" y="14737"/>
                  </a:cubicBezTo>
                  <a:cubicBezTo>
                    <a:pt x="7227" y="15082"/>
                    <a:pt x="6943" y="15366"/>
                    <a:pt x="6598" y="15366"/>
                  </a:cubicBezTo>
                  <a:lnTo>
                    <a:pt x="2558" y="15366"/>
                  </a:lnTo>
                  <a:cubicBezTo>
                    <a:pt x="2213" y="15366"/>
                    <a:pt x="1929" y="15082"/>
                    <a:pt x="1929" y="14737"/>
                  </a:cubicBezTo>
                  <a:cubicBezTo>
                    <a:pt x="1929" y="14371"/>
                    <a:pt x="2213" y="14108"/>
                    <a:pt x="2558" y="14108"/>
                  </a:cubicBezTo>
                  <a:close/>
                  <a:moveTo>
                    <a:pt x="630" y="1"/>
                  </a:moveTo>
                  <a:cubicBezTo>
                    <a:pt x="285" y="1"/>
                    <a:pt x="1" y="285"/>
                    <a:pt x="1" y="630"/>
                  </a:cubicBezTo>
                  <a:lnTo>
                    <a:pt x="1" y="18674"/>
                  </a:lnTo>
                  <a:cubicBezTo>
                    <a:pt x="1" y="19020"/>
                    <a:pt x="285" y="19304"/>
                    <a:pt x="630" y="19304"/>
                  </a:cubicBezTo>
                  <a:lnTo>
                    <a:pt x="14250" y="19324"/>
                  </a:lnTo>
                  <a:cubicBezTo>
                    <a:pt x="14595" y="19324"/>
                    <a:pt x="14879" y="19040"/>
                    <a:pt x="14879" y="18695"/>
                  </a:cubicBezTo>
                  <a:lnTo>
                    <a:pt x="14879" y="15163"/>
                  </a:lnTo>
                  <a:lnTo>
                    <a:pt x="11043" y="15163"/>
                  </a:lnTo>
                  <a:cubicBezTo>
                    <a:pt x="9987" y="15163"/>
                    <a:pt x="9135" y="14310"/>
                    <a:pt x="9135" y="13255"/>
                  </a:cubicBezTo>
                  <a:lnTo>
                    <a:pt x="9135" y="9865"/>
                  </a:lnTo>
                  <a:cubicBezTo>
                    <a:pt x="9135" y="8830"/>
                    <a:pt x="9987" y="7978"/>
                    <a:pt x="11043" y="7978"/>
                  </a:cubicBezTo>
                  <a:lnTo>
                    <a:pt x="14879" y="7978"/>
                  </a:lnTo>
                  <a:lnTo>
                    <a:pt x="14879" y="5968"/>
                  </a:lnTo>
                  <a:lnTo>
                    <a:pt x="9561" y="5968"/>
                  </a:lnTo>
                  <a:cubicBezTo>
                    <a:pt x="9216" y="5968"/>
                    <a:pt x="8932" y="5684"/>
                    <a:pt x="8932" y="5339"/>
                  </a:cubicBezTo>
                  <a:lnTo>
                    <a:pt x="8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49;p69">
              <a:extLst>
                <a:ext uri="{FF2B5EF4-FFF2-40B4-BE49-F238E27FC236}">
                  <a16:creationId xmlns:a16="http://schemas.microsoft.com/office/drawing/2014/main" id="{901F1CD2-A29F-D339-AC2B-FABFA08A117A}"/>
                </a:ext>
              </a:extLst>
            </p:cNvPr>
            <p:cNvSpPr/>
            <p:nvPr/>
          </p:nvSpPr>
          <p:spPr>
            <a:xfrm>
              <a:off x="4548581" y="3591489"/>
              <a:ext cx="94765" cy="94785"/>
            </a:xfrm>
            <a:custGeom>
              <a:avLst/>
              <a:gdLst/>
              <a:ahLst/>
              <a:cxnLst/>
              <a:rect l="l" t="t" r="r" b="b"/>
              <a:pathLst>
                <a:path w="4689" h="4690" extrusionOk="0">
                  <a:moveTo>
                    <a:pt x="0" y="1"/>
                  </a:moveTo>
                  <a:lnTo>
                    <a:pt x="0" y="4689"/>
                  </a:lnTo>
                  <a:lnTo>
                    <a:pt x="4689" y="4689"/>
                  </a:lnTo>
                  <a:cubicBezTo>
                    <a:pt x="4689" y="4527"/>
                    <a:pt x="4628" y="4365"/>
                    <a:pt x="4486" y="4243"/>
                  </a:cubicBezTo>
                  <a:lnTo>
                    <a:pt x="447" y="204"/>
                  </a:lnTo>
                  <a:cubicBezTo>
                    <a:pt x="325" y="82"/>
                    <a:pt x="163"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50;p69">
              <a:extLst>
                <a:ext uri="{FF2B5EF4-FFF2-40B4-BE49-F238E27FC236}">
                  <a16:creationId xmlns:a16="http://schemas.microsoft.com/office/drawing/2014/main" id="{FA91ACBB-42F1-F70B-C2A6-D30E4B47CF63}"/>
                </a:ext>
              </a:extLst>
            </p:cNvPr>
            <p:cNvSpPr/>
            <p:nvPr/>
          </p:nvSpPr>
          <p:spPr>
            <a:xfrm>
              <a:off x="4552683" y="3738315"/>
              <a:ext cx="228919" cy="173685"/>
            </a:xfrm>
            <a:custGeom>
              <a:avLst/>
              <a:gdLst/>
              <a:ahLst/>
              <a:cxnLst/>
              <a:rect l="l" t="t" r="r" b="b"/>
              <a:pathLst>
                <a:path w="11327" h="8594" extrusionOk="0">
                  <a:moveTo>
                    <a:pt x="6602" y="1"/>
                  </a:moveTo>
                  <a:cubicBezTo>
                    <a:pt x="6277" y="1"/>
                    <a:pt x="5968" y="253"/>
                    <a:pt x="5968" y="631"/>
                  </a:cubicBezTo>
                  <a:lnTo>
                    <a:pt x="5968" y="1971"/>
                  </a:lnTo>
                  <a:lnTo>
                    <a:pt x="650" y="1971"/>
                  </a:lnTo>
                  <a:cubicBezTo>
                    <a:pt x="284" y="1971"/>
                    <a:pt x="0" y="2255"/>
                    <a:pt x="0" y="2600"/>
                  </a:cubicBezTo>
                  <a:lnTo>
                    <a:pt x="0" y="5990"/>
                  </a:lnTo>
                  <a:cubicBezTo>
                    <a:pt x="0" y="6335"/>
                    <a:pt x="284" y="6619"/>
                    <a:pt x="650" y="6619"/>
                  </a:cubicBezTo>
                  <a:lnTo>
                    <a:pt x="5968" y="6619"/>
                  </a:lnTo>
                  <a:lnTo>
                    <a:pt x="5968" y="7959"/>
                  </a:lnTo>
                  <a:cubicBezTo>
                    <a:pt x="5968" y="8348"/>
                    <a:pt x="6271" y="8594"/>
                    <a:pt x="6593" y="8594"/>
                  </a:cubicBezTo>
                  <a:cubicBezTo>
                    <a:pt x="6742" y="8594"/>
                    <a:pt x="6895" y="8541"/>
                    <a:pt x="7023" y="8426"/>
                  </a:cubicBezTo>
                  <a:lnTo>
                    <a:pt x="11042" y="4772"/>
                  </a:lnTo>
                  <a:cubicBezTo>
                    <a:pt x="11326" y="4508"/>
                    <a:pt x="11326" y="4082"/>
                    <a:pt x="11042" y="3838"/>
                  </a:cubicBezTo>
                  <a:lnTo>
                    <a:pt x="7023" y="165"/>
                  </a:lnTo>
                  <a:cubicBezTo>
                    <a:pt x="6897" y="51"/>
                    <a:pt x="6748" y="1"/>
                    <a:pt x="6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62600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8" name="Google Shape;398;p37"/>
          <p:cNvSpPr txBox="1">
            <a:spLocks noGrp="1"/>
          </p:cNvSpPr>
          <p:nvPr>
            <p:ph type="title"/>
          </p:nvPr>
        </p:nvSpPr>
        <p:spPr>
          <a:xfrm>
            <a:off x="-529513" y="209141"/>
            <a:ext cx="4368201"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200" dirty="0"/>
              <a:t>Data </a:t>
            </a:r>
            <a:r>
              <a:rPr lang="en-GB" sz="3200" dirty="0" err="1"/>
              <a:t>ANalysis</a:t>
            </a:r>
            <a:endParaRPr sz="3200" dirty="0"/>
          </a:p>
        </p:txBody>
      </p:sp>
      <p:sp>
        <p:nvSpPr>
          <p:cNvPr id="399" name="Google Shape;399;p3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37"/>
          <p:cNvGrpSpPr/>
          <p:nvPr/>
        </p:nvGrpSpPr>
        <p:grpSpPr>
          <a:xfrm>
            <a:off x="6691010" y="79784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480" name="Google Shape;480;p37">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481" name="Google Shape;481;p37">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1997075C-B956-B949-6B49-C14702BDC763}"/>
              </a:ext>
            </a:extLst>
          </p:cNvPr>
          <p:cNvSpPr txBox="1"/>
          <p:nvPr/>
        </p:nvSpPr>
        <p:spPr>
          <a:xfrm>
            <a:off x="453525" y="961745"/>
            <a:ext cx="8690475" cy="400110"/>
          </a:xfrm>
          <a:prstGeom prst="rect">
            <a:avLst/>
          </a:prstGeom>
          <a:noFill/>
        </p:spPr>
        <p:txBody>
          <a:bodyPr wrap="square">
            <a:spAutoFit/>
          </a:bodyPr>
          <a:lstStyle/>
          <a:p>
            <a:pPr marL="342900" indent="-342900">
              <a:buClr>
                <a:schemeClr val="tx1"/>
              </a:buClr>
              <a:buFont typeface="Wingdings" pitchFamily="2" charset="2"/>
              <a:buChar char="q"/>
            </a:pPr>
            <a:r>
              <a:rPr lang="en-GB" sz="2000" b="1" dirty="0">
                <a:solidFill>
                  <a:schemeClr val="tx1"/>
                </a:solidFill>
              </a:rPr>
              <a:t>Most frequent values monthly</a:t>
            </a:r>
            <a:endParaRPr lang="en-AT" sz="2000" b="1" dirty="0">
              <a:solidFill>
                <a:schemeClr val="tx1"/>
              </a:solidFill>
            </a:endParaRPr>
          </a:p>
        </p:txBody>
      </p:sp>
      <p:pic>
        <p:nvPicPr>
          <p:cNvPr id="4" name="Picture 3">
            <a:extLst>
              <a:ext uri="{FF2B5EF4-FFF2-40B4-BE49-F238E27FC236}">
                <a16:creationId xmlns:a16="http://schemas.microsoft.com/office/drawing/2014/main" id="{DDE89F91-9B76-5DE1-3CFD-3D2A44F12199}"/>
              </a:ext>
            </a:extLst>
          </p:cNvPr>
          <p:cNvPicPr>
            <a:picLocks noChangeAspect="1"/>
          </p:cNvPicPr>
          <p:nvPr/>
        </p:nvPicPr>
        <p:blipFill>
          <a:blip r:embed="rId6"/>
          <a:stretch>
            <a:fillRect/>
          </a:stretch>
        </p:blipFill>
        <p:spPr>
          <a:xfrm>
            <a:off x="161272" y="1383215"/>
            <a:ext cx="6866027" cy="1498634"/>
          </a:xfrm>
          <a:prstGeom prst="rect">
            <a:avLst/>
          </a:prstGeom>
        </p:spPr>
      </p:pic>
      <p:pic>
        <p:nvPicPr>
          <p:cNvPr id="6" name="Picture 5">
            <a:extLst>
              <a:ext uri="{FF2B5EF4-FFF2-40B4-BE49-F238E27FC236}">
                <a16:creationId xmlns:a16="http://schemas.microsoft.com/office/drawing/2014/main" id="{527709CE-7952-AB12-8E51-6D3D69130A80}"/>
              </a:ext>
            </a:extLst>
          </p:cNvPr>
          <p:cNvPicPr>
            <a:picLocks noChangeAspect="1"/>
          </p:cNvPicPr>
          <p:nvPr/>
        </p:nvPicPr>
        <p:blipFill>
          <a:blip r:embed="rId7"/>
          <a:stretch>
            <a:fillRect/>
          </a:stretch>
        </p:blipFill>
        <p:spPr>
          <a:xfrm>
            <a:off x="4798762" y="2538156"/>
            <a:ext cx="3622163" cy="2270281"/>
          </a:xfrm>
          <a:prstGeom prst="rect">
            <a:avLst/>
          </a:prstGeom>
        </p:spPr>
      </p:pic>
      <p:sp>
        <p:nvSpPr>
          <p:cNvPr id="8" name="Curved Right Arrow 7">
            <a:extLst>
              <a:ext uri="{FF2B5EF4-FFF2-40B4-BE49-F238E27FC236}">
                <a16:creationId xmlns:a16="http://schemas.microsoft.com/office/drawing/2014/main" id="{87DEBCC4-7314-CF03-257A-CB3AEB0893D6}"/>
              </a:ext>
            </a:extLst>
          </p:cNvPr>
          <p:cNvSpPr/>
          <p:nvPr/>
        </p:nvSpPr>
        <p:spPr>
          <a:xfrm>
            <a:off x="2039930" y="3003981"/>
            <a:ext cx="1476825" cy="1556142"/>
          </a:xfrm>
          <a:prstGeom prst="curvedRightArrow">
            <a:avLst>
              <a:gd name="adj1" fmla="val 23240"/>
              <a:gd name="adj2" fmla="val 50000"/>
              <a:gd name="adj3" fmla="val 27308"/>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AT" dirty="0">
              <a:solidFill>
                <a:schemeClr val="tx1"/>
              </a:solidFill>
            </a:endParaRPr>
          </a:p>
        </p:txBody>
      </p:sp>
    </p:spTree>
    <p:extLst>
      <p:ext uri="{BB962C8B-B14F-4D97-AF65-F5344CB8AC3E}">
        <p14:creationId xmlns:p14="http://schemas.microsoft.com/office/powerpoint/2010/main" val="2687155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8" name="Google Shape;398;p37"/>
          <p:cNvSpPr txBox="1">
            <a:spLocks noGrp="1"/>
          </p:cNvSpPr>
          <p:nvPr>
            <p:ph type="title"/>
          </p:nvPr>
        </p:nvSpPr>
        <p:spPr>
          <a:xfrm>
            <a:off x="-529513" y="209141"/>
            <a:ext cx="4368201"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200" dirty="0"/>
              <a:t>Data </a:t>
            </a:r>
            <a:r>
              <a:rPr lang="en-GB" sz="3200" dirty="0" err="1"/>
              <a:t>ANalysis</a:t>
            </a:r>
            <a:endParaRPr sz="3200" dirty="0"/>
          </a:p>
        </p:txBody>
      </p:sp>
      <p:sp>
        <p:nvSpPr>
          <p:cNvPr id="399" name="Google Shape;399;p3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37"/>
          <p:cNvGrpSpPr/>
          <p:nvPr/>
        </p:nvGrpSpPr>
        <p:grpSpPr>
          <a:xfrm>
            <a:off x="6691010" y="79784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746000" y="3731595"/>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8197986" y="3896349"/>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480" name="Google Shape;480;p37">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481" name="Google Shape;481;p37">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1997075C-B956-B949-6B49-C14702BDC763}"/>
              </a:ext>
            </a:extLst>
          </p:cNvPr>
          <p:cNvSpPr txBox="1"/>
          <p:nvPr/>
        </p:nvSpPr>
        <p:spPr>
          <a:xfrm>
            <a:off x="532183" y="1080914"/>
            <a:ext cx="8808462" cy="400110"/>
          </a:xfrm>
          <a:prstGeom prst="rect">
            <a:avLst/>
          </a:prstGeom>
          <a:noFill/>
        </p:spPr>
        <p:txBody>
          <a:bodyPr wrap="square">
            <a:spAutoFit/>
          </a:bodyPr>
          <a:lstStyle/>
          <a:p>
            <a:pPr marL="342900" indent="-342900">
              <a:buClr>
                <a:schemeClr val="tx1"/>
              </a:buClr>
              <a:buFont typeface="Wingdings" pitchFamily="2" charset="2"/>
              <a:buChar char="q"/>
            </a:pPr>
            <a:r>
              <a:rPr lang="en-GB" sz="2000" b="1" dirty="0">
                <a:solidFill>
                  <a:schemeClr val="tx1"/>
                </a:solidFill>
              </a:rPr>
              <a:t>Min &amp; Maxi values per year</a:t>
            </a:r>
            <a:endParaRPr lang="en-AT" sz="2000" b="1" dirty="0">
              <a:solidFill>
                <a:schemeClr val="tx1"/>
              </a:solidFill>
            </a:endParaRPr>
          </a:p>
        </p:txBody>
      </p:sp>
      <p:pic>
        <p:nvPicPr>
          <p:cNvPr id="4" name="Picture 3">
            <a:extLst>
              <a:ext uri="{FF2B5EF4-FFF2-40B4-BE49-F238E27FC236}">
                <a16:creationId xmlns:a16="http://schemas.microsoft.com/office/drawing/2014/main" id="{176FE6DC-3A90-AC50-441C-D6E259DD5FDC}"/>
              </a:ext>
            </a:extLst>
          </p:cNvPr>
          <p:cNvPicPr>
            <a:picLocks noChangeAspect="1"/>
          </p:cNvPicPr>
          <p:nvPr/>
        </p:nvPicPr>
        <p:blipFill>
          <a:blip r:embed="rId6"/>
          <a:stretch>
            <a:fillRect/>
          </a:stretch>
        </p:blipFill>
        <p:spPr>
          <a:xfrm>
            <a:off x="678645" y="1562959"/>
            <a:ext cx="2487885" cy="1881862"/>
          </a:xfrm>
          <a:prstGeom prst="rect">
            <a:avLst/>
          </a:prstGeom>
        </p:spPr>
      </p:pic>
      <p:pic>
        <p:nvPicPr>
          <p:cNvPr id="9" name="Picture 8">
            <a:extLst>
              <a:ext uri="{FF2B5EF4-FFF2-40B4-BE49-F238E27FC236}">
                <a16:creationId xmlns:a16="http://schemas.microsoft.com/office/drawing/2014/main" id="{51F8AACB-DAAC-4828-308C-9490D728D0A5}"/>
              </a:ext>
            </a:extLst>
          </p:cNvPr>
          <p:cNvPicPr>
            <a:picLocks noChangeAspect="1"/>
          </p:cNvPicPr>
          <p:nvPr/>
        </p:nvPicPr>
        <p:blipFill>
          <a:blip r:embed="rId7"/>
          <a:stretch>
            <a:fillRect/>
          </a:stretch>
        </p:blipFill>
        <p:spPr>
          <a:xfrm>
            <a:off x="4334379" y="1532604"/>
            <a:ext cx="3147240" cy="687807"/>
          </a:xfrm>
          <a:prstGeom prst="rect">
            <a:avLst/>
          </a:prstGeom>
        </p:spPr>
      </p:pic>
      <p:pic>
        <p:nvPicPr>
          <p:cNvPr id="11" name="Picture 10">
            <a:extLst>
              <a:ext uri="{FF2B5EF4-FFF2-40B4-BE49-F238E27FC236}">
                <a16:creationId xmlns:a16="http://schemas.microsoft.com/office/drawing/2014/main" id="{A06BB166-4788-769E-6B22-8A975C1ED17F}"/>
              </a:ext>
            </a:extLst>
          </p:cNvPr>
          <p:cNvPicPr>
            <a:picLocks noChangeAspect="1"/>
          </p:cNvPicPr>
          <p:nvPr/>
        </p:nvPicPr>
        <p:blipFill>
          <a:blip r:embed="rId8"/>
          <a:stretch>
            <a:fillRect/>
          </a:stretch>
        </p:blipFill>
        <p:spPr>
          <a:xfrm>
            <a:off x="4770774" y="2302449"/>
            <a:ext cx="2738594" cy="2152982"/>
          </a:xfrm>
          <a:prstGeom prst="rect">
            <a:avLst/>
          </a:prstGeom>
        </p:spPr>
      </p:pic>
      <p:pic>
        <p:nvPicPr>
          <p:cNvPr id="13" name="Picture 12">
            <a:extLst>
              <a:ext uri="{FF2B5EF4-FFF2-40B4-BE49-F238E27FC236}">
                <a16:creationId xmlns:a16="http://schemas.microsoft.com/office/drawing/2014/main" id="{FF2B5F01-578D-53DE-E23A-F04F61463FCD}"/>
              </a:ext>
            </a:extLst>
          </p:cNvPr>
          <p:cNvPicPr>
            <a:picLocks noChangeAspect="1"/>
          </p:cNvPicPr>
          <p:nvPr/>
        </p:nvPicPr>
        <p:blipFill>
          <a:blip r:embed="rId9"/>
          <a:stretch>
            <a:fillRect/>
          </a:stretch>
        </p:blipFill>
        <p:spPr>
          <a:xfrm>
            <a:off x="669500" y="3697596"/>
            <a:ext cx="3283181" cy="719900"/>
          </a:xfrm>
          <a:prstGeom prst="rect">
            <a:avLst/>
          </a:prstGeom>
        </p:spPr>
      </p:pic>
      <p:sp>
        <p:nvSpPr>
          <p:cNvPr id="14" name="Right Arrow 13">
            <a:extLst>
              <a:ext uri="{FF2B5EF4-FFF2-40B4-BE49-F238E27FC236}">
                <a16:creationId xmlns:a16="http://schemas.microsoft.com/office/drawing/2014/main" id="{D9559AB5-86BA-D6E4-B40F-3600569F3DDE}"/>
              </a:ext>
            </a:extLst>
          </p:cNvPr>
          <p:cNvSpPr/>
          <p:nvPr/>
        </p:nvSpPr>
        <p:spPr>
          <a:xfrm>
            <a:off x="3362632" y="1867606"/>
            <a:ext cx="835742" cy="12248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AT" dirty="0"/>
          </a:p>
        </p:txBody>
      </p:sp>
      <p:sp>
        <p:nvSpPr>
          <p:cNvPr id="15" name="Left Arrow 14">
            <a:extLst>
              <a:ext uri="{FF2B5EF4-FFF2-40B4-BE49-F238E27FC236}">
                <a16:creationId xmlns:a16="http://schemas.microsoft.com/office/drawing/2014/main" id="{1A51F1AA-EF89-622C-84C5-9224922389DC}"/>
              </a:ext>
            </a:extLst>
          </p:cNvPr>
          <p:cNvSpPr/>
          <p:nvPr/>
        </p:nvSpPr>
        <p:spPr>
          <a:xfrm>
            <a:off x="4034432" y="3963966"/>
            <a:ext cx="599893" cy="122482"/>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AT"/>
          </a:p>
        </p:txBody>
      </p:sp>
    </p:spTree>
    <p:extLst>
      <p:ext uri="{BB962C8B-B14F-4D97-AF65-F5344CB8AC3E}">
        <p14:creationId xmlns:p14="http://schemas.microsoft.com/office/powerpoint/2010/main" val="2103824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8" name="Google Shape;398;p37"/>
          <p:cNvSpPr txBox="1">
            <a:spLocks noGrp="1"/>
          </p:cNvSpPr>
          <p:nvPr>
            <p:ph type="title"/>
          </p:nvPr>
        </p:nvSpPr>
        <p:spPr>
          <a:xfrm>
            <a:off x="379728" y="449820"/>
            <a:ext cx="2437827" cy="7417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200" dirty="0"/>
              <a:t>Data analysis  </a:t>
            </a:r>
            <a:endParaRPr sz="3200" dirty="0"/>
          </a:p>
        </p:txBody>
      </p:sp>
      <p:sp>
        <p:nvSpPr>
          <p:cNvPr id="399" name="Google Shape;399;p3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480" name="Google Shape;480;p37">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481" name="Google Shape;481;p37">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44;p40">
            <a:extLst>
              <a:ext uri="{FF2B5EF4-FFF2-40B4-BE49-F238E27FC236}">
                <a16:creationId xmlns:a16="http://schemas.microsoft.com/office/drawing/2014/main" id="{3F338EE5-73BE-6342-E326-00BE4FAD70DE}"/>
              </a:ext>
            </a:extLst>
          </p:cNvPr>
          <p:cNvSpPr/>
          <p:nvPr/>
        </p:nvSpPr>
        <p:spPr>
          <a:xfrm>
            <a:off x="588033" y="3772309"/>
            <a:ext cx="7419593" cy="48914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342900" indent="-342900">
              <a:buClr>
                <a:schemeClr val="tx1"/>
              </a:buClr>
              <a:buFont typeface="Wingdings" pitchFamily="2" charset="2"/>
              <a:buChar char="q"/>
            </a:pPr>
            <a:r>
              <a:rPr lang="en-GB" sz="1600" b="1" dirty="0">
                <a:solidFill>
                  <a:schemeClr val="tx1"/>
                </a:solidFill>
              </a:rPr>
              <a:t>Total number of cases of confirmed, deaths, recovered each month</a:t>
            </a:r>
            <a:endParaRPr lang="en-AT" sz="1600" b="1" dirty="0">
              <a:solidFill>
                <a:schemeClr val="tx1"/>
              </a:solidFill>
            </a:endParaRPr>
          </a:p>
        </p:txBody>
      </p:sp>
      <p:pic>
        <p:nvPicPr>
          <p:cNvPr id="8" name="Picture 7">
            <a:extLst>
              <a:ext uri="{FF2B5EF4-FFF2-40B4-BE49-F238E27FC236}">
                <a16:creationId xmlns:a16="http://schemas.microsoft.com/office/drawing/2014/main" id="{18C253B7-8A07-6F37-3191-022287770964}"/>
              </a:ext>
            </a:extLst>
          </p:cNvPr>
          <p:cNvPicPr>
            <a:picLocks noChangeAspect="1"/>
          </p:cNvPicPr>
          <p:nvPr/>
        </p:nvPicPr>
        <p:blipFill>
          <a:blip r:embed="rId6"/>
          <a:stretch>
            <a:fillRect/>
          </a:stretch>
        </p:blipFill>
        <p:spPr>
          <a:xfrm>
            <a:off x="519226" y="1195674"/>
            <a:ext cx="2894835" cy="2353744"/>
          </a:xfrm>
          <a:prstGeom prst="rect">
            <a:avLst/>
          </a:prstGeom>
        </p:spPr>
      </p:pic>
      <p:pic>
        <p:nvPicPr>
          <p:cNvPr id="14" name="Picture 13">
            <a:extLst>
              <a:ext uri="{FF2B5EF4-FFF2-40B4-BE49-F238E27FC236}">
                <a16:creationId xmlns:a16="http://schemas.microsoft.com/office/drawing/2014/main" id="{2BFF0444-9E88-3972-EA9C-D1BC872772B0}"/>
              </a:ext>
            </a:extLst>
          </p:cNvPr>
          <p:cNvPicPr>
            <a:picLocks noChangeAspect="1"/>
          </p:cNvPicPr>
          <p:nvPr/>
        </p:nvPicPr>
        <p:blipFill>
          <a:blip r:embed="rId7"/>
          <a:stretch>
            <a:fillRect/>
          </a:stretch>
        </p:blipFill>
        <p:spPr>
          <a:xfrm>
            <a:off x="4936479" y="1092351"/>
            <a:ext cx="2732072" cy="2515505"/>
          </a:xfrm>
          <a:prstGeom prst="rect">
            <a:avLst/>
          </a:prstGeom>
        </p:spPr>
      </p:pic>
      <p:grpSp>
        <p:nvGrpSpPr>
          <p:cNvPr id="15" name="Google Shape;2547;p69">
            <a:extLst>
              <a:ext uri="{FF2B5EF4-FFF2-40B4-BE49-F238E27FC236}">
                <a16:creationId xmlns:a16="http://schemas.microsoft.com/office/drawing/2014/main" id="{233BBBDF-523D-00AA-4C08-984FBAB2B473}"/>
              </a:ext>
            </a:extLst>
          </p:cNvPr>
          <p:cNvGrpSpPr/>
          <p:nvPr/>
        </p:nvGrpSpPr>
        <p:grpSpPr>
          <a:xfrm>
            <a:off x="3847768" y="1990088"/>
            <a:ext cx="754941" cy="607814"/>
            <a:chOff x="4342641" y="3591489"/>
            <a:chExt cx="438961" cy="390538"/>
          </a:xfrm>
        </p:grpSpPr>
        <p:sp>
          <p:nvSpPr>
            <p:cNvPr id="16" name="Google Shape;2548;p69">
              <a:extLst>
                <a:ext uri="{FF2B5EF4-FFF2-40B4-BE49-F238E27FC236}">
                  <a16:creationId xmlns:a16="http://schemas.microsoft.com/office/drawing/2014/main" id="{2286CF9F-28DC-94CC-9445-AEA17CD859EA}"/>
                </a:ext>
              </a:extLst>
            </p:cNvPr>
            <p:cNvSpPr/>
            <p:nvPr/>
          </p:nvSpPr>
          <p:spPr>
            <a:xfrm>
              <a:off x="4342641" y="3591489"/>
              <a:ext cx="300705" cy="390538"/>
            </a:xfrm>
            <a:custGeom>
              <a:avLst/>
              <a:gdLst/>
              <a:ahLst/>
              <a:cxnLst/>
              <a:rect l="l" t="t" r="r" b="b"/>
              <a:pathLst>
                <a:path w="14879" h="19324" extrusionOk="0">
                  <a:moveTo>
                    <a:pt x="6598" y="3959"/>
                  </a:moveTo>
                  <a:cubicBezTo>
                    <a:pt x="6943" y="3959"/>
                    <a:pt x="7227" y="4243"/>
                    <a:pt x="7227" y="4588"/>
                  </a:cubicBezTo>
                  <a:cubicBezTo>
                    <a:pt x="7227" y="4933"/>
                    <a:pt x="6943" y="5217"/>
                    <a:pt x="6598" y="5217"/>
                  </a:cubicBezTo>
                  <a:lnTo>
                    <a:pt x="2558" y="5217"/>
                  </a:lnTo>
                  <a:cubicBezTo>
                    <a:pt x="2213" y="5217"/>
                    <a:pt x="1929" y="4933"/>
                    <a:pt x="1929" y="4588"/>
                  </a:cubicBezTo>
                  <a:cubicBezTo>
                    <a:pt x="1929" y="4243"/>
                    <a:pt x="2213" y="3959"/>
                    <a:pt x="2558" y="3959"/>
                  </a:cubicBezTo>
                  <a:close/>
                  <a:moveTo>
                    <a:pt x="6598" y="6496"/>
                  </a:moveTo>
                  <a:cubicBezTo>
                    <a:pt x="6943" y="6496"/>
                    <a:pt x="7227" y="6780"/>
                    <a:pt x="7227" y="7125"/>
                  </a:cubicBezTo>
                  <a:cubicBezTo>
                    <a:pt x="7227" y="7470"/>
                    <a:pt x="6943" y="7754"/>
                    <a:pt x="6598" y="7754"/>
                  </a:cubicBezTo>
                  <a:lnTo>
                    <a:pt x="2558" y="7754"/>
                  </a:lnTo>
                  <a:cubicBezTo>
                    <a:pt x="2213" y="7754"/>
                    <a:pt x="1929" y="7470"/>
                    <a:pt x="1929" y="7125"/>
                  </a:cubicBezTo>
                  <a:cubicBezTo>
                    <a:pt x="1929" y="6780"/>
                    <a:pt x="2213" y="6496"/>
                    <a:pt x="2558" y="6496"/>
                  </a:cubicBezTo>
                  <a:close/>
                  <a:moveTo>
                    <a:pt x="6598" y="9033"/>
                  </a:moveTo>
                  <a:cubicBezTo>
                    <a:pt x="6943" y="9033"/>
                    <a:pt x="7227" y="9317"/>
                    <a:pt x="7227" y="9662"/>
                  </a:cubicBezTo>
                  <a:cubicBezTo>
                    <a:pt x="7227" y="10007"/>
                    <a:pt x="6943" y="10292"/>
                    <a:pt x="6598" y="10292"/>
                  </a:cubicBezTo>
                  <a:lnTo>
                    <a:pt x="2558" y="10292"/>
                  </a:lnTo>
                  <a:cubicBezTo>
                    <a:pt x="2213" y="10292"/>
                    <a:pt x="1929" y="10007"/>
                    <a:pt x="1929" y="9662"/>
                  </a:cubicBezTo>
                  <a:cubicBezTo>
                    <a:pt x="1929" y="9317"/>
                    <a:pt x="2213" y="9033"/>
                    <a:pt x="2558" y="9033"/>
                  </a:cubicBezTo>
                  <a:close/>
                  <a:moveTo>
                    <a:pt x="6598" y="11570"/>
                  </a:moveTo>
                  <a:cubicBezTo>
                    <a:pt x="6943" y="11570"/>
                    <a:pt x="7227" y="11854"/>
                    <a:pt x="7227" y="12200"/>
                  </a:cubicBezTo>
                  <a:cubicBezTo>
                    <a:pt x="7227" y="12545"/>
                    <a:pt x="6943" y="12829"/>
                    <a:pt x="6598" y="12829"/>
                  </a:cubicBezTo>
                  <a:lnTo>
                    <a:pt x="2558" y="12829"/>
                  </a:lnTo>
                  <a:cubicBezTo>
                    <a:pt x="2213" y="12829"/>
                    <a:pt x="1929" y="12545"/>
                    <a:pt x="1929" y="12200"/>
                  </a:cubicBezTo>
                  <a:cubicBezTo>
                    <a:pt x="1929" y="11854"/>
                    <a:pt x="2213" y="11570"/>
                    <a:pt x="2558" y="11570"/>
                  </a:cubicBezTo>
                  <a:close/>
                  <a:moveTo>
                    <a:pt x="6598" y="14108"/>
                  </a:moveTo>
                  <a:cubicBezTo>
                    <a:pt x="6943" y="14108"/>
                    <a:pt x="7227" y="14371"/>
                    <a:pt x="7227" y="14737"/>
                  </a:cubicBezTo>
                  <a:cubicBezTo>
                    <a:pt x="7227" y="15082"/>
                    <a:pt x="6943" y="15366"/>
                    <a:pt x="6598" y="15366"/>
                  </a:cubicBezTo>
                  <a:lnTo>
                    <a:pt x="2558" y="15366"/>
                  </a:lnTo>
                  <a:cubicBezTo>
                    <a:pt x="2213" y="15366"/>
                    <a:pt x="1929" y="15082"/>
                    <a:pt x="1929" y="14737"/>
                  </a:cubicBezTo>
                  <a:cubicBezTo>
                    <a:pt x="1929" y="14371"/>
                    <a:pt x="2213" y="14108"/>
                    <a:pt x="2558" y="14108"/>
                  </a:cubicBezTo>
                  <a:close/>
                  <a:moveTo>
                    <a:pt x="630" y="1"/>
                  </a:moveTo>
                  <a:cubicBezTo>
                    <a:pt x="285" y="1"/>
                    <a:pt x="1" y="285"/>
                    <a:pt x="1" y="630"/>
                  </a:cubicBezTo>
                  <a:lnTo>
                    <a:pt x="1" y="18674"/>
                  </a:lnTo>
                  <a:cubicBezTo>
                    <a:pt x="1" y="19020"/>
                    <a:pt x="285" y="19304"/>
                    <a:pt x="630" y="19304"/>
                  </a:cubicBezTo>
                  <a:lnTo>
                    <a:pt x="14250" y="19324"/>
                  </a:lnTo>
                  <a:cubicBezTo>
                    <a:pt x="14595" y="19324"/>
                    <a:pt x="14879" y="19040"/>
                    <a:pt x="14879" y="18695"/>
                  </a:cubicBezTo>
                  <a:lnTo>
                    <a:pt x="14879" y="15163"/>
                  </a:lnTo>
                  <a:lnTo>
                    <a:pt x="11043" y="15163"/>
                  </a:lnTo>
                  <a:cubicBezTo>
                    <a:pt x="9987" y="15163"/>
                    <a:pt x="9135" y="14310"/>
                    <a:pt x="9135" y="13255"/>
                  </a:cubicBezTo>
                  <a:lnTo>
                    <a:pt x="9135" y="9865"/>
                  </a:lnTo>
                  <a:cubicBezTo>
                    <a:pt x="9135" y="8830"/>
                    <a:pt x="9987" y="7978"/>
                    <a:pt x="11043" y="7978"/>
                  </a:cubicBezTo>
                  <a:lnTo>
                    <a:pt x="14879" y="7978"/>
                  </a:lnTo>
                  <a:lnTo>
                    <a:pt x="14879" y="5968"/>
                  </a:lnTo>
                  <a:lnTo>
                    <a:pt x="9561" y="5968"/>
                  </a:lnTo>
                  <a:cubicBezTo>
                    <a:pt x="9216" y="5968"/>
                    <a:pt x="8932" y="5684"/>
                    <a:pt x="8932" y="5339"/>
                  </a:cubicBezTo>
                  <a:lnTo>
                    <a:pt x="8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49;p69">
              <a:extLst>
                <a:ext uri="{FF2B5EF4-FFF2-40B4-BE49-F238E27FC236}">
                  <a16:creationId xmlns:a16="http://schemas.microsoft.com/office/drawing/2014/main" id="{747B003A-4FF8-105D-9A9E-AE4BAFFFD339}"/>
                </a:ext>
              </a:extLst>
            </p:cNvPr>
            <p:cNvSpPr/>
            <p:nvPr/>
          </p:nvSpPr>
          <p:spPr>
            <a:xfrm>
              <a:off x="4548581" y="3591489"/>
              <a:ext cx="94765" cy="94785"/>
            </a:xfrm>
            <a:custGeom>
              <a:avLst/>
              <a:gdLst/>
              <a:ahLst/>
              <a:cxnLst/>
              <a:rect l="l" t="t" r="r" b="b"/>
              <a:pathLst>
                <a:path w="4689" h="4690" extrusionOk="0">
                  <a:moveTo>
                    <a:pt x="0" y="1"/>
                  </a:moveTo>
                  <a:lnTo>
                    <a:pt x="0" y="4689"/>
                  </a:lnTo>
                  <a:lnTo>
                    <a:pt x="4689" y="4689"/>
                  </a:lnTo>
                  <a:cubicBezTo>
                    <a:pt x="4689" y="4527"/>
                    <a:pt x="4628" y="4365"/>
                    <a:pt x="4486" y="4243"/>
                  </a:cubicBezTo>
                  <a:lnTo>
                    <a:pt x="447" y="204"/>
                  </a:lnTo>
                  <a:cubicBezTo>
                    <a:pt x="325" y="82"/>
                    <a:pt x="163"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50;p69">
              <a:extLst>
                <a:ext uri="{FF2B5EF4-FFF2-40B4-BE49-F238E27FC236}">
                  <a16:creationId xmlns:a16="http://schemas.microsoft.com/office/drawing/2014/main" id="{079C772B-91A9-9D83-20B2-5DA32727F17B}"/>
                </a:ext>
              </a:extLst>
            </p:cNvPr>
            <p:cNvSpPr/>
            <p:nvPr/>
          </p:nvSpPr>
          <p:spPr>
            <a:xfrm>
              <a:off x="4552683" y="3738315"/>
              <a:ext cx="228919" cy="173685"/>
            </a:xfrm>
            <a:custGeom>
              <a:avLst/>
              <a:gdLst/>
              <a:ahLst/>
              <a:cxnLst/>
              <a:rect l="l" t="t" r="r" b="b"/>
              <a:pathLst>
                <a:path w="11327" h="8594" extrusionOk="0">
                  <a:moveTo>
                    <a:pt x="6602" y="1"/>
                  </a:moveTo>
                  <a:cubicBezTo>
                    <a:pt x="6277" y="1"/>
                    <a:pt x="5968" y="253"/>
                    <a:pt x="5968" y="631"/>
                  </a:cubicBezTo>
                  <a:lnTo>
                    <a:pt x="5968" y="1971"/>
                  </a:lnTo>
                  <a:lnTo>
                    <a:pt x="650" y="1971"/>
                  </a:lnTo>
                  <a:cubicBezTo>
                    <a:pt x="284" y="1971"/>
                    <a:pt x="0" y="2255"/>
                    <a:pt x="0" y="2600"/>
                  </a:cubicBezTo>
                  <a:lnTo>
                    <a:pt x="0" y="5990"/>
                  </a:lnTo>
                  <a:cubicBezTo>
                    <a:pt x="0" y="6335"/>
                    <a:pt x="284" y="6619"/>
                    <a:pt x="650" y="6619"/>
                  </a:cubicBezTo>
                  <a:lnTo>
                    <a:pt x="5968" y="6619"/>
                  </a:lnTo>
                  <a:lnTo>
                    <a:pt x="5968" y="7959"/>
                  </a:lnTo>
                  <a:cubicBezTo>
                    <a:pt x="5968" y="8348"/>
                    <a:pt x="6271" y="8594"/>
                    <a:pt x="6593" y="8594"/>
                  </a:cubicBezTo>
                  <a:cubicBezTo>
                    <a:pt x="6742" y="8594"/>
                    <a:pt x="6895" y="8541"/>
                    <a:pt x="7023" y="8426"/>
                  </a:cubicBezTo>
                  <a:lnTo>
                    <a:pt x="11042" y="4772"/>
                  </a:lnTo>
                  <a:cubicBezTo>
                    <a:pt x="11326" y="4508"/>
                    <a:pt x="11326" y="4082"/>
                    <a:pt x="11042" y="3838"/>
                  </a:cubicBezTo>
                  <a:lnTo>
                    <a:pt x="7023" y="165"/>
                  </a:lnTo>
                  <a:cubicBezTo>
                    <a:pt x="6897" y="51"/>
                    <a:pt x="6748" y="1"/>
                    <a:pt x="6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24656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91" name="Google Shape;691;p41"/>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analysis</a:t>
            </a:r>
            <a:endParaRPr dirty="0"/>
          </a:p>
        </p:txBody>
      </p:sp>
      <p:sp>
        <p:nvSpPr>
          <p:cNvPr id="694" name="Google Shape;694;p41"/>
          <p:cNvSpPr/>
          <p:nvPr/>
        </p:nvSpPr>
        <p:spPr>
          <a:xfrm>
            <a:off x="8151831" y="831569"/>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97" name="Google Shape;697;p41"/>
          <p:cNvSpPr/>
          <p:nvPr/>
        </p:nvSpPr>
        <p:spPr>
          <a:xfrm rot="7198710">
            <a:off x="820086" y="336881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41"/>
          <p:cNvGrpSpPr/>
          <p:nvPr/>
        </p:nvGrpSpPr>
        <p:grpSpPr>
          <a:xfrm>
            <a:off x="7406798" y="789891"/>
            <a:ext cx="953591" cy="334099"/>
            <a:chOff x="2271950" y="2722775"/>
            <a:chExt cx="575875" cy="201775"/>
          </a:xfrm>
        </p:grpSpPr>
        <p:sp>
          <p:nvSpPr>
            <p:cNvPr id="699"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5" name="Google Shape;705;p41"/>
          <p:cNvSpPr/>
          <p:nvPr/>
        </p:nvSpPr>
        <p:spPr>
          <a:xfrm>
            <a:off x="2842313" y="3913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7873188" y="1652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6715652" y="70686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7253088" y="7068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6236062" y="1367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rot="7201932">
            <a:off x="1199737" y="40517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2057089" y="418249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41"/>
          <p:cNvGrpSpPr/>
          <p:nvPr/>
        </p:nvGrpSpPr>
        <p:grpSpPr>
          <a:xfrm>
            <a:off x="8348706" y="1083186"/>
            <a:ext cx="438779" cy="344395"/>
            <a:chOff x="4946475" y="3016009"/>
            <a:chExt cx="437728" cy="343570"/>
          </a:xfrm>
        </p:grpSpPr>
        <p:sp>
          <p:nvSpPr>
            <p:cNvPr id="724" name="Google Shape;724;p41"/>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9" name="Google Shape;729;p4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732" name="Google Shape;732;p41">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733" name="Google Shape;733;p41">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734" name="Google Shape;734;p41"/>
          <p:cNvGrpSpPr/>
          <p:nvPr/>
        </p:nvGrpSpPr>
        <p:grpSpPr>
          <a:xfrm>
            <a:off x="706038" y="312972"/>
            <a:ext cx="140222" cy="140409"/>
            <a:chOff x="2741000" y="199475"/>
            <a:chExt cx="191953" cy="192210"/>
          </a:xfrm>
        </p:grpSpPr>
        <p:sp>
          <p:nvSpPr>
            <p:cNvPr id="735" name="Google Shape;735;p41"/>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4" name="Google Shape;744;p41">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23C994DB-B5E4-10E4-0310-AAC0F74F38E7}"/>
              </a:ext>
            </a:extLst>
          </p:cNvPr>
          <p:cNvSpPr txBox="1"/>
          <p:nvPr/>
        </p:nvSpPr>
        <p:spPr>
          <a:xfrm>
            <a:off x="445004" y="1152827"/>
            <a:ext cx="8808462" cy="400110"/>
          </a:xfrm>
          <a:prstGeom prst="rect">
            <a:avLst/>
          </a:prstGeom>
          <a:noFill/>
        </p:spPr>
        <p:txBody>
          <a:bodyPr wrap="square">
            <a:spAutoFit/>
          </a:bodyPr>
          <a:lstStyle/>
          <a:p>
            <a:pPr marL="342900" indent="-342900">
              <a:buClr>
                <a:schemeClr val="tx1"/>
              </a:buClr>
              <a:buFont typeface="Wingdings" pitchFamily="2" charset="2"/>
              <a:buChar char="q"/>
            </a:pPr>
            <a:r>
              <a:rPr lang="en-GB" sz="2000" b="1" dirty="0">
                <a:solidFill>
                  <a:schemeClr val="tx1"/>
                </a:solidFill>
              </a:rPr>
              <a:t>Corona virus spread out with respect to confirmed cases</a:t>
            </a:r>
          </a:p>
        </p:txBody>
      </p:sp>
      <p:pic>
        <p:nvPicPr>
          <p:cNvPr id="12" name="Picture 11">
            <a:extLst>
              <a:ext uri="{FF2B5EF4-FFF2-40B4-BE49-F238E27FC236}">
                <a16:creationId xmlns:a16="http://schemas.microsoft.com/office/drawing/2014/main" id="{E3DF29D0-285A-779D-FB66-5CD615985CB1}"/>
              </a:ext>
            </a:extLst>
          </p:cNvPr>
          <p:cNvPicPr>
            <a:picLocks noChangeAspect="1"/>
          </p:cNvPicPr>
          <p:nvPr/>
        </p:nvPicPr>
        <p:blipFill>
          <a:blip r:embed="rId6"/>
          <a:stretch>
            <a:fillRect/>
          </a:stretch>
        </p:blipFill>
        <p:spPr>
          <a:xfrm>
            <a:off x="669500" y="1839167"/>
            <a:ext cx="2786110" cy="2057102"/>
          </a:xfrm>
          <a:prstGeom prst="rect">
            <a:avLst/>
          </a:prstGeom>
        </p:spPr>
      </p:pic>
      <p:pic>
        <p:nvPicPr>
          <p:cNvPr id="14" name="Picture 13">
            <a:extLst>
              <a:ext uri="{FF2B5EF4-FFF2-40B4-BE49-F238E27FC236}">
                <a16:creationId xmlns:a16="http://schemas.microsoft.com/office/drawing/2014/main" id="{86CB81D2-605D-7732-51DD-10EA6F907972}"/>
              </a:ext>
            </a:extLst>
          </p:cNvPr>
          <p:cNvPicPr>
            <a:picLocks noChangeAspect="1"/>
          </p:cNvPicPr>
          <p:nvPr/>
        </p:nvPicPr>
        <p:blipFill>
          <a:blip r:embed="rId7"/>
          <a:stretch>
            <a:fillRect/>
          </a:stretch>
        </p:blipFill>
        <p:spPr>
          <a:xfrm>
            <a:off x="4432892" y="1709263"/>
            <a:ext cx="3764515" cy="2346113"/>
          </a:xfrm>
          <a:prstGeom prst="rect">
            <a:avLst/>
          </a:prstGeom>
        </p:spPr>
      </p:pic>
      <p:grpSp>
        <p:nvGrpSpPr>
          <p:cNvPr id="15" name="Google Shape;2547;p69">
            <a:extLst>
              <a:ext uri="{FF2B5EF4-FFF2-40B4-BE49-F238E27FC236}">
                <a16:creationId xmlns:a16="http://schemas.microsoft.com/office/drawing/2014/main" id="{44069663-0FCA-174C-1465-F3D4E699A9C9}"/>
              </a:ext>
            </a:extLst>
          </p:cNvPr>
          <p:cNvGrpSpPr/>
          <p:nvPr/>
        </p:nvGrpSpPr>
        <p:grpSpPr>
          <a:xfrm>
            <a:off x="3666735" y="2442901"/>
            <a:ext cx="611595" cy="555244"/>
            <a:chOff x="4342641" y="3591489"/>
            <a:chExt cx="438961" cy="390538"/>
          </a:xfrm>
        </p:grpSpPr>
        <p:sp>
          <p:nvSpPr>
            <p:cNvPr id="16" name="Google Shape;2548;p69">
              <a:extLst>
                <a:ext uri="{FF2B5EF4-FFF2-40B4-BE49-F238E27FC236}">
                  <a16:creationId xmlns:a16="http://schemas.microsoft.com/office/drawing/2014/main" id="{DDB54F13-5A04-308D-C13A-F6FEC8C086F4}"/>
                </a:ext>
              </a:extLst>
            </p:cNvPr>
            <p:cNvSpPr/>
            <p:nvPr/>
          </p:nvSpPr>
          <p:spPr>
            <a:xfrm>
              <a:off x="4342641" y="3591489"/>
              <a:ext cx="300705" cy="390538"/>
            </a:xfrm>
            <a:custGeom>
              <a:avLst/>
              <a:gdLst/>
              <a:ahLst/>
              <a:cxnLst/>
              <a:rect l="l" t="t" r="r" b="b"/>
              <a:pathLst>
                <a:path w="14879" h="19324" extrusionOk="0">
                  <a:moveTo>
                    <a:pt x="6598" y="3959"/>
                  </a:moveTo>
                  <a:cubicBezTo>
                    <a:pt x="6943" y="3959"/>
                    <a:pt x="7227" y="4243"/>
                    <a:pt x="7227" y="4588"/>
                  </a:cubicBezTo>
                  <a:cubicBezTo>
                    <a:pt x="7227" y="4933"/>
                    <a:pt x="6943" y="5217"/>
                    <a:pt x="6598" y="5217"/>
                  </a:cubicBezTo>
                  <a:lnTo>
                    <a:pt x="2558" y="5217"/>
                  </a:lnTo>
                  <a:cubicBezTo>
                    <a:pt x="2213" y="5217"/>
                    <a:pt x="1929" y="4933"/>
                    <a:pt x="1929" y="4588"/>
                  </a:cubicBezTo>
                  <a:cubicBezTo>
                    <a:pt x="1929" y="4243"/>
                    <a:pt x="2213" y="3959"/>
                    <a:pt x="2558" y="3959"/>
                  </a:cubicBezTo>
                  <a:close/>
                  <a:moveTo>
                    <a:pt x="6598" y="6496"/>
                  </a:moveTo>
                  <a:cubicBezTo>
                    <a:pt x="6943" y="6496"/>
                    <a:pt x="7227" y="6780"/>
                    <a:pt x="7227" y="7125"/>
                  </a:cubicBezTo>
                  <a:cubicBezTo>
                    <a:pt x="7227" y="7470"/>
                    <a:pt x="6943" y="7754"/>
                    <a:pt x="6598" y="7754"/>
                  </a:cubicBezTo>
                  <a:lnTo>
                    <a:pt x="2558" y="7754"/>
                  </a:lnTo>
                  <a:cubicBezTo>
                    <a:pt x="2213" y="7754"/>
                    <a:pt x="1929" y="7470"/>
                    <a:pt x="1929" y="7125"/>
                  </a:cubicBezTo>
                  <a:cubicBezTo>
                    <a:pt x="1929" y="6780"/>
                    <a:pt x="2213" y="6496"/>
                    <a:pt x="2558" y="6496"/>
                  </a:cubicBezTo>
                  <a:close/>
                  <a:moveTo>
                    <a:pt x="6598" y="9033"/>
                  </a:moveTo>
                  <a:cubicBezTo>
                    <a:pt x="6943" y="9033"/>
                    <a:pt x="7227" y="9317"/>
                    <a:pt x="7227" y="9662"/>
                  </a:cubicBezTo>
                  <a:cubicBezTo>
                    <a:pt x="7227" y="10007"/>
                    <a:pt x="6943" y="10292"/>
                    <a:pt x="6598" y="10292"/>
                  </a:cubicBezTo>
                  <a:lnTo>
                    <a:pt x="2558" y="10292"/>
                  </a:lnTo>
                  <a:cubicBezTo>
                    <a:pt x="2213" y="10292"/>
                    <a:pt x="1929" y="10007"/>
                    <a:pt x="1929" y="9662"/>
                  </a:cubicBezTo>
                  <a:cubicBezTo>
                    <a:pt x="1929" y="9317"/>
                    <a:pt x="2213" y="9033"/>
                    <a:pt x="2558" y="9033"/>
                  </a:cubicBezTo>
                  <a:close/>
                  <a:moveTo>
                    <a:pt x="6598" y="11570"/>
                  </a:moveTo>
                  <a:cubicBezTo>
                    <a:pt x="6943" y="11570"/>
                    <a:pt x="7227" y="11854"/>
                    <a:pt x="7227" y="12200"/>
                  </a:cubicBezTo>
                  <a:cubicBezTo>
                    <a:pt x="7227" y="12545"/>
                    <a:pt x="6943" y="12829"/>
                    <a:pt x="6598" y="12829"/>
                  </a:cubicBezTo>
                  <a:lnTo>
                    <a:pt x="2558" y="12829"/>
                  </a:lnTo>
                  <a:cubicBezTo>
                    <a:pt x="2213" y="12829"/>
                    <a:pt x="1929" y="12545"/>
                    <a:pt x="1929" y="12200"/>
                  </a:cubicBezTo>
                  <a:cubicBezTo>
                    <a:pt x="1929" y="11854"/>
                    <a:pt x="2213" y="11570"/>
                    <a:pt x="2558" y="11570"/>
                  </a:cubicBezTo>
                  <a:close/>
                  <a:moveTo>
                    <a:pt x="6598" y="14108"/>
                  </a:moveTo>
                  <a:cubicBezTo>
                    <a:pt x="6943" y="14108"/>
                    <a:pt x="7227" y="14371"/>
                    <a:pt x="7227" y="14737"/>
                  </a:cubicBezTo>
                  <a:cubicBezTo>
                    <a:pt x="7227" y="15082"/>
                    <a:pt x="6943" y="15366"/>
                    <a:pt x="6598" y="15366"/>
                  </a:cubicBezTo>
                  <a:lnTo>
                    <a:pt x="2558" y="15366"/>
                  </a:lnTo>
                  <a:cubicBezTo>
                    <a:pt x="2213" y="15366"/>
                    <a:pt x="1929" y="15082"/>
                    <a:pt x="1929" y="14737"/>
                  </a:cubicBezTo>
                  <a:cubicBezTo>
                    <a:pt x="1929" y="14371"/>
                    <a:pt x="2213" y="14108"/>
                    <a:pt x="2558" y="14108"/>
                  </a:cubicBezTo>
                  <a:close/>
                  <a:moveTo>
                    <a:pt x="630" y="1"/>
                  </a:moveTo>
                  <a:cubicBezTo>
                    <a:pt x="285" y="1"/>
                    <a:pt x="1" y="285"/>
                    <a:pt x="1" y="630"/>
                  </a:cubicBezTo>
                  <a:lnTo>
                    <a:pt x="1" y="18674"/>
                  </a:lnTo>
                  <a:cubicBezTo>
                    <a:pt x="1" y="19020"/>
                    <a:pt x="285" y="19304"/>
                    <a:pt x="630" y="19304"/>
                  </a:cubicBezTo>
                  <a:lnTo>
                    <a:pt x="14250" y="19324"/>
                  </a:lnTo>
                  <a:cubicBezTo>
                    <a:pt x="14595" y="19324"/>
                    <a:pt x="14879" y="19040"/>
                    <a:pt x="14879" y="18695"/>
                  </a:cubicBezTo>
                  <a:lnTo>
                    <a:pt x="14879" y="15163"/>
                  </a:lnTo>
                  <a:lnTo>
                    <a:pt x="11043" y="15163"/>
                  </a:lnTo>
                  <a:cubicBezTo>
                    <a:pt x="9987" y="15163"/>
                    <a:pt x="9135" y="14310"/>
                    <a:pt x="9135" y="13255"/>
                  </a:cubicBezTo>
                  <a:lnTo>
                    <a:pt x="9135" y="9865"/>
                  </a:lnTo>
                  <a:cubicBezTo>
                    <a:pt x="9135" y="8830"/>
                    <a:pt x="9987" y="7978"/>
                    <a:pt x="11043" y="7978"/>
                  </a:cubicBezTo>
                  <a:lnTo>
                    <a:pt x="14879" y="7978"/>
                  </a:lnTo>
                  <a:lnTo>
                    <a:pt x="14879" y="5968"/>
                  </a:lnTo>
                  <a:lnTo>
                    <a:pt x="9561" y="5968"/>
                  </a:lnTo>
                  <a:cubicBezTo>
                    <a:pt x="9216" y="5968"/>
                    <a:pt x="8932" y="5684"/>
                    <a:pt x="8932" y="5339"/>
                  </a:cubicBezTo>
                  <a:lnTo>
                    <a:pt x="8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49;p69">
              <a:extLst>
                <a:ext uri="{FF2B5EF4-FFF2-40B4-BE49-F238E27FC236}">
                  <a16:creationId xmlns:a16="http://schemas.microsoft.com/office/drawing/2014/main" id="{9254117D-5BB4-BE0F-9CC8-B2A83ACE79F0}"/>
                </a:ext>
              </a:extLst>
            </p:cNvPr>
            <p:cNvSpPr/>
            <p:nvPr/>
          </p:nvSpPr>
          <p:spPr>
            <a:xfrm>
              <a:off x="4548581" y="3591489"/>
              <a:ext cx="94765" cy="94785"/>
            </a:xfrm>
            <a:custGeom>
              <a:avLst/>
              <a:gdLst/>
              <a:ahLst/>
              <a:cxnLst/>
              <a:rect l="l" t="t" r="r" b="b"/>
              <a:pathLst>
                <a:path w="4689" h="4690" extrusionOk="0">
                  <a:moveTo>
                    <a:pt x="0" y="1"/>
                  </a:moveTo>
                  <a:lnTo>
                    <a:pt x="0" y="4689"/>
                  </a:lnTo>
                  <a:lnTo>
                    <a:pt x="4689" y="4689"/>
                  </a:lnTo>
                  <a:cubicBezTo>
                    <a:pt x="4689" y="4527"/>
                    <a:pt x="4628" y="4365"/>
                    <a:pt x="4486" y="4243"/>
                  </a:cubicBezTo>
                  <a:lnTo>
                    <a:pt x="447" y="204"/>
                  </a:lnTo>
                  <a:cubicBezTo>
                    <a:pt x="325" y="82"/>
                    <a:pt x="163"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50;p69">
              <a:extLst>
                <a:ext uri="{FF2B5EF4-FFF2-40B4-BE49-F238E27FC236}">
                  <a16:creationId xmlns:a16="http://schemas.microsoft.com/office/drawing/2014/main" id="{341BACF4-9427-42AA-82D6-3F6916C3D4BE}"/>
                </a:ext>
              </a:extLst>
            </p:cNvPr>
            <p:cNvSpPr/>
            <p:nvPr/>
          </p:nvSpPr>
          <p:spPr>
            <a:xfrm>
              <a:off x="4552683" y="3738315"/>
              <a:ext cx="228919" cy="173685"/>
            </a:xfrm>
            <a:custGeom>
              <a:avLst/>
              <a:gdLst/>
              <a:ahLst/>
              <a:cxnLst/>
              <a:rect l="l" t="t" r="r" b="b"/>
              <a:pathLst>
                <a:path w="11327" h="8594" extrusionOk="0">
                  <a:moveTo>
                    <a:pt x="6602" y="1"/>
                  </a:moveTo>
                  <a:cubicBezTo>
                    <a:pt x="6277" y="1"/>
                    <a:pt x="5968" y="253"/>
                    <a:pt x="5968" y="631"/>
                  </a:cubicBezTo>
                  <a:lnTo>
                    <a:pt x="5968" y="1971"/>
                  </a:lnTo>
                  <a:lnTo>
                    <a:pt x="650" y="1971"/>
                  </a:lnTo>
                  <a:cubicBezTo>
                    <a:pt x="284" y="1971"/>
                    <a:pt x="0" y="2255"/>
                    <a:pt x="0" y="2600"/>
                  </a:cubicBezTo>
                  <a:lnTo>
                    <a:pt x="0" y="5990"/>
                  </a:lnTo>
                  <a:cubicBezTo>
                    <a:pt x="0" y="6335"/>
                    <a:pt x="284" y="6619"/>
                    <a:pt x="650" y="6619"/>
                  </a:cubicBezTo>
                  <a:lnTo>
                    <a:pt x="5968" y="6619"/>
                  </a:lnTo>
                  <a:lnTo>
                    <a:pt x="5968" y="7959"/>
                  </a:lnTo>
                  <a:cubicBezTo>
                    <a:pt x="5968" y="8348"/>
                    <a:pt x="6271" y="8594"/>
                    <a:pt x="6593" y="8594"/>
                  </a:cubicBezTo>
                  <a:cubicBezTo>
                    <a:pt x="6742" y="8594"/>
                    <a:pt x="6895" y="8541"/>
                    <a:pt x="7023" y="8426"/>
                  </a:cubicBezTo>
                  <a:lnTo>
                    <a:pt x="11042" y="4772"/>
                  </a:lnTo>
                  <a:cubicBezTo>
                    <a:pt x="11326" y="4508"/>
                    <a:pt x="11326" y="4082"/>
                    <a:pt x="11042" y="3838"/>
                  </a:cubicBezTo>
                  <a:lnTo>
                    <a:pt x="7023" y="165"/>
                  </a:lnTo>
                  <a:cubicBezTo>
                    <a:pt x="6897" y="51"/>
                    <a:pt x="6748" y="1"/>
                    <a:pt x="6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91" name="Google Shape;691;p41"/>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analysis</a:t>
            </a:r>
            <a:endParaRPr dirty="0"/>
          </a:p>
        </p:txBody>
      </p:sp>
      <p:sp>
        <p:nvSpPr>
          <p:cNvPr id="694" name="Google Shape;694;p41"/>
          <p:cNvSpPr/>
          <p:nvPr/>
        </p:nvSpPr>
        <p:spPr>
          <a:xfrm>
            <a:off x="8151831" y="831569"/>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97" name="Google Shape;697;p41"/>
          <p:cNvSpPr/>
          <p:nvPr/>
        </p:nvSpPr>
        <p:spPr>
          <a:xfrm rot="7198710">
            <a:off x="820086" y="336881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41"/>
          <p:cNvGrpSpPr/>
          <p:nvPr/>
        </p:nvGrpSpPr>
        <p:grpSpPr>
          <a:xfrm>
            <a:off x="7406798" y="789891"/>
            <a:ext cx="953591" cy="334099"/>
            <a:chOff x="2271950" y="2722775"/>
            <a:chExt cx="575875" cy="201775"/>
          </a:xfrm>
        </p:grpSpPr>
        <p:sp>
          <p:nvSpPr>
            <p:cNvPr id="699"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5" name="Google Shape;705;p41"/>
          <p:cNvSpPr/>
          <p:nvPr/>
        </p:nvSpPr>
        <p:spPr>
          <a:xfrm>
            <a:off x="2842313" y="3913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7873188" y="1652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6715652" y="70686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7253088" y="7068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6236062" y="1367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rot="7201932">
            <a:off x="1199737" y="40517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2057089" y="418249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41"/>
          <p:cNvGrpSpPr/>
          <p:nvPr/>
        </p:nvGrpSpPr>
        <p:grpSpPr>
          <a:xfrm>
            <a:off x="8348706" y="1083186"/>
            <a:ext cx="438779" cy="344395"/>
            <a:chOff x="4946475" y="3016009"/>
            <a:chExt cx="437728" cy="343570"/>
          </a:xfrm>
        </p:grpSpPr>
        <p:sp>
          <p:nvSpPr>
            <p:cNvPr id="724" name="Google Shape;724;p41"/>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9" name="Google Shape;729;p4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732" name="Google Shape;732;p41">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733" name="Google Shape;733;p41">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734" name="Google Shape;734;p41"/>
          <p:cNvGrpSpPr/>
          <p:nvPr/>
        </p:nvGrpSpPr>
        <p:grpSpPr>
          <a:xfrm>
            <a:off x="706038" y="312972"/>
            <a:ext cx="140222" cy="140409"/>
            <a:chOff x="2741000" y="199475"/>
            <a:chExt cx="191953" cy="192210"/>
          </a:xfrm>
        </p:grpSpPr>
        <p:sp>
          <p:nvSpPr>
            <p:cNvPr id="735" name="Google Shape;735;p41"/>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4" name="Google Shape;744;p41">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23C994DB-B5E4-10E4-0310-AAC0F74F38E7}"/>
              </a:ext>
            </a:extLst>
          </p:cNvPr>
          <p:cNvSpPr txBox="1"/>
          <p:nvPr/>
        </p:nvSpPr>
        <p:spPr>
          <a:xfrm>
            <a:off x="445004" y="1152827"/>
            <a:ext cx="8808462" cy="400110"/>
          </a:xfrm>
          <a:prstGeom prst="rect">
            <a:avLst/>
          </a:prstGeom>
          <a:noFill/>
        </p:spPr>
        <p:txBody>
          <a:bodyPr wrap="square">
            <a:spAutoFit/>
          </a:bodyPr>
          <a:lstStyle/>
          <a:p>
            <a:pPr marL="342900" indent="-342900">
              <a:buClr>
                <a:schemeClr val="tx1"/>
              </a:buClr>
              <a:buFont typeface="Wingdings" pitchFamily="2" charset="2"/>
              <a:buChar char="q"/>
            </a:pPr>
            <a:r>
              <a:rPr lang="en-GB" sz="2000" b="1" dirty="0">
                <a:solidFill>
                  <a:schemeClr val="tx1"/>
                </a:solidFill>
              </a:rPr>
              <a:t>Corona virus spread out with respect to death cases</a:t>
            </a:r>
          </a:p>
        </p:txBody>
      </p:sp>
      <p:grpSp>
        <p:nvGrpSpPr>
          <p:cNvPr id="15" name="Google Shape;2547;p69">
            <a:extLst>
              <a:ext uri="{FF2B5EF4-FFF2-40B4-BE49-F238E27FC236}">
                <a16:creationId xmlns:a16="http://schemas.microsoft.com/office/drawing/2014/main" id="{44069663-0FCA-174C-1465-F3D4E699A9C9}"/>
              </a:ext>
            </a:extLst>
          </p:cNvPr>
          <p:cNvGrpSpPr/>
          <p:nvPr/>
        </p:nvGrpSpPr>
        <p:grpSpPr>
          <a:xfrm>
            <a:off x="3666735" y="2442901"/>
            <a:ext cx="611595" cy="555244"/>
            <a:chOff x="4342641" y="3591489"/>
            <a:chExt cx="438961" cy="390538"/>
          </a:xfrm>
        </p:grpSpPr>
        <p:sp>
          <p:nvSpPr>
            <p:cNvPr id="16" name="Google Shape;2548;p69">
              <a:extLst>
                <a:ext uri="{FF2B5EF4-FFF2-40B4-BE49-F238E27FC236}">
                  <a16:creationId xmlns:a16="http://schemas.microsoft.com/office/drawing/2014/main" id="{DDB54F13-5A04-308D-C13A-F6FEC8C086F4}"/>
                </a:ext>
              </a:extLst>
            </p:cNvPr>
            <p:cNvSpPr/>
            <p:nvPr/>
          </p:nvSpPr>
          <p:spPr>
            <a:xfrm>
              <a:off x="4342641" y="3591489"/>
              <a:ext cx="300705" cy="390538"/>
            </a:xfrm>
            <a:custGeom>
              <a:avLst/>
              <a:gdLst/>
              <a:ahLst/>
              <a:cxnLst/>
              <a:rect l="l" t="t" r="r" b="b"/>
              <a:pathLst>
                <a:path w="14879" h="19324" extrusionOk="0">
                  <a:moveTo>
                    <a:pt x="6598" y="3959"/>
                  </a:moveTo>
                  <a:cubicBezTo>
                    <a:pt x="6943" y="3959"/>
                    <a:pt x="7227" y="4243"/>
                    <a:pt x="7227" y="4588"/>
                  </a:cubicBezTo>
                  <a:cubicBezTo>
                    <a:pt x="7227" y="4933"/>
                    <a:pt x="6943" y="5217"/>
                    <a:pt x="6598" y="5217"/>
                  </a:cubicBezTo>
                  <a:lnTo>
                    <a:pt x="2558" y="5217"/>
                  </a:lnTo>
                  <a:cubicBezTo>
                    <a:pt x="2213" y="5217"/>
                    <a:pt x="1929" y="4933"/>
                    <a:pt x="1929" y="4588"/>
                  </a:cubicBezTo>
                  <a:cubicBezTo>
                    <a:pt x="1929" y="4243"/>
                    <a:pt x="2213" y="3959"/>
                    <a:pt x="2558" y="3959"/>
                  </a:cubicBezTo>
                  <a:close/>
                  <a:moveTo>
                    <a:pt x="6598" y="6496"/>
                  </a:moveTo>
                  <a:cubicBezTo>
                    <a:pt x="6943" y="6496"/>
                    <a:pt x="7227" y="6780"/>
                    <a:pt x="7227" y="7125"/>
                  </a:cubicBezTo>
                  <a:cubicBezTo>
                    <a:pt x="7227" y="7470"/>
                    <a:pt x="6943" y="7754"/>
                    <a:pt x="6598" y="7754"/>
                  </a:cubicBezTo>
                  <a:lnTo>
                    <a:pt x="2558" y="7754"/>
                  </a:lnTo>
                  <a:cubicBezTo>
                    <a:pt x="2213" y="7754"/>
                    <a:pt x="1929" y="7470"/>
                    <a:pt x="1929" y="7125"/>
                  </a:cubicBezTo>
                  <a:cubicBezTo>
                    <a:pt x="1929" y="6780"/>
                    <a:pt x="2213" y="6496"/>
                    <a:pt x="2558" y="6496"/>
                  </a:cubicBezTo>
                  <a:close/>
                  <a:moveTo>
                    <a:pt x="6598" y="9033"/>
                  </a:moveTo>
                  <a:cubicBezTo>
                    <a:pt x="6943" y="9033"/>
                    <a:pt x="7227" y="9317"/>
                    <a:pt x="7227" y="9662"/>
                  </a:cubicBezTo>
                  <a:cubicBezTo>
                    <a:pt x="7227" y="10007"/>
                    <a:pt x="6943" y="10292"/>
                    <a:pt x="6598" y="10292"/>
                  </a:cubicBezTo>
                  <a:lnTo>
                    <a:pt x="2558" y="10292"/>
                  </a:lnTo>
                  <a:cubicBezTo>
                    <a:pt x="2213" y="10292"/>
                    <a:pt x="1929" y="10007"/>
                    <a:pt x="1929" y="9662"/>
                  </a:cubicBezTo>
                  <a:cubicBezTo>
                    <a:pt x="1929" y="9317"/>
                    <a:pt x="2213" y="9033"/>
                    <a:pt x="2558" y="9033"/>
                  </a:cubicBezTo>
                  <a:close/>
                  <a:moveTo>
                    <a:pt x="6598" y="11570"/>
                  </a:moveTo>
                  <a:cubicBezTo>
                    <a:pt x="6943" y="11570"/>
                    <a:pt x="7227" y="11854"/>
                    <a:pt x="7227" y="12200"/>
                  </a:cubicBezTo>
                  <a:cubicBezTo>
                    <a:pt x="7227" y="12545"/>
                    <a:pt x="6943" y="12829"/>
                    <a:pt x="6598" y="12829"/>
                  </a:cubicBezTo>
                  <a:lnTo>
                    <a:pt x="2558" y="12829"/>
                  </a:lnTo>
                  <a:cubicBezTo>
                    <a:pt x="2213" y="12829"/>
                    <a:pt x="1929" y="12545"/>
                    <a:pt x="1929" y="12200"/>
                  </a:cubicBezTo>
                  <a:cubicBezTo>
                    <a:pt x="1929" y="11854"/>
                    <a:pt x="2213" y="11570"/>
                    <a:pt x="2558" y="11570"/>
                  </a:cubicBezTo>
                  <a:close/>
                  <a:moveTo>
                    <a:pt x="6598" y="14108"/>
                  </a:moveTo>
                  <a:cubicBezTo>
                    <a:pt x="6943" y="14108"/>
                    <a:pt x="7227" y="14371"/>
                    <a:pt x="7227" y="14737"/>
                  </a:cubicBezTo>
                  <a:cubicBezTo>
                    <a:pt x="7227" y="15082"/>
                    <a:pt x="6943" y="15366"/>
                    <a:pt x="6598" y="15366"/>
                  </a:cubicBezTo>
                  <a:lnTo>
                    <a:pt x="2558" y="15366"/>
                  </a:lnTo>
                  <a:cubicBezTo>
                    <a:pt x="2213" y="15366"/>
                    <a:pt x="1929" y="15082"/>
                    <a:pt x="1929" y="14737"/>
                  </a:cubicBezTo>
                  <a:cubicBezTo>
                    <a:pt x="1929" y="14371"/>
                    <a:pt x="2213" y="14108"/>
                    <a:pt x="2558" y="14108"/>
                  </a:cubicBezTo>
                  <a:close/>
                  <a:moveTo>
                    <a:pt x="630" y="1"/>
                  </a:moveTo>
                  <a:cubicBezTo>
                    <a:pt x="285" y="1"/>
                    <a:pt x="1" y="285"/>
                    <a:pt x="1" y="630"/>
                  </a:cubicBezTo>
                  <a:lnTo>
                    <a:pt x="1" y="18674"/>
                  </a:lnTo>
                  <a:cubicBezTo>
                    <a:pt x="1" y="19020"/>
                    <a:pt x="285" y="19304"/>
                    <a:pt x="630" y="19304"/>
                  </a:cubicBezTo>
                  <a:lnTo>
                    <a:pt x="14250" y="19324"/>
                  </a:lnTo>
                  <a:cubicBezTo>
                    <a:pt x="14595" y="19324"/>
                    <a:pt x="14879" y="19040"/>
                    <a:pt x="14879" y="18695"/>
                  </a:cubicBezTo>
                  <a:lnTo>
                    <a:pt x="14879" y="15163"/>
                  </a:lnTo>
                  <a:lnTo>
                    <a:pt x="11043" y="15163"/>
                  </a:lnTo>
                  <a:cubicBezTo>
                    <a:pt x="9987" y="15163"/>
                    <a:pt x="9135" y="14310"/>
                    <a:pt x="9135" y="13255"/>
                  </a:cubicBezTo>
                  <a:lnTo>
                    <a:pt x="9135" y="9865"/>
                  </a:lnTo>
                  <a:cubicBezTo>
                    <a:pt x="9135" y="8830"/>
                    <a:pt x="9987" y="7978"/>
                    <a:pt x="11043" y="7978"/>
                  </a:cubicBezTo>
                  <a:lnTo>
                    <a:pt x="14879" y="7978"/>
                  </a:lnTo>
                  <a:lnTo>
                    <a:pt x="14879" y="5968"/>
                  </a:lnTo>
                  <a:lnTo>
                    <a:pt x="9561" y="5968"/>
                  </a:lnTo>
                  <a:cubicBezTo>
                    <a:pt x="9216" y="5968"/>
                    <a:pt x="8932" y="5684"/>
                    <a:pt x="8932" y="5339"/>
                  </a:cubicBezTo>
                  <a:lnTo>
                    <a:pt x="8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49;p69">
              <a:extLst>
                <a:ext uri="{FF2B5EF4-FFF2-40B4-BE49-F238E27FC236}">
                  <a16:creationId xmlns:a16="http://schemas.microsoft.com/office/drawing/2014/main" id="{9254117D-5BB4-BE0F-9CC8-B2A83ACE79F0}"/>
                </a:ext>
              </a:extLst>
            </p:cNvPr>
            <p:cNvSpPr/>
            <p:nvPr/>
          </p:nvSpPr>
          <p:spPr>
            <a:xfrm>
              <a:off x="4548581" y="3591489"/>
              <a:ext cx="94765" cy="94785"/>
            </a:xfrm>
            <a:custGeom>
              <a:avLst/>
              <a:gdLst/>
              <a:ahLst/>
              <a:cxnLst/>
              <a:rect l="l" t="t" r="r" b="b"/>
              <a:pathLst>
                <a:path w="4689" h="4690" extrusionOk="0">
                  <a:moveTo>
                    <a:pt x="0" y="1"/>
                  </a:moveTo>
                  <a:lnTo>
                    <a:pt x="0" y="4689"/>
                  </a:lnTo>
                  <a:lnTo>
                    <a:pt x="4689" y="4689"/>
                  </a:lnTo>
                  <a:cubicBezTo>
                    <a:pt x="4689" y="4527"/>
                    <a:pt x="4628" y="4365"/>
                    <a:pt x="4486" y="4243"/>
                  </a:cubicBezTo>
                  <a:lnTo>
                    <a:pt x="447" y="204"/>
                  </a:lnTo>
                  <a:cubicBezTo>
                    <a:pt x="325" y="82"/>
                    <a:pt x="163"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50;p69">
              <a:extLst>
                <a:ext uri="{FF2B5EF4-FFF2-40B4-BE49-F238E27FC236}">
                  <a16:creationId xmlns:a16="http://schemas.microsoft.com/office/drawing/2014/main" id="{341BACF4-9427-42AA-82D6-3F6916C3D4BE}"/>
                </a:ext>
              </a:extLst>
            </p:cNvPr>
            <p:cNvSpPr/>
            <p:nvPr/>
          </p:nvSpPr>
          <p:spPr>
            <a:xfrm>
              <a:off x="4552683" y="3738315"/>
              <a:ext cx="228919" cy="173685"/>
            </a:xfrm>
            <a:custGeom>
              <a:avLst/>
              <a:gdLst/>
              <a:ahLst/>
              <a:cxnLst/>
              <a:rect l="l" t="t" r="r" b="b"/>
              <a:pathLst>
                <a:path w="11327" h="8594" extrusionOk="0">
                  <a:moveTo>
                    <a:pt x="6602" y="1"/>
                  </a:moveTo>
                  <a:cubicBezTo>
                    <a:pt x="6277" y="1"/>
                    <a:pt x="5968" y="253"/>
                    <a:pt x="5968" y="631"/>
                  </a:cubicBezTo>
                  <a:lnTo>
                    <a:pt x="5968" y="1971"/>
                  </a:lnTo>
                  <a:lnTo>
                    <a:pt x="650" y="1971"/>
                  </a:lnTo>
                  <a:cubicBezTo>
                    <a:pt x="284" y="1971"/>
                    <a:pt x="0" y="2255"/>
                    <a:pt x="0" y="2600"/>
                  </a:cubicBezTo>
                  <a:lnTo>
                    <a:pt x="0" y="5990"/>
                  </a:lnTo>
                  <a:cubicBezTo>
                    <a:pt x="0" y="6335"/>
                    <a:pt x="284" y="6619"/>
                    <a:pt x="650" y="6619"/>
                  </a:cubicBezTo>
                  <a:lnTo>
                    <a:pt x="5968" y="6619"/>
                  </a:lnTo>
                  <a:lnTo>
                    <a:pt x="5968" y="7959"/>
                  </a:lnTo>
                  <a:cubicBezTo>
                    <a:pt x="5968" y="8348"/>
                    <a:pt x="6271" y="8594"/>
                    <a:pt x="6593" y="8594"/>
                  </a:cubicBezTo>
                  <a:cubicBezTo>
                    <a:pt x="6742" y="8594"/>
                    <a:pt x="6895" y="8541"/>
                    <a:pt x="7023" y="8426"/>
                  </a:cubicBezTo>
                  <a:lnTo>
                    <a:pt x="11042" y="4772"/>
                  </a:lnTo>
                  <a:cubicBezTo>
                    <a:pt x="11326" y="4508"/>
                    <a:pt x="11326" y="4082"/>
                    <a:pt x="11042" y="3838"/>
                  </a:cubicBezTo>
                  <a:lnTo>
                    <a:pt x="7023" y="165"/>
                  </a:lnTo>
                  <a:cubicBezTo>
                    <a:pt x="6897" y="51"/>
                    <a:pt x="6748" y="1"/>
                    <a:pt x="6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BD3B3DF7-261F-8DBF-9F91-B3AB4EE15F79}"/>
              </a:ext>
            </a:extLst>
          </p:cNvPr>
          <p:cNvPicPr>
            <a:picLocks noChangeAspect="1"/>
          </p:cNvPicPr>
          <p:nvPr/>
        </p:nvPicPr>
        <p:blipFill>
          <a:blip r:embed="rId6"/>
          <a:stretch>
            <a:fillRect/>
          </a:stretch>
        </p:blipFill>
        <p:spPr>
          <a:xfrm>
            <a:off x="721926" y="1717853"/>
            <a:ext cx="2460753" cy="2091640"/>
          </a:xfrm>
          <a:prstGeom prst="rect">
            <a:avLst/>
          </a:prstGeom>
        </p:spPr>
      </p:pic>
      <p:pic>
        <p:nvPicPr>
          <p:cNvPr id="6" name="Picture 5">
            <a:extLst>
              <a:ext uri="{FF2B5EF4-FFF2-40B4-BE49-F238E27FC236}">
                <a16:creationId xmlns:a16="http://schemas.microsoft.com/office/drawing/2014/main" id="{F150E472-F279-551A-765A-57BA6FA6BCC3}"/>
              </a:ext>
            </a:extLst>
          </p:cNvPr>
          <p:cNvPicPr>
            <a:picLocks noChangeAspect="1"/>
          </p:cNvPicPr>
          <p:nvPr/>
        </p:nvPicPr>
        <p:blipFill>
          <a:blip r:embed="rId7"/>
          <a:stretch>
            <a:fillRect/>
          </a:stretch>
        </p:blipFill>
        <p:spPr>
          <a:xfrm>
            <a:off x="4668438" y="1587964"/>
            <a:ext cx="3542504" cy="2392950"/>
          </a:xfrm>
          <a:prstGeom prst="rect">
            <a:avLst/>
          </a:prstGeom>
        </p:spPr>
      </p:pic>
    </p:spTree>
    <p:extLst>
      <p:ext uri="{BB962C8B-B14F-4D97-AF65-F5344CB8AC3E}">
        <p14:creationId xmlns:p14="http://schemas.microsoft.com/office/powerpoint/2010/main" val="509847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91" name="Google Shape;691;p41"/>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analysis</a:t>
            </a:r>
            <a:endParaRPr dirty="0"/>
          </a:p>
        </p:txBody>
      </p:sp>
      <p:sp>
        <p:nvSpPr>
          <p:cNvPr id="694" name="Google Shape;694;p41"/>
          <p:cNvSpPr/>
          <p:nvPr/>
        </p:nvSpPr>
        <p:spPr>
          <a:xfrm>
            <a:off x="8151831" y="831569"/>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97" name="Google Shape;697;p41"/>
          <p:cNvSpPr/>
          <p:nvPr/>
        </p:nvSpPr>
        <p:spPr>
          <a:xfrm rot="7198710">
            <a:off x="820086" y="336881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41"/>
          <p:cNvGrpSpPr/>
          <p:nvPr/>
        </p:nvGrpSpPr>
        <p:grpSpPr>
          <a:xfrm>
            <a:off x="7406798" y="789891"/>
            <a:ext cx="953591" cy="334099"/>
            <a:chOff x="2271950" y="2722775"/>
            <a:chExt cx="575875" cy="201775"/>
          </a:xfrm>
        </p:grpSpPr>
        <p:sp>
          <p:nvSpPr>
            <p:cNvPr id="699"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5" name="Google Shape;705;p41"/>
          <p:cNvSpPr/>
          <p:nvPr/>
        </p:nvSpPr>
        <p:spPr>
          <a:xfrm>
            <a:off x="2842313" y="3913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7873188" y="1652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6715652" y="70686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7253088" y="7068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6236062" y="1367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rot="7201932">
            <a:off x="1199737" y="40517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2057089" y="418249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41"/>
          <p:cNvGrpSpPr/>
          <p:nvPr/>
        </p:nvGrpSpPr>
        <p:grpSpPr>
          <a:xfrm>
            <a:off x="8348706" y="1083186"/>
            <a:ext cx="438779" cy="344395"/>
            <a:chOff x="4946475" y="3016009"/>
            <a:chExt cx="437728" cy="343570"/>
          </a:xfrm>
        </p:grpSpPr>
        <p:sp>
          <p:nvSpPr>
            <p:cNvPr id="724" name="Google Shape;724;p41"/>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9" name="Google Shape;729;p4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732" name="Google Shape;732;p41">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733" name="Google Shape;733;p41">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734" name="Google Shape;734;p41"/>
          <p:cNvGrpSpPr/>
          <p:nvPr/>
        </p:nvGrpSpPr>
        <p:grpSpPr>
          <a:xfrm>
            <a:off x="706038" y="312972"/>
            <a:ext cx="140222" cy="140409"/>
            <a:chOff x="2741000" y="199475"/>
            <a:chExt cx="191953" cy="192210"/>
          </a:xfrm>
        </p:grpSpPr>
        <p:sp>
          <p:nvSpPr>
            <p:cNvPr id="735" name="Google Shape;735;p41"/>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4" name="Google Shape;744;p41">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23C994DB-B5E4-10E4-0310-AAC0F74F38E7}"/>
              </a:ext>
            </a:extLst>
          </p:cNvPr>
          <p:cNvSpPr txBox="1"/>
          <p:nvPr/>
        </p:nvSpPr>
        <p:spPr>
          <a:xfrm>
            <a:off x="445004" y="1152827"/>
            <a:ext cx="8808462" cy="400110"/>
          </a:xfrm>
          <a:prstGeom prst="rect">
            <a:avLst/>
          </a:prstGeom>
          <a:noFill/>
        </p:spPr>
        <p:txBody>
          <a:bodyPr wrap="square">
            <a:spAutoFit/>
          </a:bodyPr>
          <a:lstStyle/>
          <a:p>
            <a:pPr marL="342900" indent="-342900">
              <a:buClr>
                <a:schemeClr val="tx1"/>
              </a:buClr>
              <a:buFont typeface="Wingdings" pitchFamily="2" charset="2"/>
              <a:buChar char="q"/>
            </a:pPr>
            <a:r>
              <a:rPr lang="en-GB" sz="2000" b="1" dirty="0">
                <a:solidFill>
                  <a:schemeClr val="tx1"/>
                </a:solidFill>
              </a:rPr>
              <a:t>Corona virus spread out with respect to recovered cases</a:t>
            </a:r>
          </a:p>
        </p:txBody>
      </p:sp>
      <p:grpSp>
        <p:nvGrpSpPr>
          <p:cNvPr id="15" name="Google Shape;2547;p69">
            <a:extLst>
              <a:ext uri="{FF2B5EF4-FFF2-40B4-BE49-F238E27FC236}">
                <a16:creationId xmlns:a16="http://schemas.microsoft.com/office/drawing/2014/main" id="{44069663-0FCA-174C-1465-F3D4E699A9C9}"/>
              </a:ext>
            </a:extLst>
          </p:cNvPr>
          <p:cNvGrpSpPr/>
          <p:nvPr/>
        </p:nvGrpSpPr>
        <p:grpSpPr>
          <a:xfrm>
            <a:off x="3666735" y="2442901"/>
            <a:ext cx="611595" cy="555244"/>
            <a:chOff x="4342641" y="3591489"/>
            <a:chExt cx="438961" cy="390538"/>
          </a:xfrm>
        </p:grpSpPr>
        <p:sp>
          <p:nvSpPr>
            <p:cNvPr id="16" name="Google Shape;2548;p69">
              <a:extLst>
                <a:ext uri="{FF2B5EF4-FFF2-40B4-BE49-F238E27FC236}">
                  <a16:creationId xmlns:a16="http://schemas.microsoft.com/office/drawing/2014/main" id="{DDB54F13-5A04-308D-C13A-F6FEC8C086F4}"/>
                </a:ext>
              </a:extLst>
            </p:cNvPr>
            <p:cNvSpPr/>
            <p:nvPr/>
          </p:nvSpPr>
          <p:spPr>
            <a:xfrm>
              <a:off x="4342641" y="3591489"/>
              <a:ext cx="300705" cy="390538"/>
            </a:xfrm>
            <a:custGeom>
              <a:avLst/>
              <a:gdLst/>
              <a:ahLst/>
              <a:cxnLst/>
              <a:rect l="l" t="t" r="r" b="b"/>
              <a:pathLst>
                <a:path w="14879" h="19324" extrusionOk="0">
                  <a:moveTo>
                    <a:pt x="6598" y="3959"/>
                  </a:moveTo>
                  <a:cubicBezTo>
                    <a:pt x="6943" y="3959"/>
                    <a:pt x="7227" y="4243"/>
                    <a:pt x="7227" y="4588"/>
                  </a:cubicBezTo>
                  <a:cubicBezTo>
                    <a:pt x="7227" y="4933"/>
                    <a:pt x="6943" y="5217"/>
                    <a:pt x="6598" y="5217"/>
                  </a:cubicBezTo>
                  <a:lnTo>
                    <a:pt x="2558" y="5217"/>
                  </a:lnTo>
                  <a:cubicBezTo>
                    <a:pt x="2213" y="5217"/>
                    <a:pt x="1929" y="4933"/>
                    <a:pt x="1929" y="4588"/>
                  </a:cubicBezTo>
                  <a:cubicBezTo>
                    <a:pt x="1929" y="4243"/>
                    <a:pt x="2213" y="3959"/>
                    <a:pt x="2558" y="3959"/>
                  </a:cubicBezTo>
                  <a:close/>
                  <a:moveTo>
                    <a:pt x="6598" y="6496"/>
                  </a:moveTo>
                  <a:cubicBezTo>
                    <a:pt x="6943" y="6496"/>
                    <a:pt x="7227" y="6780"/>
                    <a:pt x="7227" y="7125"/>
                  </a:cubicBezTo>
                  <a:cubicBezTo>
                    <a:pt x="7227" y="7470"/>
                    <a:pt x="6943" y="7754"/>
                    <a:pt x="6598" y="7754"/>
                  </a:cubicBezTo>
                  <a:lnTo>
                    <a:pt x="2558" y="7754"/>
                  </a:lnTo>
                  <a:cubicBezTo>
                    <a:pt x="2213" y="7754"/>
                    <a:pt x="1929" y="7470"/>
                    <a:pt x="1929" y="7125"/>
                  </a:cubicBezTo>
                  <a:cubicBezTo>
                    <a:pt x="1929" y="6780"/>
                    <a:pt x="2213" y="6496"/>
                    <a:pt x="2558" y="6496"/>
                  </a:cubicBezTo>
                  <a:close/>
                  <a:moveTo>
                    <a:pt x="6598" y="9033"/>
                  </a:moveTo>
                  <a:cubicBezTo>
                    <a:pt x="6943" y="9033"/>
                    <a:pt x="7227" y="9317"/>
                    <a:pt x="7227" y="9662"/>
                  </a:cubicBezTo>
                  <a:cubicBezTo>
                    <a:pt x="7227" y="10007"/>
                    <a:pt x="6943" y="10292"/>
                    <a:pt x="6598" y="10292"/>
                  </a:cubicBezTo>
                  <a:lnTo>
                    <a:pt x="2558" y="10292"/>
                  </a:lnTo>
                  <a:cubicBezTo>
                    <a:pt x="2213" y="10292"/>
                    <a:pt x="1929" y="10007"/>
                    <a:pt x="1929" y="9662"/>
                  </a:cubicBezTo>
                  <a:cubicBezTo>
                    <a:pt x="1929" y="9317"/>
                    <a:pt x="2213" y="9033"/>
                    <a:pt x="2558" y="9033"/>
                  </a:cubicBezTo>
                  <a:close/>
                  <a:moveTo>
                    <a:pt x="6598" y="11570"/>
                  </a:moveTo>
                  <a:cubicBezTo>
                    <a:pt x="6943" y="11570"/>
                    <a:pt x="7227" y="11854"/>
                    <a:pt x="7227" y="12200"/>
                  </a:cubicBezTo>
                  <a:cubicBezTo>
                    <a:pt x="7227" y="12545"/>
                    <a:pt x="6943" y="12829"/>
                    <a:pt x="6598" y="12829"/>
                  </a:cubicBezTo>
                  <a:lnTo>
                    <a:pt x="2558" y="12829"/>
                  </a:lnTo>
                  <a:cubicBezTo>
                    <a:pt x="2213" y="12829"/>
                    <a:pt x="1929" y="12545"/>
                    <a:pt x="1929" y="12200"/>
                  </a:cubicBezTo>
                  <a:cubicBezTo>
                    <a:pt x="1929" y="11854"/>
                    <a:pt x="2213" y="11570"/>
                    <a:pt x="2558" y="11570"/>
                  </a:cubicBezTo>
                  <a:close/>
                  <a:moveTo>
                    <a:pt x="6598" y="14108"/>
                  </a:moveTo>
                  <a:cubicBezTo>
                    <a:pt x="6943" y="14108"/>
                    <a:pt x="7227" y="14371"/>
                    <a:pt x="7227" y="14737"/>
                  </a:cubicBezTo>
                  <a:cubicBezTo>
                    <a:pt x="7227" y="15082"/>
                    <a:pt x="6943" y="15366"/>
                    <a:pt x="6598" y="15366"/>
                  </a:cubicBezTo>
                  <a:lnTo>
                    <a:pt x="2558" y="15366"/>
                  </a:lnTo>
                  <a:cubicBezTo>
                    <a:pt x="2213" y="15366"/>
                    <a:pt x="1929" y="15082"/>
                    <a:pt x="1929" y="14737"/>
                  </a:cubicBezTo>
                  <a:cubicBezTo>
                    <a:pt x="1929" y="14371"/>
                    <a:pt x="2213" y="14108"/>
                    <a:pt x="2558" y="14108"/>
                  </a:cubicBezTo>
                  <a:close/>
                  <a:moveTo>
                    <a:pt x="630" y="1"/>
                  </a:moveTo>
                  <a:cubicBezTo>
                    <a:pt x="285" y="1"/>
                    <a:pt x="1" y="285"/>
                    <a:pt x="1" y="630"/>
                  </a:cubicBezTo>
                  <a:lnTo>
                    <a:pt x="1" y="18674"/>
                  </a:lnTo>
                  <a:cubicBezTo>
                    <a:pt x="1" y="19020"/>
                    <a:pt x="285" y="19304"/>
                    <a:pt x="630" y="19304"/>
                  </a:cubicBezTo>
                  <a:lnTo>
                    <a:pt x="14250" y="19324"/>
                  </a:lnTo>
                  <a:cubicBezTo>
                    <a:pt x="14595" y="19324"/>
                    <a:pt x="14879" y="19040"/>
                    <a:pt x="14879" y="18695"/>
                  </a:cubicBezTo>
                  <a:lnTo>
                    <a:pt x="14879" y="15163"/>
                  </a:lnTo>
                  <a:lnTo>
                    <a:pt x="11043" y="15163"/>
                  </a:lnTo>
                  <a:cubicBezTo>
                    <a:pt x="9987" y="15163"/>
                    <a:pt x="9135" y="14310"/>
                    <a:pt x="9135" y="13255"/>
                  </a:cubicBezTo>
                  <a:lnTo>
                    <a:pt x="9135" y="9865"/>
                  </a:lnTo>
                  <a:cubicBezTo>
                    <a:pt x="9135" y="8830"/>
                    <a:pt x="9987" y="7978"/>
                    <a:pt x="11043" y="7978"/>
                  </a:cubicBezTo>
                  <a:lnTo>
                    <a:pt x="14879" y="7978"/>
                  </a:lnTo>
                  <a:lnTo>
                    <a:pt x="14879" y="5968"/>
                  </a:lnTo>
                  <a:lnTo>
                    <a:pt x="9561" y="5968"/>
                  </a:lnTo>
                  <a:cubicBezTo>
                    <a:pt x="9216" y="5968"/>
                    <a:pt x="8932" y="5684"/>
                    <a:pt x="8932" y="5339"/>
                  </a:cubicBezTo>
                  <a:lnTo>
                    <a:pt x="8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49;p69">
              <a:extLst>
                <a:ext uri="{FF2B5EF4-FFF2-40B4-BE49-F238E27FC236}">
                  <a16:creationId xmlns:a16="http://schemas.microsoft.com/office/drawing/2014/main" id="{9254117D-5BB4-BE0F-9CC8-B2A83ACE79F0}"/>
                </a:ext>
              </a:extLst>
            </p:cNvPr>
            <p:cNvSpPr/>
            <p:nvPr/>
          </p:nvSpPr>
          <p:spPr>
            <a:xfrm>
              <a:off x="4548581" y="3591489"/>
              <a:ext cx="94765" cy="94785"/>
            </a:xfrm>
            <a:custGeom>
              <a:avLst/>
              <a:gdLst/>
              <a:ahLst/>
              <a:cxnLst/>
              <a:rect l="l" t="t" r="r" b="b"/>
              <a:pathLst>
                <a:path w="4689" h="4690" extrusionOk="0">
                  <a:moveTo>
                    <a:pt x="0" y="1"/>
                  </a:moveTo>
                  <a:lnTo>
                    <a:pt x="0" y="4689"/>
                  </a:lnTo>
                  <a:lnTo>
                    <a:pt x="4689" y="4689"/>
                  </a:lnTo>
                  <a:cubicBezTo>
                    <a:pt x="4689" y="4527"/>
                    <a:pt x="4628" y="4365"/>
                    <a:pt x="4486" y="4243"/>
                  </a:cubicBezTo>
                  <a:lnTo>
                    <a:pt x="447" y="204"/>
                  </a:lnTo>
                  <a:cubicBezTo>
                    <a:pt x="325" y="82"/>
                    <a:pt x="163"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50;p69">
              <a:extLst>
                <a:ext uri="{FF2B5EF4-FFF2-40B4-BE49-F238E27FC236}">
                  <a16:creationId xmlns:a16="http://schemas.microsoft.com/office/drawing/2014/main" id="{341BACF4-9427-42AA-82D6-3F6916C3D4BE}"/>
                </a:ext>
              </a:extLst>
            </p:cNvPr>
            <p:cNvSpPr/>
            <p:nvPr/>
          </p:nvSpPr>
          <p:spPr>
            <a:xfrm>
              <a:off x="4552683" y="3738315"/>
              <a:ext cx="228919" cy="173685"/>
            </a:xfrm>
            <a:custGeom>
              <a:avLst/>
              <a:gdLst/>
              <a:ahLst/>
              <a:cxnLst/>
              <a:rect l="l" t="t" r="r" b="b"/>
              <a:pathLst>
                <a:path w="11327" h="8594" extrusionOk="0">
                  <a:moveTo>
                    <a:pt x="6602" y="1"/>
                  </a:moveTo>
                  <a:cubicBezTo>
                    <a:pt x="6277" y="1"/>
                    <a:pt x="5968" y="253"/>
                    <a:pt x="5968" y="631"/>
                  </a:cubicBezTo>
                  <a:lnTo>
                    <a:pt x="5968" y="1971"/>
                  </a:lnTo>
                  <a:lnTo>
                    <a:pt x="650" y="1971"/>
                  </a:lnTo>
                  <a:cubicBezTo>
                    <a:pt x="284" y="1971"/>
                    <a:pt x="0" y="2255"/>
                    <a:pt x="0" y="2600"/>
                  </a:cubicBezTo>
                  <a:lnTo>
                    <a:pt x="0" y="5990"/>
                  </a:lnTo>
                  <a:cubicBezTo>
                    <a:pt x="0" y="6335"/>
                    <a:pt x="284" y="6619"/>
                    <a:pt x="650" y="6619"/>
                  </a:cubicBezTo>
                  <a:lnTo>
                    <a:pt x="5968" y="6619"/>
                  </a:lnTo>
                  <a:lnTo>
                    <a:pt x="5968" y="7959"/>
                  </a:lnTo>
                  <a:cubicBezTo>
                    <a:pt x="5968" y="8348"/>
                    <a:pt x="6271" y="8594"/>
                    <a:pt x="6593" y="8594"/>
                  </a:cubicBezTo>
                  <a:cubicBezTo>
                    <a:pt x="6742" y="8594"/>
                    <a:pt x="6895" y="8541"/>
                    <a:pt x="7023" y="8426"/>
                  </a:cubicBezTo>
                  <a:lnTo>
                    <a:pt x="11042" y="4772"/>
                  </a:lnTo>
                  <a:cubicBezTo>
                    <a:pt x="11326" y="4508"/>
                    <a:pt x="11326" y="4082"/>
                    <a:pt x="11042" y="3838"/>
                  </a:cubicBezTo>
                  <a:lnTo>
                    <a:pt x="7023" y="165"/>
                  </a:lnTo>
                  <a:cubicBezTo>
                    <a:pt x="6897" y="51"/>
                    <a:pt x="6748" y="1"/>
                    <a:pt x="6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461C624E-C553-5A12-5237-BF4ECB08636A}"/>
              </a:ext>
            </a:extLst>
          </p:cNvPr>
          <p:cNvPicPr>
            <a:picLocks noChangeAspect="1"/>
          </p:cNvPicPr>
          <p:nvPr/>
        </p:nvPicPr>
        <p:blipFill>
          <a:blip r:embed="rId6"/>
          <a:stretch>
            <a:fillRect/>
          </a:stretch>
        </p:blipFill>
        <p:spPr>
          <a:xfrm>
            <a:off x="354154" y="1680319"/>
            <a:ext cx="3077588" cy="2267286"/>
          </a:xfrm>
          <a:prstGeom prst="rect">
            <a:avLst/>
          </a:prstGeom>
        </p:spPr>
      </p:pic>
      <p:pic>
        <p:nvPicPr>
          <p:cNvPr id="8" name="Picture 7">
            <a:extLst>
              <a:ext uri="{FF2B5EF4-FFF2-40B4-BE49-F238E27FC236}">
                <a16:creationId xmlns:a16="http://schemas.microsoft.com/office/drawing/2014/main" id="{6BA4DE97-96DA-D35E-03B0-5A34EC831BE9}"/>
              </a:ext>
            </a:extLst>
          </p:cNvPr>
          <p:cNvPicPr>
            <a:picLocks noChangeAspect="1"/>
          </p:cNvPicPr>
          <p:nvPr/>
        </p:nvPicPr>
        <p:blipFill>
          <a:blip r:embed="rId7"/>
          <a:stretch>
            <a:fillRect/>
          </a:stretch>
        </p:blipFill>
        <p:spPr>
          <a:xfrm>
            <a:off x="4490854" y="1654293"/>
            <a:ext cx="3822869" cy="2381586"/>
          </a:xfrm>
          <a:prstGeom prst="rect">
            <a:avLst/>
          </a:prstGeom>
        </p:spPr>
      </p:pic>
    </p:spTree>
    <p:extLst>
      <p:ext uri="{BB962C8B-B14F-4D97-AF65-F5344CB8AC3E}">
        <p14:creationId xmlns:p14="http://schemas.microsoft.com/office/powerpoint/2010/main" val="1645948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43"/>
          <p:cNvSpPr txBox="1">
            <a:spLocks noGrp="1"/>
          </p:cNvSpPr>
          <p:nvPr>
            <p:ph type="title"/>
          </p:nvPr>
        </p:nvSpPr>
        <p:spPr>
          <a:xfrm>
            <a:off x="3204600" y="583532"/>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analysis</a:t>
            </a:r>
            <a:endParaRPr dirty="0"/>
          </a:p>
        </p:txBody>
      </p:sp>
      <p:sp>
        <p:nvSpPr>
          <p:cNvPr id="796" name="Google Shape;796;p43"/>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858" name="Google Shape;858;p43"/>
          <p:cNvSpPr txBox="1"/>
          <p:nvPr/>
        </p:nvSpPr>
        <p:spPr>
          <a:xfrm>
            <a:off x="1440937" y="1167502"/>
            <a:ext cx="2812101" cy="541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b="1" dirty="0">
                <a:solidFill>
                  <a:schemeClr val="dk1"/>
                </a:solidFill>
                <a:latin typeface="Arimo"/>
                <a:ea typeface="Arimo"/>
                <a:cs typeface="Arimo"/>
                <a:sym typeface="Arimo"/>
              </a:rPr>
              <a:t>Country having </a:t>
            </a:r>
            <a:r>
              <a:rPr lang="en-GB" b="1" u="sng" dirty="0">
                <a:solidFill>
                  <a:schemeClr val="dk1"/>
                </a:solidFill>
                <a:latin typeface="Arimo"/>
                <a:ea typeface="Arimo"/>
                <a:cs typeface="Arimo"/>
                <a:sym typeface="Arimo"/>
              </a:rPr>
              <a:t>highest</a:t>
            </a:r>
            <a:r>
              <a:rPr lang="en-GB" b="1" dirty="0">
                <a:solidFill>
                  <a:schemeClr val="dk1"/>
                </a:solidFill>
                <a:latin typeface="Arimo"/>
                <a:ea typeface="Arimo"/>
                <a:cs typeface="Arimo"/>
                <a:sym typeface="Arimo"/>
              </a:rPr>
              <a:t> number of the </a:t>
            </a:r>
            <a:r>
              <a:rPr lang="en-GB" b="1" u="sng" dirty="0">
                <a:solidFill>
                  <a:schemeClr val="dk1"/>
                </a:solidFill>
                <a:latin typeface="Arimo"/>
                <a:ea typeface="Arimo"/>
                <a:cs typeface="Arimo"/>
                <a:sym typeface="Arimo"/>
              </a:rPr>
              <a:t>Confirmed case</a:t>
            </a:r>
            <a:endParaRPr b="1" u="sng" dirty="0">
              <a:solidFill>
                <a:schemeClr val="dk1"/>
              </a:solidFill>
              <a:latin typeface="Arimo"/>
              <a:ea typeface="Arimo"/>
              <a:cs typeface="Arimo"/>
              <a:sym typeface="Arimo"/>
            </a:endParaRPr>
          </a:p>
        </p:txBody>
      </p:sp>
      <p:sp>
        <p:nvSpPr>
          <p:cNvPr id="863" name="Google Shape;863;p43">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3">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3">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866" name="Google Shape;866;p43">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867" name="Google Shape;867;p43">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868" name="Google Shape;868;p43"/>
          <p:cNvGrpSpPr/>
          <p:nvPr/>
        </p:nvGrpSpPr>
        <p:grpSpPr>
          <a:xfrm>
            <a:off x="706038" y="312972"/>
            <a:ext cx="140222" cy="140409"/>
            <a:chOff x="2741000" y="199475"/>
            <a:chExt cx="191953" cy="192210"/>
          </a:xfrm>
        </p:grpSpPr>
        <p:sp>
          <p:nvSpPr>
            <p:cNvPr id="869" name="Google Shape;869;p43"/>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3"/>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3"/>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3"/>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3"/>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3"/>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3"/>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3"/>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3"/>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43">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2" name="Google Shape;882;p43"/>
          <p:cNvGrpSpPr/>
          <p:nvPr/>
        </p:nvGrpSpPr>
        <p:grpSpPr>
          <a:xfrm>
            <a:off x="6970894" y="769701"/>
            <a:ext cx="858975" cy="300968"/>
            <a:chOff x="2271950" y="2722775"/>
            <a:chExt cx="575875" cy="201775"/>
          </a:xfrm>
        </p:grpSpPr>
        <p:sp>
          <p:nvSpPr>
            <p:cNvPr id="883" name="Google Shape;883;p43"/>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3"/>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3"/>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3"/>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3"/>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8" name="Google Shape;888;p43"/>
          <p:cNvSpPr/>
          <p:nvPr/>
        </p:nvSpPr>
        <p:spPr>
          <a:xfrm>
            <a:off x="8076613" y="68438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3"/>
          <p:cNvSpPr/>
          <p:nvPr/>
        </p:nvSpPr>
        <p:spPr>
          <a:xfrm>
            <a:off x="6658639" y="96273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3"/>
          <p:cNvSpPr/>
          <p:nvPr/>
        </p:nvSpPr>
        <p:spPr>
          <a:xfrm>
            <a:off x="6012987" y="751315"/>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3"/>
          <p:cNvSpPr/>
          <p:nvPr/>
        </p:nvSpPr>
        <p:spPr>
          <a:xfrm>
            <a:off x="6872963" y="7861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71E46442-6661-4107-BABA-2EDA19ADFD16}"/>
              </a:ext>
            </a:extLst>
          </p:cNvPr>
          <p:cNvPicPr>
            <a:picLocks noChangeAspect="1"/>
          </p:cNvPicPr>
          <p:nvPr/>
        </p:nvPicPr>
        <p:blipFill>
          <a:blip r:embed="rId6"/>
          <a:stretch>
            <a:fillRect/>
          </a:stretch>
        </p:blipFill>
        <p:spPr>
          <a:xfrm>
            <a:off x="1320431" y="1700350"/>
            <a:ext cx="3053114" cy="2093015"/>
          </a:xfrm>
          <a:prstGeom prst="rect">
            <a:avLst/>
          </a:prstGeom>
        </p:spPr>
      </p:pic>
      <p:pic>
        <p:nvPicPr>
          <p:cNvPr id="5" name="Picture 4">
            <a:extLst>
              <a:ext uri="{FF2B5EF4-FFF2-40B4-BE49-F238E27FC236}">
                <a16:creationId xmlns:a16="http://schemas.microsoft.com/office/drawing/2014/main" id="{C0E8FD86-F6FC-A1DC-2631-B6092AA8C4B4}"/>
              </a:ext>
            </a:extLst>
          </p:cNvPr>
          <p:cNvPicPr>
            <a:picLocks noChangeAspect="1"/>
          </p:cNvPicPr>
          <p:nvPr/>
        </p:nvPicPr>
        <p:blipFill>
          <a:blip r:embed="rId7"/>
          <a:stretch>
            <a:fillRect/>
          </a:stretch>
        </p:blipFill>
        <p:spPr>
          <a:xfrm>
            <a:off x="1738206" y="3793365"/>
            <a:ext cx="2042713" cy="472136"/>
          </a:xfrm>
          <a:prstGeom prst="rect">
            <a:avLst/>
          </a:prstGeom>
        </p:spPr>
      </p:pic>
      <p:sp>
        <p:nvSpPr>
          <p:cNvPr id="6" name="Google Shape;858;p43">
            <a:extLst>
              <a:ext uri="{FF2B5EF4-FFF2-40B4-BE49-F238E27FC236}">
                <a16:creationId xmlns:a16="http://schemas.microsoft.com/office/drawing/2014/main" id="{764FC6C8-BD2A-6C7A-F277-DE046610C386}"/>
              </a:ext>
            </a:extLst>
          </p:cNvPr>
          <p:cNvSpPr txBox="1"/>
          <p:nvPr/>
        </p:nvSpPr>
        <p:spPr>
          <a:xfrm>
            <a:off x="5458712" y="1178391"/>
            <a:ext cx="2557466" cy="541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b="1" dirty="0">
                <a:solidFill>
                  <a:schemeClr val="dk1"/>
                </a:solidFill>
                <a:latin typeface="Arimo"/>
                <a:ea typeface="Arimo"/>
                <a:cs typeface="Arimo"/>
                <a:sym typeface="Arimo"/>
              </a:rPr>
              <a:t>Country having </a:t>
            </a:r>
            <a:r>
              <a:rPr lang="en-GB" b="1" u="sng" dirty="0">
                <a:solidFill>
                  <a:schemeClr val="dk1"/>
                </a:solidFill>
                <a:latin typeface="Arimo"/>
                <a:ea typeface="Arimo"/>
                <a:cs typeface="Arimo"/>
                <a:sym typeface="Arimo"/>
              </a:rPr>
              <a:t>lowest</a:t>
            </a:r>
            <a:r>
              <a:rPr lang="en-GB" b="1" dirty="0">
                <a:solidFill>
                  <a:schemeClr val="dk1"/>
                </a:solidFill>
                <a:latin typeface="Arimo"/>
                <a:ea typeface="Arimo"/>
                <a:cs typeface="Arimo"/>
                <a:sym typeface="Arimo"/>
              </a:rPr>
              <a:t> number of the </a:t>
            </a:r>
            <a:r>
              <a:rPr lang="en-GB" b="1" u="sng" dirty="0">
                <a:solidFill>
                  <a:schemeClr val="dk1"/>
                </a:solidFill>
                <a:latin typeface="Arimo"/>
                <a:ea typeface="Arimo"/>
                <a:cs typeface="Arimo"/>
                <a:sym typeface="Arimo"/>
              </a:rPr>
              <a:t>death case</a:t>
            </a:r>
            <a:endParaRPr b="1" u="sng" dirty="0">
              <a:solidFill>
                <a:schemeClr val="dk1"/>
              </a:solidFill>
              <a:latin typeface="Arimo"/>
              <a:ea typeface="Arimo"/>
              <a:cs typeface="Arimo"/>
              <a:sym typeface="Arimo"/>
            </a:endParaRPr>
          </a:p>
        </p:txBody>
      </p:sp>
      <p:pic>
        <p:nvPicPr>
          <p:cNvPr id="10" name="Picture 9">
            <a:extLst>
              <a:ext uri="{FF2B5EF4-FFF2-40B4-BE49-F238E27FC236}">
                <a16:creationId xmlns:a16="http://schemas.microsoft.com/office/drawing/2014/main" id="{338EF187-052B-ED35-DE63-25017015DDE4}"/>
              </a:ext>
            </a:extLst>
          </p:cNvPr>
          <p:cNvPicPr>
            <a:picLocks noChangeAspect="1"/>
          </p:cNvPicPr>
          <p:nvPr/>
        </p:nvPicPr>
        <p:blipFill>
          <a:blip r:embed="rId8"/>
          <a:stretch>
            <a:fillRect/>
          </a:stretch>
        </p:blipFill>
        <p:spPr>
          <a:xfrm>
            <a:off x="5624415" y="3777193"/>
            <a:ext cx="1734145" cy="504479"/>
          </a:xfrm>
          <a:prstGeom prst="rect">
            <a:avLst/>
          </a:prstGeom>
        </p:spPr>
      </p:pic>
      <p:pic>
        <p:nvPicPr>
          <p:cNvPr id="12" name="Picture 11">
            <a:extLst>
              <a:ext uri="{FF2B5EF4-FFF2-40B4-BE49-F238E27FC236}">
                <a16:creationId xmlns:a16="http://schemas.microsoft.com/office/drawing/2014/main" id="{91FC0999-1780-4EEE-00D7-A6FCAB2ECB67}"/>
              </a:ext>
            </a:extLst>
          </p:cNvPr>
          <p:cNvPicPr>
            <a:picLocks noChangeAspect="1"/>
          </p:cNvPicPr>
          <p:nvPr/>
        </p:nvPicPr>
        <p:blipFill>
          <a:blip r:embed="rId9"/>
          <a:stretch>
            <a:fillRect/>
          </a:stretch>
        </p:blipFill>
        <p:spPr>
          <a:xfrm>
            <a:off x="5243905" y="1731514"/>
            <a:ext cx="2495167" cy="2093015"/>
          </a:xfrm>
          <a:prstGeom prst="rect">
            <a:avLst/>
          </a:prstGeom>
        </p:spPr>
      </p:pic>
      <p:sp>
        <p:nvSpPr>
          <p:cNvPr id="13" name="Curved Right Arrow 12">
            <a:extLst>
              <a:ext uri="{FF2B5EF4-FFF2-40B4-BE49-F238E27FC236}">
                <a16:creationId xmlns:a16="http://schemas.microsoft.com/office/drawing/2014/main" id="{338D3287-9C79-3FC9-7D14-FFEB1B6FBC2B}"/>
              </a:ext>
            </a:extLst>
          </p:cNvPr>
          <p:cNvSpPr/>
          <p:nvPr/>
        </p:nvSpPr>
        <p:spPr>
          <a:xfrm>
            <a:off x="432400" y="3359322"/>
            <a:ext cx="794528" cy="835742"/>
          </a:xfrm>
          <a:prstGeom prst="curved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AT">
              <a:solidFill>
                <a:schemeClr val="tx1"/>
              </a:solidFill>
            </a:endParaRPr>
          </a:p>
        </p:txBody>
      </p:sp>
      <p:sp>
        <p:nvSpPr>
          <p:cNvPr id="14" name="Curved Left Arrow 13">
            <a:extLst>
              <a:ext uri="{FF2B5EF4-FFF2-40B4-BE49-F238E27FC236}">
                <a16:creationId xmlns:a16="http://schemas.microsoft.com/office/drawing/2014/main" id="{3608CFFF-658A-1D7D-1F96-67FA6EC8C2AC}"/>
              </a:ext>
            </a:extLst>
          </p:cNvPr>
          <p:cNvSpPr/>
          <p:nvPr/>
        </p:nvSpPr>
        <p:spPr>
          <a:xfrm>
            <a:off x="7796584" y="3467294"/>
            <a:ext cx="861267" cy="814378"/>
          </a:xfrm>
          <a:prstGeom prst="curved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AT">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subTitle" idx="1"/>
          </p:nvPr>
        </p:nvSpPr>
        <p:spPr>
          <a:xfrm>
            <a:off x="479420" y="1547625"/>
            <a:ext cx="4574870" cy="2735587"/>
          </a:xfrm>
          <a:prstGeom prst="rect">
            <a:avLst/>
          </a:prstGeom>
        </p:spPr>
        <p:txBody>
          <a:bodyPr spcFirstLastPara="1" wrap="square" lIns="91425" tIns="91425" rIns="91425" bIns="91425" anchor="t" anchorCtr="0">
            <a:noAutofit/>
          </a:bodyPr>
          <a:lstStyle/>
          <a:p>
            <a:pPr marL="495300">
              <a:lnSpc>
                <a:spcPct val="150000"/>
              </a:lnSpc>
              <a:buFont typeface="Wingdings" pitchFamily="2" charset="2"/>
              <a:buChar char="q"/>
            </a:pPr>
            <a:r>
              <a:rPr lang="en-GB" sz="2000" b="1" dirty="0"/>
              <a:t>Introduction.</a:t>
            </a:r>
          </a:p>
          <a:p>
            <a:pPr marL="495300" lvl="0" algn="l" rtl="0">
              <a:lnSpc>
                <a:spcPct val="150000"/>
              </a:lnSpc>
              <a:spcBef>
                <a:spcPts val="0"/>
              </a:spcBef>
              <a:spcAft>
                <a:spcPts val="0"/>
              </a:spcAft>
              <a:buSzPts val="1200"/>
              <a:buFont typeface="Wingdings" pitchFamily="2" charset="2"/>
              <a:buChar char="q"/>
            </a:pPr>
            <a:r>
              <a:rPr lang="en-GB" sz="2000" b="1" dirty="0"/>
              <a:t>Dataset Overview.</a:t>
            </a:r>
          </a:p>
          <a:p>
            <a:pPr marL="495300">
              <a:lnSpc>
                <a:spcPct val="150000"/>
              </a:lnSpc>
              <a:buFont typeface="Wingdings" pitchFamily="2" charset="2"/>
              <a:buChar char="q"/>
            </a:pPr>
            <a:r>
              <a:rPr lang="en-GB" sz="2000" b="1" dirty="0"/>
              <a:t>Data Exploration and analysis.</a:t>
            </a:r>
            <a:endParaRPr sz="2000" b="1" dirty="0"/>
          </a:p>
          <a:p>
            <a:pPr marL="495300" lvl="0" algn="l" rtl="0">
              <a:lnSpc>
                <a:spcPct val="150000"/>
              </a:lnSpc>
              <a:spcBef>
                <a:spcPts val="0"/>
              </a:spcBef>
              <a:spcAft>
                <a:spcPts val="0"/>
              </a:spcAft>
              <a:buSzPts val="1200"/>
              <a:buFont typeface="Wingdings" pitchFamily="2" charset="2"/>
              <a:buChar char="q"/>
            </a:pPr>
            <a:r>
              <a:rPr lang="en" sz="2000" b="1" dirty="0"/>
              <a:t>Key Findings.</a:t>
            </a:r>
          </a:p>
          <a:p>
            <a:pPr marL="495300" lvl="0" algn="l" rtl="0">
              <a:lnSpc>
                <a:spcPct val="150000"/>
              </a:lnSpc>
              <a:spcBef>
                <a:spcPts val="0"/>
              </a:spcBef>
              <a:spcAft>
                <a:spcPts val="0"/>
              </a:spcAft>
              <a:buSzPts val="1200"/>
              <a:buFont typeface="Wingdings" pitchFamily="2" charset="2"/>
              <a:buChar char="q"/>
            </a:pPr>
            <a:r>
              <a:rPr lang="en" sz="2000" b="1" dirty="0"/>
              <a:t>Conclusion.</a:t>
            </a:r>
            <a:endParaRPr sz="2000" b="1" dirty="0"/>
          </a:p>
        </p:txBody>
      </p:sp>
      <p:sp>
        <p:nvSpPr>
          <p:cNvPr id="328" name="Google Shape;328;p35"/>
          <p:cNvSpPr txBox="1">
            <a:spLocks noGrp="1"/>
          </p:cNvSpPr>
          <p:nvPr>
            <p:ph type="title"/>
          </p:nvPr>
        </p:nvSpPr>
        <p:spPr>
          <a:xfrm>
            <a:off x="783750" y="6923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a:t>
            </a:r>
            <a:endParaRPr dirty="0"/>
          </a:p>
        </p:txBody>
      </p:sp>
      <p:sp>
        <p:nvSpPr>
          <p:cNvPr id="329" name="Google Shape;329;p35"/>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334" name="Google Shape;334;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337" name="Google Shape;337;p35">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38" name="Google Shape;338;p35">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39" name="Google Shape;339;p35"/>
          <p:cNvGrpSpPr/>
          <p:nvPr/>
        </p:nvGrpSpPr>
        <p:grpSpPr>
          <a:xfrm>
            <a:off x="706038" y="312972"/>
            <a:ext cx="140222" cy="140409"/>
            <a:chOff x="2741000" y="199475"/>
            <a:chExt cx="191953" cy="192210"/>
          </a:xfrm>
        </p:grpSpPr>
        <p:sp>
          <p:nvSpPr>
            <p:cNvPr id="340" name="Google Shape;340;p3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5">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797;p43">
            <a:extLst>
              <a:ext uri="{FF2B5EF4-FFF2-40B4-BE49-F238E27FC236}">
                <a16:creationId xmlns:a16="http://schemas.microsoft.com/office/drawing/2014/main" id="{B9DBC70F-9E8E-DB73-1362-20E45C833CE4}"/>
              </a:ext>
            </a:extLst>
          </p:cNvPr>
          <p:cNvGrpSpPr/>
          <p:nvPr/>
        </p:nvGrpSpPr>
        <p:grpSpPr>
          <a:xfrm>
            <a:off x="4331472" y="1769195"/>
            <a:ext cx="3866275" cy="2059706"/>
            <a:chOff x="233350" y="949250"/>
            <a:chExt cx="7137300" cy="3802300"/>
          </a:xfrm>
        </p:grpSpPr>
        <p:sp>
          <p:nvSpPr>
            <p:cNvPr id="3" name="Google Shape;798;p43">
              <a:extLst>
                <a:ext uri="{FF2B5EF4-FFF2-40B4-BE49-F238E27FC236}">
                  <a16:creationId xmlns:a16="http://schemas.microsoft.com/office/drawing/2014/main" id="{5BB03067-5832-584C-506C-94D1504BFA6A}"/>
                </a:ext>
              </a:extLst>
            </p:cNvPr>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99;p43">
              <a:extLst>
                <a:ext uri="{FF2B5EF4-FFF2-40B4-BE49-F238E27FC236}">
                  <a16:creationId xmlns:a16="http://schemas.microsoft.com/office/drawing/2014/main" id="{81A0AB2D-F0C9-FA0A-F546-FFC91BDD43F7}"/>
                </a:ext>
              </a:extLst>
            </p:cNvPr>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00;p43">
              <a:extLst>
                <a:ext uri="{FF2B5EF4-FFF2-40B4-BE49-F238E27FC236}">
                  <a16:creationId xmlns:a16="http://schemas.microsoft.com/office/drawing/2014/main" id="{28E0EA40-1E9B-AD4D-AD08-8F8A1B73AE0B}"/>
                </a:ext>
              </a:extLst>
            </p:cNvPr>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01;p43">
              <a:extLst>
                <a:ext uri="{FF2B5EF4-FFF2-40B4-BE49-F238E27FC236}">
                  <a16:creationId xmlns:a16="http://schemas.microsoft.com/office/drawing/2014/main" id="{485D440E-B4EE-5449-6172-3ACE323D9D75}"/>
                </a:ext>
              </a:extLst>
            </p:cNvPr>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02;p43">
              <a:extLst>
                <a:ext uri="{FF2B5EF4-FFF2-40B4-BE49-F238E27FC236}">
                  <a16:creationId xmlns:a16="http://schemas.microsoft.com/office/drawing/2014/main" id="{B8F421F9-8C73-CF0C-BE83-0C76904A1F4B}"/>
                </a:ext>
              </a:extLst>
            </p:cNvPr>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03;p43">
              <a:extLst>
                <a:ext uri="{FF2B5EF4-FFF2-40B4-BE49-F238E27FC236}">
                  <a16:creationId xmlns:a16="http://schemas.microsoft.com/office/drawing/2014/main" id="{B537A0E1-D3FE-95D3-3CF7-FC1E9B2A1877}"/>
                </a:ext>
              </a:extLst>
            </p:cNvPr>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04;p43">
              <a:extLst>
                <a:ext uri="{FF2B5EF4-FFF2-40B4-BE49-F238E27FC236}">
                  <a16:creationId xmlns:a16="http://schemas.microsoft.com/office/drawing/2014/main" id="{990B73EA-F527-4058-03A9-7E3E8394FEC3}"/>
                </a:ext>
              </a:extLst>
            </p:cNvPr>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5;p43">
              <a:extLst>
                <a:ext uri="{FF2B5EF4-FFF2-40B4-BE49-F238E27FC236}">
                  <a16:creationId xmlns:a16="http://schemas.microsoft.com/office/drawing/2014/main" id="{F42A102A-AAD9-B801-63FA-7FA8E73C4244}"/>
                </a:ext>
              </a:extLst>
            </p:cNvPr>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06;p43">
              <a:extLst>
                <a:ext uri="{FF2B5EF4-FFF2-40B4-BE49-F238E27FC236}">
                  <a16:creationId xmlns:a16="http://schemas.microsoft.com/office/drawing/2014/main" id="{AEA68196-ADCF-7EBE-5D4F-BAFC02084554}"/>
                </a:ext>
              </a:extLst>
            </p:cNvPr>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07;p43">
              <a:extLst>
                <a:ext uri="{FF2B5EF4-FFF2-40B4-BE49-F238E27FC236}">
                  <a16:creationId xmlns:a16="http://schemas.microsoft.com/office/drawing/2014/main" id="{5A3D372E-D149-1734-2AB6-2D4204BF509B}"/>
                </a:ext>
              </a:extLst>
            </p:cNvPr>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08;p43">
              <a:extLst>
                <a:ext uri="{FF2B5EF4-FFF2-40B4-BE49-F238E27FC236}">
                  <a16:creationId xmlns:a16="http://schemas.microsoft.com/office/drawing/2014/main" id="{51ECAE35-4CDF-B8D0-6DAF-34FDB9224CBB}"/>
                </a:ext>
              </a:extLst>
            </p:cNvPr>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09;p43">
              <a:extLst>
                <a:ext uri="{FF2B5EF4-FFF2-40B4-BE49-F238E27FC236}">
                  <a16:creationId xmlns:a16="http://schemas.microsoft.com/office/drawing/2014/main" id="{0F8A46B3-6830-194F-8208-6F932FC4DE67}"/>
                </a:ext>
              </a:extLst>
            </p:cNvPr>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10;p43">
              <a:extLst>
                <a:ext uri="{FF2B5EF4-FFF2-40B4-BE49-F238E27FC236}">
                  <a16:creationId xmlns:a16="http://schemas.microsoft.com/office/drawing/2014/main" id="{B5D51B13-F4CD-E9A9-174A-404350DFC91D}"/>
                </a:ext>
              </a:extLst>
            </p:cNvPr>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11;p43">
              <a:extLst>
                <a:ext uri="{FF2B5EF4-FFF2-40B4-BE49-F238E27FC236}">
                  <a16:creationId xmlns:a16="http://schemas.microsoft.com/office/drawing/2014/main" id="{14874171-0184-E9A9-7AF0-D99C05A03B9C}"/>
                </a:ext>
              </a:extLst>
            </p:cNvPr>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12;p43">
              <a:extLst>
                <a:ext uri="{FF2B5EF4-FFF2-40B4-BE49-F238E27FC236}">
                  <a16:creationId xmlns:a16="http://schemas.microsoft.com/office/drawing/2014/main" id="{E9E80283-7B8A-0E60-BB59-FF84F937A4C1}"/>
                </a:ext>
              </a:extLst>
            </p:cNvPr>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13;p43">
              <a:extLst>
                <a:ext uri="{FF2B5EF4-FFF2-40B4-BE49-F238E27FC236}">
                  <a16:creationId xmlns:a16="http://schemas.microsoft.com/office/drawing/2014/main" id="{CA1D6FD7-4BE0-1502-F12D-90A440910C4C}"/>
                </a:ext>
              </a:extLst>
            </p:cNvPr>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14;p43">
              <a:extLst>
                <a:ext uri="{FF2B5EF4-FFF2-40B4-BE49-F238E27FC236}">
                  <a16:creationId xmlns:a16="http://schemas.microsoft.com/office/drawing/2014/main" id="{A43A976B-5675-B533-BD40-C1DA5F675BC4}"/>
                </a:ext>
              </a:extLst>
            </p:cNvPr>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15;p43">
              <a:extLst>
                <a:ext uri="{FF2B5EF4-FFF2-40B4-BE49-F238E27FC236}">
                  <a16:creationId xmlns:a16="http://schemas.microsoft.com/office/drawing/2014/main" id="{3C660798-8514-DDFA-F61A-CA92DC128DA7}"/>
                </a:ext>
              </a:extLst>
            </p:cNvPr>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16;p43">
              <a:extLst>
                <a:ext uri="{FF2B5EF4-FFF2-40B4-BE49-F238E27FC236}">
                  <a16:creationId xmlns:a16="http://schemas.microsoft.com/office/drawing/2014/main" id="{2C4DB3EC-D054-1450-0457-00D9A187FECC}"/>
                </a:ext>
              </a:extLst>
            </p:cNvPr>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17;p43">
              <a:extLst>
                <a:ext uri="{FF2B5EF4-FFF2-40B4-BE49-F238E27FC236}">
                  <a16:creationId xmlns:a16="http://schemas.microsoft.com/office/drawing/2014/main" id="{D6A9943F-EF61-A231-7F8F-5C9817047415}"/>
                </a:ext>
              </a:extLst>
            </p:cNvPr>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18;p43">
              <a:extLst>
                <a:ext uri="{FF2B5EF4-FFF2-40B4-BE49-F238E27FC236}">
                  <a16:creationId xmlns:a16="http://schemas.microsoft.com/office/drawing/2014/main" id="{862E158F-CE90-CB1D-BDC7-62F1D6F72073}"/>
                </a:ext>
              </a:extLst>
            </p:cNvPr>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19;p43">
              <a:extLst>
                <a:ext uri="{FF2B5EF4-FFF2-40B4-BE49-F238E27FC236}">
                  <a16:creationId xmlns:a16="http://schemas.microsoft.com/office/drawing/2014/main" id="{5B877ADA-6D7F-E009-F162-8985DB78218C}"/>
                </a:ext>
              </a:extLst>
            </p:cNvPr>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20;p43">
              <a:extLst>
                <a:ext uri="{FF2B5EF4-FFF2-40B4-BE49-F238E27FC236}">
                  <a16:creationId xmlns:a16="http://schemas.microsoft.com/office/drawing/2014/main" id="{CF60DB55-8652-DEE1-168A-F7715092EDEB}"/>
                </a:ext>
              </a:extLst>
            </p:cNvPr>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21;p43">
              <a:extLst>
                <a:ext uri="{FF2B5EF4-FFF2-40B4-BE49-F238E27FC236}">
                  <a16:creationId xmlns:a16="http://schemas.microsoft.com/office/drawing/2014/main" id="{333B9C55-37BA-EA2C-77EA-5BD4E178CFA0}"/>
                </a:ext>
              </a:extLst>
            </p:cNvPr>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22;p43">
              <a:extLst>
                <a:ext uri="{FF2B5EF4-FFF2-40B4-BE49-F238E27FC236}">
                  <a16:creationId xmlns:a16="http://schemas.microsoft.com/office/drawing/2014/main" id="{04C36D61-A2C8-3774-FF39-EEA9A8D3F197}"/>
                </a:ext>
              </a:extLst>
            </p:cNvPr>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23;p43">
              <a:extLst>
                <a:ext uri="{FF2B5EF4-FFF2-40B4-BE49-F238E27FC236}">
                  <a16:creationId xmlns:a16="http://schemas.microsoft.com/office/drawing/2014/main" id="{1457242F-C212-79FB-18A6-150C085C14D0}"/>
                </a:ext>
              </a:extLst>
            </p:cNvPr>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24;p43">
              <a:extLst>
                <a:ext uri="{FF2B5EF4-FFF2-40B4-BE49-F238E27FC236}">
                  <a16:creationId xmlns:a16="http://schemas.microsoft.com/office/drawing/2014/main" id="{32DB12A5-6A21-61A0-F525-6FBCC5BB3D0D}"/>
                </a:ext>
              </a:extLst>
            </p:cNvPr>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25;p43">
              <a:extLst>
                <a:ext uri="{FF2B5EF4-FFF2-40B4-BE49-F238E27FC236}">
                  <a16:creationId xmlns:a16="http://schemas.microsoft.com/office/drawing/2014/main" id="{E196CD95-D34D-94E0-C8C4-3024B5F140BB}"/>
                </a:ext>
              </a:extLst>
            </p:cNvPr>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26;p43">
              <a:extLst>
                <a:ext uri="{FF2B5EF4-FFF2-40B4-BE49-F238E27FC236}">
                  <a16:creationId xmlns:a16="http://schemas.microsoft.com/office/drawing/2014/main" id="{47F85694-0CB2-4281-AB7E-60E808F9A540}"/>
                </a:ext>
              </a:extLst>
            </p:cNvPr>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27;p43">
              <a:extLst>
                <a:ext uri="{FF2B5EF4-FFF2-40B4-BE49-F238E27FC236}">
                  <a16:creationId xmlns:a16="http://schemas.microsoft.com/office/drawing/2014/main" id="{748F5B5E-8782-2161-88E6-1EB080B7E05E}"/>
                </a:ext>
              </a:extLst>
            </p:cNvPr>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28;p43">
              <a:extLst>
                <a:ext uri="{FF2B5EF4-FFF2-40B4-BE49-F238E27FC236}">
                  <a16:creationId xmlns:a16="http://schemas.microsoft.com/office/drawing/2014/main" id="{956768C2-3F92-4E99-A463-CABAA6AE23B6}"/>
                </a:ext>
              </a:extLst>
            </p:cNvPr>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29;p43">
              <a:extLst>
                <a:ext uri="{FF2B5EF4-FFF2-40B4-BE49-F238E27FC236}">
                  <a16:creationId xmlns:a16="http://schemas.microsoft.com/office/drawing/2014/main" id="{34059176-8B8E-4A98-2A97-5FD31333706E}"/>
                </a:ext>
              </a:extLst>
            </p:cNvPr>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30;p43">
              <a:extLst>
                <a:ext uri="{FF2B5EF4-FFF2-40B4-BE49-F238E27FC236}">
                  <a16:creationId xmlns:a16="http://schemas.microsoft.com/office/drawing/2014/main" id="{87709700-C477-B8C7-F462-DD1155CDF71F}"/>
                </a:ext>
              </a:extLst>
            </p:cNvPr>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31;p43">
              <a:extLst>
                <a:ext uri="{FF2B5EF4-FFF2-40B4-BE49-F238E27FC236}">
                  <a16:creationId xmlns:a16="http://schemas.microsoft.com/office/drawing/2014/main" id="{486189C0-7BF1-7076-1B3D-96D17E400418}"/>
                </a:ext>
              </a:extLst>
            </p:cNvPr>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32;p43">
              <a:extLst>
                <a:ext uri="{FF2B5EF4-FFF2-40B4-BE49-F238E27FC236}">
                  <a16:creationId xmlns:a16="http://schemas.microsoft.com/office/drawing/2014/main" id="{8FC9DABD-EECE-0EE7-35EB-38A2EE25E9F7}"/>
                </a:ext>
              </a:extLst>
            </p:cNvPr>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33;p43">
              <a:extLst>
                <a:ext uri="{FF2B5EF4-FFF2-40B4-BE49-F238E27FC236}">
                  <a16:creationId xmlns:a16="http://schemas.microsoft.com/office/drawing/2014/main" id="{63F7ABC6-252B-7CA1-A8AF-625EC2A0E89A}"/>
                </a:ext>
              </a:extLst>
            </p:cNvPr>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34;p43">
              <a:extLst>
                <a:ext uri="{FF2B5EF4-FFF2-40B4-BE49-F238E27FC236}">
                  <a16:creationId xmlns:a16="http://schemas.microsoft.com/office/drawing/2014/main" id="{C0F68C4A-AD91-912C-9BB3-2DA42AE3813E}"/>
                </a:ext>
              </a:extLst>
            </p:cNvPr>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35;p43">
              <a:extLst>
                <a:ext uri="{FF2B5EF4-FFF2-40B4-BE49-F238E27FC236}">
                  <a16:creationId xmlns:a16="http://schemas.microsoft.com/office/drawing/2014/main" id="{24F55FCC-AD50-3008-BF6F-94398D1D80CD}"/>
                </a:ext>
              </a:extLst>
            </p:cNvPr>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36;p43">
              <a:extLst>
                <a:ext uri="{FF2B5EF4-FFF2-40B4-BE49-F238E27FC236}">
                  <a16:creationId xmlns:a16="http://schemas.microsoft.com/office/drawing/2014/main" id="{60B797EF-947A-7862-EFDF-7590A1F318C9}"/>
                </a:ext>
              </a:extLst>
            </p:cNvPr>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37;p43">
              <a:extLst>
                <a:ext uri="{FF2B5EF4-FFF2-40B4-BE49-F238E27FC236}">
                  <a16:creationId xmlns:a16="http://schemas.microsoft.com/office/drawing/2014/main" id="{F034306C-31A2-2F2C-EDDD-15A41D0996E8}"/>
                </a:ext>
              </a:extLst>
            </p:cNvPr>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38;p43">
              <a:extLst>
                <a:ext uri="{FF2B5EF4-FFF2-40B4-BE49-F238E27FC236}">
                  <a16:creationId xmlns:a16="http://schemas.microsoft.com/office/drawing/2014/main" id="{FBAB32DB-95D8-345E-2C93-0690769D268A}"/>
                </a:ext>
              </a:extLst>
            </p:cNvPr>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39;p43">
              <a:extLst>
                <a:ext uri="{FF2B5EF4-FFF2-40B4-BE49-F238E27FC236}">
                  <a16:creationId xmlns:a16="http://schemas.microsoft.com/office/drawing/2014/main" id="{66033C91-D99F-9436-091A-81335044E773}"/>
                </a:ext>
              </a:extLst>
            </p:cNvPr>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40;p43">
              <a:extLst>
                <a:ext uri="{FF2B5EF4-FFF2-40B4-BE49-F238E27FC236}">
                  <a16:creationId xmlns:a16="http://schemas.microsoft.com/office/drawing/2014/main" id="{79788584-E7EC-C482-02F4-44B351D1369F}"/>
                </a:ext>
              </a:extLst>
            </p:cNvPr>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41;p43">
              <a:extLst>
                <a:ext uri="{FF2B5EF4-FFF2-40B4-BE49-F238E27FC236}">
                  <a16:creationId xmlns:a16="http://schemas.microsoft.com/office/drawing/2014/main" id="{A86CC177-A115-F5E0-2BA5-306A1FD4C9FF}"/>
                </a:ext>
              </a:extLst>
            </p:cNvPr>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42;p43">
              <a:extLst>
                <a:ext uri="{FF2B5EF4-FFF2-40B4-BE49-F238E27FC236}">
                  <a16:creationId xmlns:a16="http://schemas.microsoft.com/office/drawing/2014/main" id="{8B955FAB-BFD9-6EA3-FFB4-8529B1F63E38}"/>
                </a:ext>
              </a:extLst>
            </p:cNvPr>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43;p43">
              <a:extLst>
                <a:ext uri="{FF2B5EF4-FFF2-40B4-BE49-F238E27FC236}">
                  <a16:creationId xmlns:a16="http://schemas.microsoft.com/office/drawing/2014/main" id="{567E5D0C-2668-9F7A-4FDF-B22729DBD3C1}"/>
                </a:ext>
              </a:extLst>
            </p:cNvPr>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44;p43">
              <a:extLst>
                <a:ext uri="{FF2B5EF4-FFF2-40B4-BE49-F238E27FC236}">
                  <a16:creationId xmlns:a16="http://schemas.microsoft.com/office/drawing/2014/main" id="{86B14DBF-DF49-1761-6009-8ED82E4473F6}"/>
                </a:ext>
              </a:extLst>
            </p:cNvPr>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45;p43">
              <a:extLst>
                <a:ext uri="{FF2B5EF4-FFF2-40B4-BE49-F238E27FC236}">
                  <a16:creationId xmlns:a16="http://schemas.microsoft.com/office/drawing/2014/main" id="{C3803CCC-9ED2-7CF8-5A2B-3CE04ABFB5EF}"/>
                </a:ext>
              </a:extLst>
            </p:cNvPr>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46;p43">
              <a:extLst>
                <a:ext uri="{FF2B5EF4-FFF2-40B4-BE49-F238E27FC236}">
                  <a16:creationId xmlns:a16="http://schemas.microsoft.com/office/drawing/2014/main" id="{8B3D256B-08A8-99F4-A96C-17E074B762B1}"/>
                </a:ext>
              </a:extLst>
            </p:cNvPr>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47;p43">
              <a:extLst>
                <a:ext uri="{FF2B5EF4-FFF2-40B4-BE49-F238E27FC236}">
                  <a16:creationId xmlns:a16="http://schemas.microsoft.com/office/drawing/2014/main" id="{620C6A69-2198-8BD9-5EFA-7D2FA5E90BD9}"/>
                </a:ext>
              </a:extLst>
            </p:cNvPr>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48;p43">
              <a:extLst>
                <a:ext uri="{FF2B5EF4-FFF2-40B4-BE49-F238E27FC236}">
                  <a16:creationId xmlns:a16="http://schemas.microsoft.com/office/drawing/2014/main" id="{C1901248-E7AF-D624-963D-21ADD9FA02E1}"/>
                </a:ext>
              </a:extLst>
            </p:cNvPr>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87"/>
        <p:cNvGrpSpPr/>
        <p:nvPr/>
      </p:nvGrpSpPr>
      <p:grpSpPr>
        <a:xfrm>
          <a:off x="0" y="0"/>
          <a:ext cx="0" cy="0"/>
          <a:chOff x="0" y="0"/>
          <a:chExt cx="0" cy="0"/>
        </a:xfrm>
      </p:grpSpPr>
      <p:sp>
        <p:nvSpPr>
          <p:cNvPr id="1288" name="Google Shape;1288;p51"/>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DATA analysis</a:t>
            </a:r>
            <a:endParaRPr dirty="0"/>
          </a:p>
        </p:txBody>
      </p:sp>
      <p:sp>
        <p:nvSpPr>
          <p:cNvPr id="1289" name="Google Shape;1289;p5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318" name="Google Shape;1318;p5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1">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321" name="Google Shape;1321;p51">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322" name="Google Shape;1322;p51">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323" name="Google Shape;1323;p51"/>
          <p:cNvGrpSpPr/>
          <p:nvPr/>
        </p:nvGrpSpPr>
        <p:grpSpPr>
          <a:xfrm>
            <a:off x="706038" y="312972"/>
            <a:ext cx="140222" cy="140409"/>
            <a:chOff x="2741000" y="199475"/>
            <a:chExt cx="191953" cy="192210"/>
          </a:xfrm>
        </p:grpSpPr>
        <p:sp>
          <p:nvSpPr>
            <p:cNvPr id="1324" name="Google Shape;1324;p51"/>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1"/>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1"/>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1"/>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1"/>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1"/>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1"/>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1"/>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1"/>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3" name="Google Shape;1333;p51">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1"/>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6" name="Google Shape;1336;p51"/>
          <p:cNvGrpSpPr/>
          <p:nvPr/>
        </p:nvGrpSpPr>
        <p:grpSpPr>
          <a:xfrm>
            <a:off x="7741747" y="734402"/>
            <a:ext cx="695830" cy="243805"/>
            <a:chOff x="2271950" y="2722775"/>
            <a:chExt cx="575875" cy="201775"/>
          </a:xfrm>
        </p:grpSpPr>
        <p:sp>
          <p:nvSpPr>
            <p:cNvPr id="1337" name="Google Shape;1337;p5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2" name="Google Shape;1342;p51"/>
          <p:cNvSpPr/>
          <p:nvPr/>
        </p:nvSpPr>
        <p:spPr>
          <a:xfrm rot="7198898">
            <a:off x="1625737" y="36279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1"/>
          <p:cNvSpPr/>
          <p:nvPr/>
        </p:nvSpPr>
        <p:spPr>
          <a:xfrm rot="7201932">
            <a:off x="771379" y="36091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1"/>
          <p:cNvSpPr/>
          <p:nvPr/>
        </p:nvSpPr>
        <p:spPr>
          <a:xfrm>
            <a:off x="6917981" y="70323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1"/>
          <p:cNvSpPr/>
          <p:nvPr/>
        </p:nvSpPr>
        <p:spPr>
          <a:xfrm>
            <a:off x="1182786" y="412866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1"/>
          <p:cNvSpPr/>
          <p:nvPr/>
        </p:nvSpPr>
        <p:spPr>
          <a:xfrm>
            <a:off x="5830601" y="7054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1"/>
          <p:cNvSpPr/>
          <p:nvPr/>
        </p:nvSpPr>
        <p:spPr>
          <a:xfrm rot="-1685758">
            <a:off x="8444007" y="12993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D3F03899-8CB4-89CC-2137-0AA20EC9B50F}"/>
              </a:ext>
            </a:extLst>
          </p:cNvPr>
          <p:cNvSpPr txBox="1"/>
          <p:nvPr/>
        </p:nvSpPr>
        <p:spPr>
          <a:xfrm>
            <a:off x="877625" y="1152827"/>
            <a:ext cx="8808462" cy="400110"/>
          </a:xfrm>
          <a:prstGeom prst="rect">
            <a:avLst/>
          </a:prstGeom>
          <a:noFill/>
        </p:spPr>
        <p:txBody>
          <a:bodyPr wrap="square">
            <a:spAutoFit/>
          </a:bodyPr>
          <a:lstStyle/>
          <a:p>
            <a:pPr marL="342900" indent="-342900">
              <a:buClr>
                <a:schemeClr val="tx1"/>
              </a:buClr>
              <a:buFont typeface="Wingdings" pitchFamily="2" charset="2"/>
              <a:buChar char="q"/>
            </a:pPr>
            <a:r>
              <a:rPr lang="en-GB" sz="2000" b="1" dirty="0">
                <a:solidFill>
                  <a:schemeClr val="tx1"/>
                </a:solidFill>
              </a:rPr>
              <a:t>Top 5 countries having highest recovered case</a:t>
            </a:r>
          </a:p>
        </p:txBody>
      </p:sp>
      <p:pic>
        <p:nvPicPr>
          <p:cNvPr id="5" name="Picture 4">
            <a:extLst>
              <a:ext uri="{FF2B5EF4-FFF2-40B4-BE49-F238E27FC236}">
                <a16:creationId xmlns:a16="http://schemas.microsoft.com/office/drawing/2014/main" id="{0C59684D-C159-27D5-4280-96C15B45EDCD}"/>
              </a:ext>
            </a:extLst>
          </p:cNvPr>
          <p:cNvPicPr>
            <a:picLocks noChangeAspect="1"/>
          </p:cNvPicPr>
          <p:nvPr/>
        </p:nvPicPr>
        <p:blipFill>
          <a:blip r:embed="rId6"/>
          <a:stretch>
            <a:fillRect/>
          </a:stretch>
        </p:blipFill>
        <p:spPr>
          <a:xfrm>
            <a:off x="1263633" y="1793094"/>
            <a:ext cx="2834708" cy="1965166"/>
          </a:xfrm>
          <a:prstGeom prst="rect">
            <a:avLst/>
          </a:prstGeom>
        </p:spPr>
      </p:pic>
      <p:pic>
        <p:nvPicPr>
          <p:cNvPr id="7" name="Picture 6">
            <a:extLst>
              <a:ext uri="{FF2B5EF4-FFF2-40B4-BE49-F238E27FC236}">
                <a16:creationId xmlns:a16="http://schemas.microsoft.com/office/drawing/2014/main" id="{31BBA2DB-8841-ADD6-22E3-736A0463D2A6}"/>
              </a:ext>
            </a:extLst>
          </p:cNvPr>
          <p:cNvPicPr>
            <a:picLocks noChangeAspect="1"/>
          </p:cNvPicPr>
          <p:nvPr/>
        </p:nvPicPr>
        <p:blipFill>
          <a:blip r:embed="rId7"/>
          <a:stretch>
            <a:fillRect/>
          </a:stretch>
        </p:blipFill>
        <p:spPr>
          <a:xfrm>
            <a:off x="5461465" y="2235626"/>
            <a:ext cx="2102568" cy="1242954"/>
          </a:xfrm>
          <a:prstGeom prst="rect">
            <a:avLst/>
          </a:prstGeom>
        </p:spPr>
      </p:pic>
      <p:grpSp>
        <p:nvGrpSpPr>
          <p:cNvPr id="8" name="Google Shape;2547;p69">
            <a:extLst>
              <a:ext uri="{FF2B5EF4-FFF2-40B4-BE49-F238E27FC236}">
                <a16:creationId xmlns:a16="http://schemas.microsoft.com/office/drawing/2014/main" id="{0DDF5D85-6B5A-CF11-E78F-17D9E080FA48}"/>
              </a:ext>
            </a:extLst>
          </p:cNvPr>
          <p:cNvGrpSpPr/>
          <p:nvPr/>
        </p:nvGrpSpPr>
        <p:grpSpPr>
          <a:xfrm>
            <a:off x="4436674" y="2409556"/>
            <a:ext cx="511975" cy="510584"/>
            <a:chOff x="4342641" y="3591489"/>
            <a:chExt cx="438961" cy="390538"/>
          </a:xfrm>
        </p:grpSpPr>
        <p:sp>
          <p:nvSpPr>
            <p:cNvPr id="9" name="Google Shape;2548;p69">
              <a:extLst>
                <a:ext uri="{FF2B5EF4-FFF2-40B4-BE49-F238E27FC236}">
                  <a16:creationId xmlns:a16="http://schemas.microsoft.com/office/drawing/2014/main" id="{2E17D18F-7277-62F5-43B7-F873140CB85C}"/>
                </a:ext>
              </a:extLst>
            </p:cNvPr>
            <p:cNvSpPr/>
            <p:nvPr/>
          </p:nvSpPr>
          <p:spPr>
            <a:xfrm>
              <a:off x="4342641" y="3591489"/>
              <a:ext cx="300705" cy="390538"/>
            </a:xfrm>
            <a:custGeom>
              <a:avLst/>
              <a:gdLst/>
              <a:ahLst/>
              <a:cxnLst/>
              <a:rect l="l" t="t" r="r" b="b"/>
              <a:pathLst>
                <a:path w="14879" h="19324" extrusionOk="0">
                  <a:moveTo>
                    <a:pt x="6598" y="3959"/>
                  </a:moveTo>
                  <a:cubicBezTo>
                    <a:pt x="6943" y="3959"/>
                    <a:pt x="7227" y="4243"/>
                    <a:pt x="7227" y="4588"/>
                  </a:cubicBezTo>
                  <a:cubicBezTo>
                    <a:pt x="7227" y="4933"/>
                    <a:pt x="6943" y="5217"/>
                    <a:pt x="6598" y="5217"/>
                  </a:cubicBezTo>
                  <a:lnTo>
                    <a:pt x="2558" y="5217"/>
                  </a:lnTo>
                  <a:cubicBezTo>
                    <a:pt x="2213" y="5217"/>
                    <a:pt x="1929" y="4933"/>
                    <a:pt x="1929" y="4588"/>
                  </a:cubicBezTo>
                  <a:cubicBezTo>
                    <a:pt x="1929" y="4243"/>
                    <a:pt x="2213" y="3959"/>
                    <a:pt x="2558" y="3959"/>
                  </a:cubicBezTo>
                  <a:close/>
                  <a:moveTo>
                    <a:pt x="6598" y="6496"/>
                  </a:moveTo>
                  <a:cubicBezTo>
                    <a:pt x="6943" y="6496"/>
                    <a:pt x="7227" y="6780"/>
                    <a:pt x="7227" y="7125"/>
                  </a:cubicBezTo>
                  <a:cubicBezTo>
                    <a:pt x="7227" y="7470"/>
                    <a:pt x="6943" y="7754"/>
                    <a:pt x="6598" y="7754"/>
                  </a:cubicBezTo>
                  <a:lnTo>
                    <a:pt x="2558" y="7754"/>
                  </a:lnTo>
                  <a:cubicBezTo>
                    <a:pt x="2213" y="7754"/>
                    <a:pt x="1929" y="7470"/>
                    <a:pt x="1929" y="7125"/>
                  </a:cubicBezTo>
                  <a:cubicBezTo>
                    <a:pt x="1929" y="6780"/>
                    <a:pt x="2213" y="6496"/>
                    <a:pt x="2558" y="6496"/>
                  </a:cubicBezTo>
                  <a:close/>
                  <a:moveTo>
                    <a:pt x="6598" y="9033"/>
                  </a:moveTo>
                  <a:cubicBezTo>
                    <a:pt x="6943" y="9033"/>
                    <a:pt x="7227" y="9317"/>
                    <a:pt x="7227" y="9662"/>
                  </a:cubicBezTo>
                  <a:cubicBezTo>
                    <a:pt x="7227" y="10007"/>
                    <a:pt x="6943" y="10292"/>
                    <a:pt x="6598" y="10292"/>
                  </a:cubicBezTo>
                  <a:lnTo>
                    <a:pt x="2558" y="10292"/>
                  </a:lnTo>
                  <a:cubicBezTo>
                    <a:pt x="2213" y="10292"/>
                    <a:pt x="1929" y="10007"/>
                    <a:pt x="1929" y="9662"/>
                  </a:cubicBezTo>
                  <a:cubicBezTo>
                    <a:pt x="1929" y="9317"/>
                    <a:pt x="2213" y="9033"/>
                    <a:pt x="2558" y="9033"/>
                  </a:cubicBezTo>
                  <a:close/>
                  <a:moveTo>
                    <a:pt x="6598" y="11570"/>
                  </a:moveTo>
                  <a:cubicBezTo>
                    <a:pt x="6943" y="11570"/>
                    <a:pt x="7227" y="11854"/>
                    <a:pt x="7227" y="12200"/>
                  </a:cubicBezTo>
                  <a:cubicBezTo>
                    <a:pt x="7227" y="12545"/>
                    <a:pt x="6943" y="12829"/>
                    <a:pt x="6598" y="12829"/>
                  </a:cubicBezTo>
                  <a:lnTo>
                    <a:pt x="2558" y="12829"/>
                  </a:lnTo>
                  <a:cubicBezTo>
                    <a:pt x="2213" y="12829"/>
                    <a:pt x="1929" y="12545"/>
                    <a:pt x="1929" y="12200"/>
                  </a:cubicBezTo>
                  <a:cubicBezTo>
                    <a:pt x="1929" y="11854"/>
                    <a:pt x="2213" y="11570"/>
                    <a:pt x="2558" y="11570"/>
                  </a:cubicBezTo>
                  <a:close/>
                  <a:moveTo>
                    <a:pt x="6598" y="14108"/>
                  </a:moveTo>
                  <a:cubicBezTo>
                    <a:pt x="6943" y="14108"/>
                    <a:pt x="7227" y="14371"/>
                    <a:pt x="7227" y="14737"/>
                  </a:cubicBezTo>
                  <a:cubicBezTo>
                    <a:pt x="7227" y="15082"/>
                    <a:pt x="6943" y="15366"/>
                    <a:pt x="6598" y="15366"/>
                  </a:cubicBezTo>
                  <a:lnTo>
                    <a:pt x="2558" y="15366"/>
                  </a:lnTo>
                  <a:cubicBezTo>
                    <a:pt x="2213" y="15366"/>
                    <a:pt x="1929" y="15082"/>
                    <a:pt x="1929" y="14737"/>
                  </a:cubicBezTo>
                  <a:cubicBezTo>
                    <a:pt x="1929" y="14371"/>
                    <a:pt x="2213" y="14108"/>
                    <a:pt x="2558" y="14108"/>
                  </a:cubicBezTo>
                  <a:close/>
                  <a:moveTo>
                    <a:pt x="630" y="1"/>
                  </a:moveTo>
                  <a:cubicBezTo>
                    <a:pt x="285" y="1"/>
                    <a:pt x="1" y="285"/>
                    <a:pt x="1" y="630"/>
                  </a:cubicBezTo>
                  <a:lnTo>
                    <a:pt x="1" y="18674"/>
                  </a:lnTo>
                  <a:cubicBezTo>
                    <a:pt x="1" y="19020"/>
                    <a:pt x="285" y="19304"/>
                    <a:pt x="630" y="19304"/>
                  </a:cubicBezTo>
                  <a:lnTo>
                    <a:pt x="14250" y="19324"/>
                  </a:lnTo>
                  <a:cubicBezTo>
                    <a:pt x="14595" y="19324"/>
                    <a:pt x="14879" y="19040"/>
                    <a:pt x="14879" y="18695"/>
                  </a:cubicBezTo>
                  <a:lnTo>
                    <a:pt x="14879" y="15163"/>
                  </a:lnTo>
                  <a:lnTo>
                    <a:pt x="11043" y="15163"/>
                  </a:lnTo>
                  <a:cubicBezTo>
                    <a:pt x="9987" y="15163"/>
                    <a:pt x="9135" y="14310"/>
                    <a:pt x="9135" y="13255"/>
                  </a:cubicBezTo>
                  <a:lnTo>
                    <a:pt x="9135" y="9865"/>
                  </a:lnTo>
                  <a:cubicBezTo>
                    <a:pt x="9135" y="8830"/>
                    <a:pt x="9987" y="7978"/>
                    <a:pt x="11043" y="7978"/>
                  </a:cubicBezTo>
                  <a:lnTo>
                    <a:pt x="14879" y="7978"/>
                  </a:lnTo>
                  <a:lnTo>
                    <a:pt x="14879" y="5968"/>
                  </a:lnTo>
                  <a:lnTo>
                    <a:pt x="9561" y="5968"/>
                  </a:lnTo>
                  <a:cubicBezTo>
                    <a:pt x="9216" y="5968"/>
                    <a:pt x="8932" y="5684"/>
                    <a:pt x="8932" y="5339"/>
                  </a:cubicBezTo>
                  <a:lnTo>
                    <a:pt x="8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49;p69">
              <a:extLst>
                <a:ext uri="{FF2B5EF4-FFF2-40B4-BE49-F238E27FC236}">
                  <a16:creationId xmlns:a16="http://schemas.microsoft.com/office/drawing/2014/main" id="{49D6FCCD-832B-5A38-50B1-3F51FC9F1F84}"/>
                </a:ext>
              </a:extLst>
            </p:cNvPr>
            <p:cNvSpPr/>
            <p:nvPr/>
          </p:nvSpPr>
          <p:spPr>
            <a:xfrm>
              <a:off x="4548581" y="3591489"/>
              <a:ext cx="94765" cy="94785"/>
            </a:xfrm>
            <a:custGeom>
              <a:avLst/>
              <a:gdLst/>
              <a:ahLst/>
              <a:cxnLst/>
              <a:rect l="l" t="t" r="r" b="b"/>
              <a:pathLst>
                <a:path w="4689" h="4690" extrusionOk="0">
                  <a:moveTo>
                    <a:pt x="0" y="1"/>
                  </a:moveTo>
                  <a:lnTo>
                    <a:pt x="0" y="4689"/>
                  </a:lnTo>
                  <a:lnTo>
                    <a:pt x="4689" y="4689"/>
                  </a:lnTo>
                  <a:cubicBezTo>
                    <a:pt x="4689" y="4527"/>
                    <a:pt x="4628" y="4365"/>
                    <a:pt x="4486" y="4243"/>
                  </a:cubicBezTo>
                  <a:lnTo>
                    <a:pt x="447" y="204"/>
                  </a:lnTo>
                  <a:cubicBezTo>
                    <a:pt x="325" y="82"/>
                    <a:pt x="163"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50;p69">
              <a:extLst>
                <a:ext uri="{FF2B5EF4-FFF2-40B4-BE49-F238E27FC236}">
                  <a16:creationId xmlns:a16="http://schemas.microsoft.com/office/drawing/2014/main" id="{1760DEDF-26B9-0255-EBEA-91959C10BBE9}"/>
                </a:ext>
              </a:extLst>
            </p:cNvPr>
            <p:cNvSpPr/>
            <p:nvPr/>
          </p:nvSpPr>
          <p:spPr>
            <a:xfrm>
              <a:off x="4552683" y="3738315"/>
              <a:ext cx="228919" cy="173685"/>
            </a:xfrm>
            <a:custGeom>
              <a:avLst/>
              <a:gdLst/>
              <a:ahLst/>
              <a:cxnLst/>
              <a:rect l="l" t="t" r="r" b="b"/>
              <a:pathLst>
                <a:path w="11327" h="8594" extrusionOk="0">
                  <a:moveTo>
                    <a:pt x="6602" y="1"/>
                  </a:moveTo>
                  <a:cubicBezTo>
                    <a:pt x="6277" y="1"/>
                    <a:pt x="5968" y="253"/>
                    <a:pt x="5968" y="631"/>
                  </a:cubicBezTo>
                  <a:lnTo>
                    <a:pt x="5968" y="1971"/>
                  </a:lnTo>
                  <a:lnTo>
                    <a:pt x="650" y="1971"/>
                  </a:lnTo>
                  <a:cubicBezTo>
                    <a:pt x="284" y="1971"/>
                    <a:pt x="0" y="2255"/>
                    <a:pt x="0" y="2600"/>
                  </a:cubicBezTo>
                  <a:lnTo>
                    <a:pt x="0" y="5990"/>
                  </a:lnTo>
                  <a:cubicBezTo>
                    <a:pt x="0" y="6335"/>
                    <a:pt x="284" y="6619"/>
                    <a:pt x="650" y="6619"/>
                  </a:cubicBezTo>
                  <a:lnTo>
                    <a:pt x="5968" y="6619"/>
                  </a:lnTo>
                  <a:lnTo>
                    <a:pt x="5968" y="7959"/>
                  </a:lnTo>
                  <a:cubicBezTo>
                    <a:pt x="5968" y="8348"/>
                    <a:pt x="6271" y="8594"/>
                    <a:pt x="6593" y="8594"/>
                  </a:cubicBezTo>
                  <a:cubicBezTo>
                    <a:pt x="6742" y="8594"/>
                    <a:pt x="6895" y="8541"/>
                    <a:pt x="7023" y="8426"/>
                  </a:cubicBezTo>
                  <a:lnTo>
                    <a:pt x="11042" y="4772"/>
                  </a:lnTo>
                  <a:cubicBezTo>
                    <a:pt x="11326" y="4508"/>
                    <a:pt x="11326" y="4082"/>
                    <a:pt x="11042" y="3838"/>
                  </a:cubicBezTo>
                  <a:lnTo>
                    <a:pt x="7023" y="165"/>
                  </a:lnTo>
                  <a:cubicBezTo>
                    <a:pt x="6897" y="51"/>
                    <a:pt x="6748" y="1"/>
                    <a:pt x="6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3"/>
        <p:cNvGrpSpPr/>
        <p:nvPr/>
      </p:nvGrpSpPr>
      <p:grpSpPr>
        <a:xfrm>
          <a:off x="0" y="0"/>
          <a:ext cx="0" cy="0"/>
          <a:chOff x="0" y="0"/>
          <a:chExt cx="0" cy="0"/>
        </a:xfrm>
      </p:grpSpPr>
      <p:sp>
        <p:nvSpPr>
          <p:cNvPr id="1744" name="Google Shape;1744;p59"/>
          <p:cNvSpPr/>
          <p:nvPr/>
        </p:nvSpPr>
        <p:spPr>
          <a:xfrm rot="7202286">
            <a:off x="3663080" y="3195443"/>
            <a:ext cx="666037" cy="662639"/>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9"/>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Key findings</a:t>
            </a:r>
            <a:endParaRPr dirty="0"/>
          </a:p>
        </p:txBody>
      </p:sp>
      <p:sp>
        <p:nvSpPr>
          <p:cNvPr id="1746" name="Google Shape;1746;p5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grpSp>
        <p:nvGrpSpPr>
          <p:cNvPr id="1747" name="Google Shape;1747;p59"/>
          <p:cNvGrpSpPr/>
          <p:nvPr/>
        </p:nvGrpSpPr>
        <p:grpSpPr>
          <a:xfrm>
            <a:off x="3118421" y="1429171"/>
            <a:ext cx="3478666" cy="2560710"/>
            <a:chOff x="3118421" y="1429171"/>
            <a:chExt cx="3478666" cy="2560710"/>
          </a:xfrm>
        </p:grpSpPr>
        <p:grpSp>
          <p:nvGrpSpPr>
            <p:cNvPr id="1748" name="Google Shape;1748;p59"/>
            <p:cNvGrpSpPr/>
            <p:nvPr/>
          </p:nvGrpSpPr>
          <p:grpSpPr>
            <a:xfrm rot="659716">
              <a:off x="3260461" y="1978737"/>
              <a:ext cx="2293211" cy="1710173"/>
              <a:chOff x="1062800" y="1986296"/>
              <a:chExt cx="2169540" cy="1617945"/>
            </a:xfrm>
          </p:grpSpPr>
          <p:sp>
            <p:nvSpPr>
              <p:cNvPr id="1749" name="Google Shape;1749;p59"/>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9"/>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9"/>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9"/>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9"/>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9"/>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9"/>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9"/>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9"/>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9"/>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9"/>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9"/>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9"/>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9"/>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3" name="Google Shape;1763;p59"/>
            <p:cNvGrpSpPr/>
            <p:nvPr/>
          </p:nvGrpSpPr>
          <p:grpSpPr>
            <a:xfrm rot="-1708478">
              <a:off x="4394965" y="1757610"/>
              <a:ext cx="1860831" cy="1903833"/>
              <a:chOff x="6882732" y="2040297"/>
              <a:chExt cx="1861102" cy="1904111"/>
            </a:xfrm>
          </p:grpSpPr>
          <p:grpSp>
            <p:nvGrpSpPr>
              <p:cNvPr id="1764" name="Google Shape;1764;p59"/>
              <p:cNvGrpSpPr/>
              <p:nvPr/>
            </p:nvGrpSpPr>
            <p:grpSpPr>
              <a:xfrm rot="1800000">
                <a:off x="7153488" y="2273972"/>
                <a:ext cx="1319590" cy="1436760"/>
                <a:chOff x="2956444" y="-416775"/>
                <a:chExt cx="1627918" cy="1772276"/>
              </a:xfrm>
            </p:grpSpPr>
            <p:sp>
              <p:nvSpPr>
                <p:cNvPr id="1765" name="Google Shape;1765;p59"/>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9"/>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9"/>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9"/>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9"/>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9"/>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9"/>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9"/>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9"/>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9"/>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9"/>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9"/>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9"/>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9"/>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9" name="Google Shape;1779;p59"/>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80" name="Google Shape;1780;p59"/>
          <p:cNvSpPr txBox="1"/>
          <p:nvPr/>
        </p:nvSpPr>
        <p:spPr>
          <a:xfrm>
            <a:off x="752421" y="1570824"/>
            <a:ext cx="1652683" cy="455357"/>
          </a:xfrm>
          <a:prstGeom prst="rect">
            <a:avLst/>
          </a:prstGeom>
          <a:noFill/>
          <a:ln>
            <a:noFill/>
          </a:ln>
        </p:spPr>
        <p:txBody>
          <a:bodyPr spcFirstLastPara="1" wrap="square" lIns="91425" tIns="91425" rIns="91425" bIns="91425" anchor="ctr" anchorCtr="0">
            <a:noAutofit/>
          </a:bodyPr>
          <a:lstStyle/>
          <a:p>
            <a:r>
              <a:rPr lang="en-GB" sz="1800" dirty="0">
                <a:solidFill>
                  <a:schemeClr val="dk1"/>
                </a:solidFill>
                <a:latin typeface="Bebas Neue"/>
                <a:ea typeface="Bebas Neue"/>
                <a:cs typeface="Bebas Neue"/>
                <a:sym typeface="Bebas Neue"/>
              </a:rPr>
              <a:t>Temporal Analysis</a:t>
            </a:r>
            <a:endParaRPr sz="1800" dirty="0">
              <a:solidFill>
                <a:schemeClr val="dk1"/>
              </a:solidFill>
              <a:latin typeface="Bebas Neue"/>
              <a:ea typeface="Bebas Neue"/>
              <a:cs typeface="Bebas Neue"/>
              <a:sym typeface="Bebas Neue"/>
            </a:endParaRPr>
          </a:p>
        </p:txBody>
      </p:sp>
      <p:sp>
        <p:nvSpPr>
          <p:cNvPr id="1782" name="Google Shape;1782;p59"/>
          <p:cNvSpPr txBox="1"/>
          <p:nvPr/>
        </p:nvSpPr>
        <p:spPr>
          <a:xfrm>
            <a:off x="495255" y="2887279"/>
            <a:ext cx="1974299" cy="68287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000" dirty="0">
                <a:solidFill>
                  <a:schemeClr val="dk1"/>
                </a:solidFill>
                <a:latin typeface="Bebas Neue"/>
                <a:ea typeface="Bebas Neue"/>
                <a:cs typeface="Bebas Neue"/>
                <a:sym typeface="Bebas Neue"/>
              </a:rPr>
              <a:t>Statistical Insights</a:t>
            </a:r>
            <a:endParaRPr sz="2000" dirty="0">
              <a:solidFill>
                <a:schemeClr val="dk1"/>
              </a:solidFill>
              <a:latin typeface="Bebas Neue"/>
              <a:ea typeface="Bebas Neue"/>
              <a:cs typeface="Bebas Neue"/>
              <a:sym typeface="Bebas Neue"/>
            </a:endParaRPr>
          </a:p>
        </p:txBody>
      </p:sp>
      <p:sp>
        <p:nvSpPr>
          <p:cNvPr id="1784" name="Google Shape;1784;p59"/>
          <p:cNvSpPr txBox="1"/>
          <p:nvPr/>
        </p:nvSpPr>
        <p:spPr>
          <a:xfrm>
            <a:off x="7053602" y="1708180"/>
            <a:ext cx="1462268" cy="300900"/>
          </a:xfrm>
          <a:prstGeom prst="rect">
            <a:avLst/>
          </a:prstGeom>
          <a:noFill/>
          <a:ln>
            <a:noFill/>
          </a:ln>
        </p:spPr>
        <p:txBody>
          <a:bodyPr spcFirstLastPara="1" wrap="square" lIns="91425" tIns="91425" rIns="91425" bIns="91425" anchor="ctr" anchorCtr="0">
            <a:noAutofit/>
          </a:bodyPr>
          <a:lstStyle/>
          <a:p>
            <a:pPr algn="r"/>
            <a:r>
              <a:rPr lang="en-GB" sz="1800" dirty="0">
                <a:solidFill>
                  <a:schemeClr val="dk1"/>
                </a:solidFill>
                <a:latin typeface="Bebas Neue"/>
                <a:ea typeface="Bebas Neue"/>
                <a:cs typeface="Bebas Neue"/>
                <a:sym typeface="Bebas Neue"/>
              </a:rPr>
              <a:t>Monthly Trends</a:t>
            </a:r>
            <a:endParaRPr sz="1800" dirty="0">
              <a:solidFill>
                <a:schemeClr val="dk1"/>
              </a:solidFill>
              <a:latin typeface="Bebas Neue"/>
              <a:ea typeface="Bebas Neue"/>
              <a:cs typeface="Bebas Neue"/>
              <a:sym typeface="Bebas Neue"/>
            </a:endParaRPr>
          </a:p>
        </p:txBody>
      </p:sp>
      <p:sp>
        <p:nvSpPr>
          <p:cNvPr id="1786" name="Google Shape;1786;p59"/>
          <p:cNvSpPr txBox="1"/>
          <p:nvPr/>
        </p:nvSpPr>
        <p:spPr>
          <a:xfrm>
            <a:off x="6872466" y="2637129"/>
            <a:ext cx="1325281" cy="10206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600" dirty="0">
                <a:solidFill>
                  <a:schemeClr val="dk1"/>
                </a:solidFill>
                <a:latin typeface="Bebas Neue"/>
                <a:ea typeface="Bebas Neue"/>
                <a:cs typeface="Bebas Neue"/>
                <a:sym typeface="Bebas Neue"/>
              </a:rPr>
              <a:t>Focus Areas for Intervention </a:t>
            </a:r>
            <a:endParaRPr sz="1600" dirty="0">
              <a:solidFill>
                <a:schemeClr val="dk1"/>
              </a:solidFill>
              <a:latin typeface="Bebas Neue"/>
              <a:ea typeface="Bebas Neue"/>
              <a:cs typeface="Bebas Neue"/>
              <a:sym typeface="Bebas Neue"/>
            </a:endParaRPr>
          </a:p>
        </p:txBody>
      </p:sp>
      <p:cxnSp>
        <p:nvCxnSpPr>
          <p:cNvPr id="1788" name="Google Shape;1788;p59"/>
          <p:cNvCxnSpPr>
            <a:cxnSpLocks/>
            <a:stCxn id="1780" idx="3"/>
          </p:cNvCxnSpPr>
          <p:nvPr/>
        </p:nvCxnSpPr>
        <p:spPr>
          <a:xfrm>
            <a:off x="2405104" y="1798503"/>
            <a:ext cx="1289418" cy="565072"/>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1789" name="Google Shape;1789;p59"/>
          <p:cNvCxnSpPr>
            <a:cxnSpLocks/>
            <a:stCxn id="1782" idx="3"/>
          </p:cNvCxnSpPr>
          <p:nvPr/>
        </p:nvCxnSpPr>
        <p:spPr>
          <a:xfrm>
            <a:off x="2469554" y="3228716"/>
            <a:ext cx="835696" cy="6487"/>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1790" name="Google Shape;1790;p59"/>
          <p:cNvCxnSpPr>
            <a:cxnSpLocks/>
            <a:stCxn id="1784" idx="1"/>
          </p:cNvCxnSpPr>
          <p:nvPr/>
        </p:nvCxnSpPr>
        <p:spPr>
          <a:xfrm rot="10800000" flipV="1">
            <a:off x="5601602" y="1858630"/>
            <a:ext cx="1452000" cy="556800"/>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1791" name="Google Shape;1791;p59"/>
          <p:cNvCxnSpPr/>
          <p:nvPr/>
        </p:nvCxnSpPr>
        <p:spPr>
          <a:xfrm rot="10800000">
            <a:off x="5543700" y="2704963"/>
            <a:ext cx="1518600" cy="518100"/>
          </a:xfrm>
          <a:prstGeom prst="bentConnector3">
            <a:avLst>
              <a:gd name="adj1" fmla="val 50000"/>
            </a:avLst>
          </a:prstGeom>
          <a:noFill/>
          <a:ln w="9525" cap="flat" cmpd="sng">
            <a:solidFill>
              <a:schemeClr val="dk1"/>
            </a:solidFill>
            <a:prstDash val="solid"/>
            <a:round/>
            <a:headEnd type="none" w="med" len="med"/>
            <a:tailEnd type="oval" w="med" len="med"/>
          </a:ln>
        </p:spPr>
      </p:cxnSp>
      <p:sp>
        <p:nvSpPr>
          <p:cNvPr id="1792" name="Google Shape;1792;p5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9">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795" name="Google Shape;1795;p59">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796" name="Google Shape;1796;p59">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797" name="Google Shape;1797;p59"/>
          <p:cNvGrpSpPr/>
          <p:nvPr/>
        </p:nvGrpSpPr>
        <p:grpSpPr>
          <a:xfrm>
            <a:off x="706038" y="312972"/>
            <a:ext cx="140222" cy="140409"/>
            <a:chOff x="2741000" y="199475"/>
            <a:chExt cx="191953" cy="192210"/>
          </a:xfrm>
        </p:grpSpPr>
        <p:sp>
          <p:nvSpPr>
            <p:cNvPr id="1798" name="Google Shape;1798;p5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7" name="Google Shape;1807;p59">
            <a:hlinkClick r:id="rId5" action="ppaction://hlinksldjump"/>
          </p:cNvPr>
          <p:cNvSpPr/>
          <p:nvPr/>
        </p:nvSpPr>
        <p:spPr>
          <a:xfrm>
            <a:off x="821900" y="4289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9"/>
          <p:cNvSpPr/>
          <p:nvPr/>
        </p:nvSpPr>
        <p:spPr>
          <a:xfrm>
            <a:off x="7856375" y="10317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9"/>
          <p:cNvSpPr/>
          <p:nvPr/>
        </p:nvSpPr>
        <p:spPr>
          <a:xfrm>
            <a:off x="7179413" y="89085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9"/>
          <p:cNvSpPr/>
          <p:nvPr/>
        </p:nvSpPr>
        <p:spPr>
          <a:xfrm rot="-1685758">
            <a:off x="6156294" y="1163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9"/>
          <p:cNvSpPr/>
          <p:nvPr/>
        </p:nvSpPr>
        <p:spPr>
          <a:xfrm>
            <a:off x="6597076" y="7184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9"/>
          <p:cNvSpPr/>
          <p:nvPr/>
        </p:nvSpPr>
        <p:spPr>
          <a:xfrm>
            <a:off x="8311499" y="718390"/>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 name="Google Shape;1789;p59">
            <a:extLst>
              <a:ext uri="{FF2B5EF4-FFF2-40B4-BE49-F238E27FC236}">
                <a16:creationId xmlns:a16="http://schemas.microsoft.com/office/drawing/2014/main" id="{F68275AE-47D3-DA07-59CE-347029564055}"/>
              </a:ext>
            </a:extLst>
          </p:cNvPr>
          <p:cNvCxnSpPr>
            <a:cxnSpLocks/>
            <a:stCxn id="11" idx="3"/>
          </p:cNvCxnSpPr>
          <p:nvPr/>
        </p:nvCxnSpPr>
        <p:spPr>
          <a:xfrm>
            <a:off x="2620787" y="2529211"/>
            <a:ext cx="817099" cy="139245"/>
          </a:xfrm>
          <a:prstGeom prst="bentConnector3">
            <a:avLst>
              <a:gd name="adj1" fmla="val 50000"/>
            </a:avLst>
          </a:prstGeom>
          <a:noFill/>
          <a:ln w="9525" cap="flat" cmpd="sng">
            <a:solidFill>
              <a:schemeClr val="dk1"/>
            </a:solidFill>
            <a:prstDash val="solid"/>
            <a:round/>
            <a:headEnd type="none" w="med" len="med"/>
            <a:tailEnd type="oval" w="med" len="med"/>
          </a:ln>
        </p:spPr>
      </p:cxnSp>
      <p:sp>
        <p:nvSpPr>
          <p:cNvPr id="11" name="Google Shape;1780;p59">
            <a:extLst>
              <a:ext uri="{FF2B5EF4-FFF2-40B4-BE49-F238E27FC236}">
                <a16:creationId xmlns:a16="http://schemas.microsoft.com/office/drawing/2014/main" id="{44C172EB-716E-C64E-23E2-00BF63BD17B7}"/>
              </a:ext>
            </a:extLst>
          </p:cNvPr>
          <p:cNvSpPr txBox="1"/>
          <p:nvPr/>
        </p:nvSpPr>
        <p:spPr>
          <a:xfrm>
            <a:off x="646488" y="2301532"/>
            <a:ext cx="1974299" cy="455357"/>
          </a:xfrm>
          <a:prstGeom prst="rect">
            <a:avLst/>
          </a:prstGeom>
          <a:noFill/>
          <a:ln>
            <a:noFill/>
          </a:ln>
        </p:spPr>
        <p:txBody>
          <a:bodyPr spcFirstLastPara="1" wrap="square" lIns="91425" tIns="91425" rIns="91425" bIns="91425" anchor="ctr" anchorCtr="0">
            <a:noAutofit/>
          </a:bodyPr>
          <a:lstStyle/>
          <a:p>
            <a:r>
              <a:rPr lang="en-GB" sz="1800" dirty="0">
                <a:solidFill>
                  <a:schemeClr val="dk1"/>
                </a:solidFill>
                <a:latin typeface="Bebas Neue"/>
                <a:ea typeface="Bebas Neue"/>
                <a:cs typeface="Bebas Neue"/>
                <a:sym typeface="Bebas Neue"/>
              </a:rPr>
              <a:t>Geographical Analysis</a:t>
            </a:r>
            <a:endParaRPr sz="1800" dirty="0">
              <a:solidFill>
                <a:schemeClr val="dk1"/>
              </a:solidFill>
              <a:latin typeface="Bebas Neue"/>
              <a:ea typeface="Bebas Neue"/>
              <a:cs typeface="Bebas Neue"/>
              <a:sym typeface="Bebas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7"/>
        <p:cNvGrpSpPr/>
        <p:nvPr/>
      </p:nvGrpSpPr>
      <p:grpSpPr>
        <a:xfrm>
          <a:off x="0" y="0"/>
          <a:ext cx="0" cy="0"/>
          <a:chOff x="0" y="0"/>
          <a:chExt cx="0" cy="0"/>
        </a:xfrm>
      </p:grpSpPr>
      <p:sp>
        <p:nvSpPr>
          <p:cNvPr id="1998" name="Google Shape;1998;p64"/>
          <p:cNvSpPr/>
          <p:nvPr/>
        </p:nvSpPr>
        <p:spPr>
          <a:xfrm rot="7201279">
            <a:off x="1346119" y="969871"/>
            <a:ext cx="773119" cy="76917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9" name="Google Shape;1999;p64"/>
          <p:cNvGrpSpPr/>
          <p:nvPr/>
        </p:nvGrpSpPr>
        <p:grpSpPr>
          <a:xfrm>
            <a:off x="3887582" y="1773296"/>
            <a:ext cx="1130500" cy="396105"/>
            <a:chOff x="2271950" y="2722775"/>
            <a:chExt cx="575875" cy="201775"/>
          </a:xfrm>
        </p:grpSpPr>
        <p:sp>
          <p:nvSpPr>
            <p:cNvPr id="2000" name="Google Shape;2000;p6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6" name="Google Shape;2006;p64"/>
          <p:cNvSpPr txBox="1">
            <a:spLocks noGrp="1"/>
          </p:cNvSpPr>
          <p:nvPr>
            <p:ph type="title"/>
          </p:nvPr>
        </p:nvSpPr>
        <p:spPr>
          <a:xfrm>
            <a:off x="5307443" y="1304150"/>
            <a:ext cx="2825332" cy="118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Conclusion</a:t>
            </a:r>
            <a:endParaRPr sz="4800" dirty="0"/>
          </a:p>
        </p:txBody>
      </p:sp>
      <p:cxnSp>
        <p:nvCxnSpPr>
          <p:cNvPr id="2007" name="Google Shape;2007;p64"/>
          <p:cNvCxnSpPr/>
          <p:nvPr/>
        </p:nvCxnSpPr>
        <p:spPr>
          <a:xfrm>
            <a:off x="5825100" y="2683488"/>
            <a:ext cx="2186400" cy="0"/>
          </a:xfrm>
          <a:prstGeom prst="straightConnector1">
            <a:avLst/>
          </a:prstGeom>
          <a:noFill/>
          <a:ln w="9525" cap="flat" cmpd="sng">
            <a:solidFill>
              <a:schemeClr val="dk1"/>
            </a:solidFill>
            <a:prstDash val="solid"/>
            <a:round/>
            <a:headEnd type="none" w="med" len="med"/>
            <a:tailEnd type="none" w="med" len="med"/>
          </a:ln>
        </p:spPr>
      </p:cxnSp>
      <p:sp>
        <p:nvSpPr>
          <p:cNvPr id="2008" name="Google Shape;2008;p64"/>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pic>
        <p:nvPicPr>
          <p:cNvPr id="2009" name="Google Shape;2009;p64"/>
          <p:cNvPicPr preferRelativeResize="0"/>
          <p:nvPr/>
        </p:nvPicPr>
        <p:blipFill rotWithShape="1">
          <a:blip r:embed="rId3">
            <a:alphaModFix/>
          </a:blip>
          <a:srcRect l="1796" r="23953"/>
          <a:stretch/>
        </p:blipFill>
        <p:spPr>
          <a:xfrm>
            <a:off x="1444450" y="1590675"/>
            <a:ext cx="2594150" cy="1965174"/>
          </a:xfrm>
          <a:prstGeom prst="rect">
            <a:avLst/>
          </a:prstGeom>
          <a:noFill/>
          <a:ln>
            <a:noFill/>
          </a:ln>
        </p:spPr>
      </p:pic>
      <p:sp>
        <p:nvSpPr>
          <p:cNvPr id="2010" name="Google Shape;2010;p64"/>
          <p:cNvSpPr/>
          <p:nvPr/>
        </p:nvSpPr>
        <p:spPr>
          <a:xfrm rot="5400000">
            <a:off x="1581399" y="1000338"/>
            <a:ext cx="2316461" cy="3142815"/>
          </a:xfrm>
          <a:custGeom>
            <a:avLst/>
            <a:gdLst/>
            <a:ahLst/>
            <a:cxnLst/>
            <a:rect l="l" t="t" r="r" b="b"/>
            <a:pathLst>
              <a:path w="70249" h="95461" extrusionOk="0">
                <a:moveTo>
                  <a:pt x="35124" y="3590"/>
                </a:moveTo>
                <a:lnTo>
                  <a:pt x="35466" y="3675"/>
                </a:lnTo>
                <a:lnTo>
                  <a:pt x="35723" y="3846"/>
                </a:lnTo>
                <a:lnTo>
                  <a:pt x="35894" y="4103"/>
                </a:lnTo>
                <a:lnTo>
                  <a:pt x="35979" y="4444"/>
                </a:lnTo>
                <a:lnTo>
                  <a:pt x="35894" y="4786"/>
                </a:lnTo>
                <a:lnTo>
                  <a:pt x="35723" y="5043"/>
                </a:lnTo>
                <a:lnTo>
                  <a:pt x="35466" y="5299"/>
                </a:lnTo>
                <a:lnTo>
                  <a:pt x="34783" y="5299"/>
                </a:lnTo>
                <a:lnTo>
                  <a:pt x="34526" y="5043"/>
                </a:lnTo>
                <a:lnTo>
                  <a:pt x="34355" y="4786"/>
                </a:lnTo>
                <a:lnTo>
                  <a:pt x="34270" y="4444"/>
                </a:lnTo>
                <a:lnTo>
                  <a:pt x="34355" y="4103"/>
                </a:lnTo>
                <a:lnTo>
                  <a:pt x="34526" y="3846"/>
                </a:lnTo>
                <a:lnTo>
                  <a:pt x="34783" y="3675"/>
                </a:lnTo>
                <a:lnTo>
                  <a:pt x="35124" y="3590"/>
                </a:lnTo>
                <a:close/>
                <a:moveTo>
                  <a:pt x="64950" y="8547"/>
                </a:moveTo>
                <a:lnTo>
                  <a:pt x="64950" y="86914"/>
                </a:lnTo>
                <a:lnTo>
                  <a:pt x="5299" y="86914"/>
                </a:lnTo>
                <a:lnTo>
                  <a:pt x="5299" y="8547"/>
                </a:lnTo>
                <a:close/>
                <a:moveTo>
                  <a:pt x="35552" y="89307"/>
                </a:moveTo>
                <a:lnTo>
                  <a:pt x="35894" y="89478"/>
                </a:lnTo>
                <a:lnTo>
                  <a:pt x="36235" y="89649"/>
                </a:lnTo>
                <a:lnTo>
                  <a:pt x="36492" y="89905"/>
                </a:lnTo>
                <a:lnTo>
                  <a:pt x="36748" y="90162"/>
                </a:lnTo>
                <a:lnTo>
                  <a:pt x="36919" y="90504"/>
                </a:lnTo>
                <a:lnTo>
                  <a:pt x="37005" y="90845"/>
                </a:lnTo>
                <a:lnTo>
                  <a:pt x="37090" y="91273"/>
                </a:lnTo>
                <a:lnTo>
                  <a:pt x="37005" y="91615"/>
                </a:lnTo>
                <a:lnTo>
                  <a:pt x="36919" y="92042"/>
                </a:lnTo>
                <a:lnTo>
                  <a:pt x="36748" y="92384"/>
                </a:lnTo>
                <a:lnTo>
                  <a:pt x="36492" y="92640"/>
                </a:lnTo>
                <a:lnTo>
                  <a:pt x="36235" y="92896"/>
                </a:lnTo>
                <a:lnTo>
                  <a:pt x="35894" y="93067"/>
                </a:lnTo>
                <a:lnTo>
                  <a:pt x="35552" y="93153"/>
                </a:lnTo>
                <a:lnTo>
                  <a:pt x="35124" y="93238"/>
                </a:lnTo>
                <a:lnTo>
                  <a:pt x="34697" y="93153"/>
                </a:lnTo>
                <a:lnTo>
                  <a:pt x="34355" y="93067"/>
                </a:lnTo>
                <a:lnTo>
                  <a:pt x="34013" y="92896"/>
                </a:lnTo>
                <a:lnTo>
                  <a:pt x="33757" y="92640"/>
                </a:lnTo>
                <a:lnTo>
                  <a:pt x="33501" y="92384"/>
                </a:lnTo>
                <a:lnTo>
                  <a:pt x="33330" y="92042"/>
                </a:lnTo>
                <a:lnTo>
                  <a:pt x="33244" y="91615"/>
                </a:lnTo>
                <a:lnTo>
                  <a:pt x="33159" y="91273"/>
                </a:lnTo>
                <a:lnTo>
                  <a:pt x="33244" y="90845"/>
                </a:lnTo>
                <a:lnTo>
                  <a:pt x="33330" y="90504"/>
                </a:lnTo>
                <a:lnTo>
                  <a:pt x="33501" y="90162"/>
                </a:lnTo>
                <a:lnTo>
                  <a:pt x="33757" y="89905"/>
                </a:lnTo>
                <a:lnTo>
                  <a:pt x="34013" y="89649"/>
                </a:lnTo>
                <a:lnTo>
                  <a:pt x="34355" y="89478"/>
                </a:lnTo>
                <a:lnTo>
                  <a:pt x="34697" y="89307"/>
                </a:lnTo>
                <a:close/>
                <a:moveTo>
                  <a:pt x="3333" y="0"/>
                </a:moveTo>
                <a:lnTo>
                  <a:pt x="2649" y="86"/>
                </a:lnTo>
                <a:lnTo>
                  <a:pt x="2051" y="257"/>
                </a:lnTo>
                <a:lnTo>
                  <a:pt x="1453" y="599"/>
                </a:lnTo>
                <a:lnTo>
                  <a:pt x="1026" y="1026"/>
                </a:lnTo>
                <a:lnTo>
                  <a:pt x="598" y="1453"/>
                </a:lnTo>
                <a:lnTo>
                  <a:pt x="256" y="2052"/>
                </a:lnTo>
                <a:lnTo>
                  <a:pt x="85" y="2650"/>
                </a:lnTo>
                <a:lnTo>
                  <a:pt x="0" y="3333"/>
                </a:lnTo>
                <a:lnTo>
                  <a:pt x="0" y="92213"/>
                </a:lnTo>
                <a:lnTo>
                  <a:pt x="85" y="92811"/>
                </a:lnTo>
                <a:lnTo>
                  <a:pt x="256" y="93495"/>
                </a:lnTo>
                <a:lnTo>
                  <a:pt x="598" y="94007"/>
                </a:lnTo>
                <a:lnTo>
                  <a:pt x="1026" y="94520"/>
                </a:lnTo>
                <a:lnTo>
                  <a:pt x="1453" y="94862"/>
                </a:lnTo>
                <a:lnTo>
                  <a:pt x="2051" y="95204"/>
                </a:lnTo>
                <a:lnTo>
                  <a:pt x="2649" y="95375"/>
                </a:lnTo>
                <a:lnTo>
                  <a:pt x="3333" y="95460"/>
                </a:lnTo>
                <a:lnTo>
                  <a:pt x="66916" y="95460"/>
                </a:lnTo>
                <a:lnTo>
                  <a:pt x="67600" y="95375"/>
                </a:lnTo>
                <a:lnTo>
                  <a:pt x="68198" y="95204"/>
                </a:lnTo>
                <a:lnTo>
                  <a:pt x="68796" y="94862"/>
                </a:lnTo>
                <a:lnTo>
                  <a:pt x="69309" y="94520"/>
                </a:lnTo>
                <a:lnTo>
                  <a:pt x="69651" y="94007"/>
                </a:lnTo>
                <a:lnTo>
                  <a:pt x="69992" y="93495"/>
                </a:lnTo>
                <a:lnTo>
                  <a:pt x="70163" y="92811"/>
                </a:lnTo>
                <a:lnTo>
                  <a:pt x="70249" y="92213"/>
                </a:lnTo>
                <a:lnTo>
                  <a:pt x="70249" y="3333"/>
                </a:lnTo>
                <a:lnTo>
                  <a:pt x="70163" y="2650"/>
                </a:lnTo>
                <a:lnTo>
                  <a:pt x="69992" y="2052"/>
                </a:lnTo>
                <a:lnTo>
                  <a:pt x="69651" y="1453"/>
                </a:lnTo>
                <a:lnTo>
                  <a:pt x="69309" y="1026"/>
                </a:lnTo>
                <a:lnTo>
                  <a:pt x="68796" y="599"/>
                </a:lnTo>
                <a:lnTo>
                  <a:pt x="68198" y="257"/>
                </a:lnTo>
                <a:lnTo>
                  <a:pt x="67600" y="86"/>
                </a:lnTo>
                <a:lnTo>
                  <a:pt x="66916" y="0"/>
                </a:ln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4"/>
          <p:cNvSpPr/>
          <p:nvPr/>
        </p:nvSpPr>
        <p:spPr>
          <a:xfrm>
            <a:off x="7394300" y="6418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4"/>
          <p:cNvSpPr/>
          <p:nvPr/>
        </p:nvSpPr>
        <p:spPr>
          <a:xfrm>
            <a:off x="8027801" y="8651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4"/>
          <p:cNvSpPr/>
          <p:nvPr/>
        </p:nvSpPr>
        <p:spPr>
          <a:xfrm rot="-1685758">
            <a:off x="7765766" y="39873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4"/>
          <p:cNvSpPr/>
          <p:nvPr/>
        </p:nvSpPr>
        <p:spPr>
          <a:xfrm>
            <a:off x="8093927" y="39234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4"/>
          <p:cNvSpPr/>
          <p:nvPr/>
        </p:nvSpPr>
        <p:spPr>
          <a:xfrm>
            <a:off x="6898752" y="411577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4"/>
          <p:cNvSpPr/>
          <p:nvPr/>
        </p:nvSpPr>
        <p:spPr>
          <a:xfrm>
            <a:off x="7158412" y="10800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4"/>
          <p:cNvSpPr/>
          <p:nvPr/>
        </p:nvSpPr>
        <p:spPr>
          <a:xfrm>
            <a:off x="6318913" y="7188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4"/>
          <p:cNvSpPr/>
          <p:nvPr/>
        </p:nvSpPr>
        <p:spPr>
          <a:xfrm>
            <a:off x="7397851" y="42242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4"/>
          <p:cNvSpPr/>
          <p:nvPr/>
        </p:nvSpPr>
        <p:spPr>
          <a:xfrm>
            <a:off x="4784837" y="3923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4"/>
          <p:cNvSpPr/>
          <p:nvPr/>
        </p:nvSpPr>
        <p:spPr>
          <a:xfrm>
            <a:off x="4925614" y="42242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4"/>
          <p:cNvSpPr/>
          <p:nvPr/>
        </p:nvSpPr>
        <p:spPr>
          <a:xfrm>
            <a:off x="3401763" y="4165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4">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4">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4">
            <a:hlinkClick r:id="rId4"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2025" name="Google Shape;2025;p64">
            <a:hlinkClick r:id="rId5"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2026" name="Google Shape;2026;p64">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2027" name="Google Shape;2027;p64"/>
          <p:cNvGrpSpPr/>
          <p:nvPr/>
        </p:nvGrpSpPr>
        <p:grpSpPr>
          <a:xfrm>
            <a:off x="706038" y="312972"/>
            <a:ext cx="140222" cy="140409"/>
            <a:chOff x="2741000" y="199475"/>
            <a:chExt cx="191953" cy="192210"/>
          </a:xfrm>
        </p:grpSpPr>
        <p:sp>
          <p:nvSpPr>
            <p:cNvPr id="2028" name="Google Shape;2028;p6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7" name="Google Shape;2037;p64">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67;p68">
            <a:extLst>
              <a:ext uri="{FF2B5EF4-FFF2-40B4-BE49-F238E27FC236}">
                <a16:creationId xmlns:a16="http://schemas.microsoft.com/office/drawing/2014/main" id="{62BD3A6D-2206-16F3-538B-E8B8CEBCE67D}"/>
              </a:ext>
            </a:extLst>
          </p:cNvPr>
          <p:cNvSpPr txBox="1">
            <a:spLocks/>
          </p:cNvSpPr>
          <p:nvPr/>
        </p:nvSpPr>
        <p:spPr>
          <a:xfrm>
            <a:off x="6145672" y="2625678"/>
            <a:ext cx="3380606" cy="13381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r"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r"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r"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r"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r"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r"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r"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r"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pPr algn="l"/>
            <a:r>
              <a:rPr lang="en-GB" sz="5400" dirty="0"/>
              <a:t>THANKS!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INTRODUCTION</a:t>
            </a:r>
            <a:endParaRPr dirty="0"/>
          </a:p>
        </p:txBody>
      </p:sp>
      <p:sp>
        <p:nvSpPr>
          <p:cNvPr id="556" name="Google Shape;556;p39"/>
          <p:cNvSpPr txBox="1">
            <a:spLocks noGrp="1"/>
          </p:cNvSpPr>
          <p:nvPr>
            <p:ph type="subTitle" idx="1"/>
          </p:nvPr>
        </p:nvSpPr>
        <p:spPr>
          <a:xfrm>
            <a:off x="4384499" y="2314562"/>
            <a:ext cx="4446985" cy="23209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GB" dirty="0"/>
              <a:t>The CORONA VIRUS pandemic has had a significant impact on public health and has created an urgent need for data-driven insights to understand the spread of the virus. </a:t>
            </a:r>
          </a:p>
          <a:p>
            <a:pPr marL="0" lvl="0" indent="0" algn="l" rtl="0">
              <a:spcBef>
                <a:spcPts val="0"/>
              </a:spcBef>
              <a:spcAft>
                <a:spcPts val="0"/>
              </a:spcAft>
              <a:buClr>
                <a:schemeClr val="hlink"/>
              </a:buClr>
              <a:buSzPts val="1100"/>
              <a:buFont typeface="Arial"/>
              <a:buNone/>
            </a:pPr>
            <a:endParaRPr lang="en-GB" dirty="0"/>
          </a:p>
          <a:p>
            <a:pPr marL="0" lvl="0" indent="0" algn="l" rtl="0">
              <a:spcBef>
                <a:spcPts val="0"/>
              </a:spcBef>
              <a:spcAft>
                <a:spcPts val="0"/>
              </a:spcAft>
              <a:buClr>
                <a:schemeClr val="hlink"/>
              </a:buClr>
              <a:buSzPts val="1100"/>
              <a:buFont typeface="Arial"/>
              <a:buNone/>
            </a:pPr>
            <a:r>
              <a:rPr lang="en-GB" dirty="0"/>
              <a:t>As a data analyst, I analysed the CORONA VIRUS dataset to derive meaningful insights and present my findings.</a:t>
            </a:r>
          </a:p>
        </p:txBody>
      </p:sp>
      <p:sp>
        <p:nvSpPr>
          <p:cNvPr id="557" name="Google Shape;557;p39"/>
          <p:cNvSpPr/>
          <p:nvPr/>
        </p:nvSpPr>
        <p:spPr>
          <a:xfrm>
            <a:off x="4651513" y="16458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9"/>
          <p:cNvGrpSpPr/>
          <p:nvPr/>
        </p:nvGrpSpPr>
        <p:grpSpPr>
          <a:xfrm>
            <a:off x="706057" y="956975"/>
            <a:ext cx="3107245" cy="3299166"/>
            <a:chOff x="299357" y="956975"/>
            <a:chExt cx="3107245" cy="3299166"/>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cxnSp>
        <p:nvCxnSpPr>
          <p:cNvPr id="623" name="Google Shape;623;p39"/>
          <p:cNvCxnSpPr/>
          <p:nvPr/>
        </p:nvCxnSpPr>
        <p:spPr>
          <a:xfrm>
            <a:off x="4600575" y="2314563"/>
            <a:ext cx="3829200" cy="0"/>
          </a:xfrm>
          <a:prstGeom prst="straightConnector1">
            <a:avLst/>
          </a:prstGeom>
          <a:noFill/>
          <a:ln w="9525" cap="flat" cmpd="sng">
            <a:solidFill>
              <a:schemeClr val="dk1"/>
            </a:solidFill>
            <a:prstDash val="solid"/>
            <a:round/>
            <a:headEnd type="none" w="med" len="med"/>
            <a:tailEnd type="none" w="med" len="med"/>
          </a:ln>
        </p:spPr>
      </p:cxn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627" name="Google Shape;627;p39">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628" name="Google Shape;628;p39">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629" name="Google Shape;629;p39"/>
          <p:cNvGrpSpPr/>
          <p:nvPr/>
        </p:nvGrpSpPr>
        <p:grpSpPr>
          <a:xfrm>
            <a:off x="706038" y="312972"/>
            <a:ext cx="140222" cy="140409"/>
            <a:chOff x="2741000" y="199475"/>
            <a:chExt cx="191953" cy="192210"/>
          </a:xfrm>
        </p:grpSpPr>
        <p:sp>
          <p:nvSpPr>
            <p:cNvPr id="630" name="Google Shape;630;p3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39">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2" descr="What is coronavirus? COVID-19 explained ...">
            <a:extLst>
              <a:ext uri="{FF2B5EF4-FFF2-40B4-BE49-F238E27FC236}">
                <a16:creationId xmlns:a16="http://schemas.microsoft.com/office/drawing/2014/main" id="{3806642D-69A0-14A3-33B6-446502EF46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225" y="661175"/>
            <a:ext cx="3102267" cy="17372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47"/>
          <p:cNvSpPr txBox="1">
            <a:spLocks noGrp="1"/>
          </p:cNvSpPr>
          <p:nvPr>
            <p:ph type="title"/>
          </p:nvPr>
        </p:nvSpPr>
        <p:spPr>
          <a:xfrm>
            <a:off x="714300" y="2484688"/>
            <a:ext cx="2230500" cy="443400"/>
          </a:xfrm>
          <a:prstGeom prst="rect">
            <a:avLst/>
          </a:prstGeom>
        </p:spPr>
        <p:txBody>
          <a:bodyPr spcFirstLastPara="1" wrap="square" lIns="91425" tIns="91425" rIns="91425" bIns="91425" anchor="t" anchorCtr="0">
            <a:noAutofit/>
          </a:bodyPr>
          <a:lstStyle/>
          <a:p>
            <a:r>
              <a:rPr lang="en-GB" dirty="0"/>
              <a:t>Province</a:t>
            </a:r>
            <a:br>
              <a:rPr lang="en-GB" dirty="0"/>
            </a:br>
            <a:endParaRPr dirty="0"/>
          </a:p>
        </p:txBody>
      </p:sp>
      <p:sp>
        <p:nvSpPr>
          <p:cNvPr id="1084" name="Google Shape;1084;p47"/>
          <p:cNvSpPr txBox="1">
            <a:spLocks noGrp="1"/>
          </p:cNvSpPr>
          <p:nvPr>
            <p:ph type="subTitle" idx="1"/>
          </p:nvPr>
        </p:nvSpPr>
        <p:spPr>
          <a:xfrm>
            <a:off x="714300" y="3131503"/>
            <a:ext cx="2230500" cy="78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Geographic subdivision within a country/region.</a:t>
            </a:r>
          </a:p>
        </p:txBody>
      </p:sp>
      <p:cxnSp>
        <p:nvCxnSpPr>
          <p:cNvPr id="1085" name="Google Shape;1085;p47"/>
          <p:cNvCxnSpPr/>
          <p:nvPr/>
        </p:nvCxnSpPr>
        <p:spPr>
          <a:xfrm>
            <a:off x="736350" y="3112113"/>
            <a:ext cx="2186400" cy="0"/>
          </a:xfrm>
          <a:prstGeom prst="straightConnector1">
            <a:avLst/>
          </a:prstGeom>
          <a:noFill/>
          <a:ln w="9525" cap="flat" cmpd="sng">
            <a:solidFill>
              <a:schemeClr val="dk1"/>
            </a:solidFill>
            <a:prstDash val="solid"/>
            <a:round/>
            <a:headEnd type="none" w="med" len="med"/>
            <a:tailEnd type="none" w="med" len="med"/>
          </a:ln>
        </p:spPr>
      </p:cxnSp>
      <p:sp>
        <p:nvSpPr>
          <p:cNvPr id="1086" name="Google Shape;1086;p47"/>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000" b="1" dirty="0"/>
              <a:t>Dataset Overview</a:t>
            </a:r>
            <a:endParaRPr lang="en-GB" sz="4000" dirty="0"/>
          </a:p>
        </p:txBody>
      </p:sp>
      <p:sp>
        <p:nvSpPr>
          <p:cNvPr id="1087" name="Google Shape;1087;p47"/>
          <p:cNvSpPr/>
          <p:nvPr/>
        </p:nvSpPr>
        <p:spPr>
          <a:xfrm>
            <a:off x="1391278" y="1521051"/>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7"/>
          <p:cNvSpPr txBox="1">
            <a:spLocks noGrp="1"/>
          </p:cNvSpPr>
          <p:nvPr>
            <p:ph type="title" idx="2"/>
          </p:nvPr>
        </p:nvSpPr>
        <p:spPr>
          <a:xfrm>
            <a:off x="3456750" y="2484688"/>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Country/Region</a:t>
            </a:r>
          </a:p>
        </p:txBody>
      </p:sp>
      <p:sp>
        <p:nvSpPr>
          <p:cNvPr id="1089" name="Google Shape;1089;p47"/>
          <p:cNvSpPr txBox="1">
            <a:spLocks noGrp="1"/>
          </p:cNvSpPr>
          <p:nvPr>
            <p:ph type="subTitle" idx="3"/>
          </p:nvPr>
        </p:nvSpPr>
        <p:spPr>
          <a:xfrm>
            <a:off x="3456750" y="3131503"/>
            <a:ext cx="2230500" cy="78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Geographic entity where data is recorded</a:t>
            </a:r>
          </a:p>
        </p:txBody>
      </p:sp>
      <p:sp>
        <p:nvSpPr>
          <p:cNvPr id="1090" name="Google Shape;1090;p47"/>
          <p:cNvSpPr txBox="1">
            <a:spLocks noGrp="1"/>
          </p:cNvSpPr>
          <p:nvPr>
            <p:ph type="title" idx="4"/>
          </p:nvPr>
        </p:nvSpPr>
        <p:spPr>
          <a:xfrm>
            <a:off x="6199188" y="2484688"/>
            <a:ext cx="2230500" cy="443400"/>
          </a:xfrm>
          <a:prstGeom prst="rect">
            <a:avLst/>
          </a:prstGeom>
        </p:spPr>
        <p:txBody>
          <a:bodyPr spcFirstLastPara="1" wrap="square" lIns="91425" tIns="91425" rIns="91425" bIns="91425" anchor="t" anchorCtr="0">
            <a:noAutofit/>
          </a:bodyPr>
          <a:lstStyle/>
          <a:p>
            <a:r>
              <a:rPr lang="en-GB" dirty="0"/>
              <a:t>Latitude</a:t>
            </a:r>
            <a:br>
              <a:rPr lang="en-GB" dirty="0"/>
            </a:br>
            <a:endParaRPr dirty="0"/>
          </a:p>
        </p:txBody>
      </p:sp>
      <p:sp>
        <p:nvSpPr>
          <p:cNvPr id="1091" name="Google Shape;1091;p47"/>
          <p:cNvSpPr txBox="1">
            <a:spLocks noGrp="1"/>
          </p:cNvSpPr>
          <p:nvPr>
            <p:ph type="subTitle" idx="5"/>
          </p:nvPr>
        </p:nvSpPr>
        <p:spPr>
          <a:xfrm>
            <a:off x="6199188" y="3131503"/>
            <a:ext cx="2230500" cy="78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North-south position on Earth's surface.</a:t>
            </a:r>
          </a:p>
        </p:txBody>
      </p:sp>
      <p:sp>
        <p:nvSpPr>
          <p:cNvPr id="1092" name="Google Shape;1092;p47"/>
          <p:cNvSpPr/>
          <p:nvPr/>
        </p:nvSpPr>
        <p:spPr>
          <a:xfrm>
            <a:off x="4133728" y="1521051"/>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3" name="Google Shape;1093;p47"/>
          <p:cNvCxnSpPr/>
          <p:nvPr/>
        </p:nvCxnSpPr>
        <p:spPr>
          <a:xfrm>
            <a:off x="3478800" y="3112113"/>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1094" name="Google Shape;1094;p47"/>
          <p:cNvCxnSpPr/>
          <p:nvPr/>
        </p:nvCxnSpPr>
        <p:spPr>
          <a:xfrm>
            <a:off x="6221238" y="3112113"/>
            <a:ext cx="2186400" cy="0"/>
          </a:xfrm>
          <a:prstGeom prst="straightConnector1">
            <a:avLst/>
          </a:prstGeom>
          <a:noFill/>
          <a:ln w="9525" cap="flat" cmpd="sng">
            <a:solidFill>
              <a:schemeClr val="dk1"/>
            </a:solidFill>
            <a:prstDash val="solid"/>
            <a:round/>
            <a:headEnd type="none" w="med" len="med"/>
            <a:tailEnd type="none" w="med" len="med"/>
          </a:ln>
        </p:spPr>
      </p:cxnSp>
      <p:sp>
        <p:nvSpPr>
          <p:cNvPr id="1095" name="Google Shape;1095;p47"/>
          <p:cNvSpPr/>
          <p:nvPr/>
        </p:nvSpPr>
        <p:spPr>
          <a:xfrm>
            <a:off x="6876165" y="1521051"/>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7"/>
          <p:cNvSpPr/>
          <p:nvPr/>
        </p:nvSpPr>
        <p:spPr>
          <a:xfrm>
            <a:off x="8330113" y="16670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rot="-1685758">
            <a:off x="7763353" y="13199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rot="7201932">
            <a:off x="8122562" y="7665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7"/>
          <p:cNvSpPr/>
          <p:nvPr/>
        </p:nvSpPr>
        <p:spPr>
          <a:xfrm>
            <a:off x="6822013" y="815985"/>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p:nvPr/>
        </p:nvSpPr>
        <p:spPr>
          <a:xfrm>
            <a:off x="2209601" y="42536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24" name="Google Shape;1124;p47"/>
          <p:cNvSpPr/>
          <p:nvPr/>
        </p:nvSpPr>
        <p:spPr>
          <a:xfrm>
            <a:off x="6333513" y="12051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5" name="Google Shape;1125;p4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126" name="Google Shape;1126;p4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127" name="Google Shape;1127;p4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128" name="Google Shape;1128;p47"/>
          <p:cNvSpPr/>
          <p:nvPr/>
        </p:nvSpPr>
        <p:spPr>
          <a:xfrm>
            <a:off x="722238" y="41167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rot="-1685758">
            <a:off x="1243591" y="43843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133" name="Google Shape;1133;p47">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134" name="Google Shape;1134;p47">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135" name="Google Shape;1135;p47"/>
          <p:cNvGrpSpPr/>
          <p:nvPr/>
        </p:nvGrpSpPr>
        <p:grpSpPr>
          <a:xfrm>
            <a:off x="706038" y="312972"/>
            <a:ext cx="140222" cy="140409"/>
            <a:chOff x="2741000" y="199475"/>
            <a:chExt cx="191953" cy="192210"/>
          </a:xfrm>
        </p:grpSpPr>
        <p:sp>
          <p:nvSpPr>
            <p:cNvPr id="1136" name="Google Shape;1136;p4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5" name="Google Shape;1145;p47">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1725013" y="40884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30" name="Picture 6" descr="Province where Vector Icons free ...">
            <a:extLst>
              <a:ext uri="{FF2B5EF4-FFF2-40B4-BE49-F238E27FC236}">
                <a16:creationId xmlns:a16="http://schemas.microsoft.com/office/drawing/2014/main" id="{B0AE763C-A813-8FF9-4E6B-46BCC2C8B6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4230" y="1463747"/>
            <a:ext cx="957219" cy="9572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untry Vector Icons free download in ...">
            <a:extLst>
              <a:ext uri="{FF2B5EF4-FFF2-40B4-BE49-F238E27FC236}">
                <a16:creationId xmlns:a16="http://schemas.microsoft.com/office/drawing/2014/main" id="{778DCCDD-FDC6-B4D6-19AB-2375D475EDA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98568" y="1463747"/>
            <a:ext cx="990478" cy="9904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Latitude - Free maps and location icons">
            <a:extLst>
              <a:ext uri="{FF2B5EF4-FFF2-40B4-BE49-F238E27FC236}">
                <a16:creationId xmlns:a16="http://schemas.microsoft.com/office/drawing/2014/main" id="{3049AFDF-655A-17F1-BC03-C031A66D17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19198" y="1484516"/>
            <a:ext cx="990478" cy="9904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47"/>
          <p:cNvSpPr txBox="1">
            <a:spLocks noGrp="1"/>
          </p:cNvSpPr>
          <p:nvPr>
            <p:ph type="title"/>
          </p:nvPr>
        </p:nvSpPr>
        <p:spPr>
          <a:xfrm>
            <a:off x="714300" y="2484688"/>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Longitude</a:t>
            </a:r>
            <a:endParaRPr dirty="0"/>
          </a:p>
        </p:txBody>
      </p:sp>
      <p:sp>
        <p:nvSpPr>
          <p:cNvPr id="1084" name="Google Shape;1084;p47"/>
          <p:cNvSpPr txBox="1">
            <a:spLocks noGrp="1"/>
          </p:cNvSpPr>
          <p:nvPr>
            <p:ph type="subTitle" idx="1"/>
          </p:nvPr>
        </p:nvSpPr>
        <p:spPr>
          <a:xfrm>
            <a:off x="714300" y="3131503"/>
            <a:ext cx="2230500" cy="78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East-west position on Earth's surface.</a:t>
            </a:r>
          </a:p>
        </p:txBody>
      </p:sp>
      <p:cxnSp>
        <p:nvCxnSpPr>
          <p:cNvPr id="1085" name="Google Shape;1085;p47"/>
          <p:cNvCxnSpPr/>
          <p:nvPr/>
        </p:nvCxnSpPr>
        <p:spPr>
          <a:xfrm>
            <a:off x="736350" y="3112113"/>
            <a:ext cx="2186400" cy="0"/>
          </a:xfrm>
          <a:prstGeom prst="straightConnector1">
            <a:avLst/>
          </a:prstGeom>
          <a:noFill/>
          <a:ln w="9525" cap="flat" cmpd="sng">
            <a:solidFill>
              <a:schemeClr val="dk1"/>
            </a:solidFill>
            <a:prstDash val="solid"/>
            <a:round/>
            <a:headEnd type="none" w="med" len="med"/>
            <a:tailEnd type="none" w="med" len="med"/>
          </a:ln>
        </p:spPr>
      </p:cxnSp>
      <p:sp>
        <p:nvSpPr>
          <p:cNvPr id="1086" name="Google Shape;1086;p47"/>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000" b="1" dirty="0"/>
              <a:t>Dataset Overview</a:t>
            </a:r>
            <a:endParaRPr lang="en-GB" sz="4000" dirty="0"/>
          </a:p>
        </p:txBody>
      </p:sp>
      <p:sp>
        <p:nvSpPr>
          <p:cNvPr id="1088" name="Google Shape;1088;p47"/>
          <p:cNvSpPr txBox="1">
            <a:spLocks noGrp="1"/>
          </p:cNvSpPr>
          <p:nvPr>
            <p:ph type="title" idx="2"/>
          </p:nvPr>
        </p:nvSpPr>
        <p:spPr>
          <a:xfrm>
            <a:off x="3456750" y="2484688"/>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Date</a:t>
            </a:r>
            <a:endParaRPr dirty="0"/>
          </a:p>
        </p:txBody>
      </p:sp>
      <p:sp>
        <p:nvSpPr>
          <p:cNvPr id="1089" name="Google Shape;1089;p47"/>
          <p:cNvSpPr txBox="1">
            <a:spLocks noGrp="1"/>
          </p:cNvSpPr>
          <p:nvPr>
            <p:ph type="subTitle" idx="3"/>
          </p:nvPr>
        </p:nvSpPr>
        <p:spPr>
          <a:xfrm>
            <a:off x="3456750" y="3131503"/>
            <a:ext cx="2230500" cy="78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 Recorded date of CORONA VIRUS data.</a:t>
            </a:r>
            <a:endParaRPr dirty="0"/>
          </a:p>
        </p:txBody>
      </p:sp>
      <p:sp>
        <p:nvSpPr>
          <p:cNvPr id="1090" name="Google Shape;1090;p47"/>
          <p:cNvSpPr txBox="1">
            <a:spLocks noGrp="1"/>
          </p:cNvSpPr>
          <p:nvPr>
            <p:ph type="title" idx="4"/>
          </p:nvPr>
        </p:nvSpPr>
        <p:spPr>
          <a:xfrm>
            <a:off x="6199188" y="2484688"/>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Confirmed</a:t>
            </a:r>
            <a:endParaRPr dirty="0"/>
          </a:p>
        </p:txBody>
      </p:sp>
      <p:sp>
        <p:nvSpPr>
          <p:cNvPr id="1091" name="Google Shape;1091;p47"/>
          <p:cNvSpPr txBox="1">
            <a:spLocks noGrp="1"/>
          </p:cNvSpPr>
          <p:nvPr>
            <p:ph type="subTitle" idx="5"/>
          </p:nvPr>
        </p:nvSpPr>
        <p:spPr>
          <a:xfrm>
            <a:off x="6199188" y="3131503"/>
            <a:ext cx="2230500" cy="78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Number of diagnosed CORONA VIRUS cases</a:t>
            </a:r>
            <a:endParaRPr dirty="0"/>
          </a:p>
        </p:txBody>
      </p:sp>
      <p:sp>
        <p:nvSpPr>
          <p:cNvPr id="1092" name="Google Shape;1092;p47"/>
          <p:cNvSpPr/>
          <p:nvPr/>
        </p:nvSpPr>
        <p:spPr>
          <a:xfrm>
            <a:off x="4133728" y="1521051"/>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3" name="Google Shape;1093;p47"/>
          <p:cNvCxnSpPr/>
          <p:nvPr/>
        </p:nvCxnSpPr>
        <p:spPr>
          <a:xfrm>
            <a:off x="3478800" y="3112113"/>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1094" name="Google Shape;1094;p47"/>
          <p:cNvCxnSpPr/>
          <p:nvPr/>
        </p:nvCxnSpPr>
        <p:spPr>
          <a:xfrm>
            <a:off x="6221238" y="3112113"/>
            <a:ext cx="2186400" cy="0"/>
          </a:xfrm>
          <a:prstGeom prst="straightConnector1">
            <a:avLst/>
          </a:prstGeom>
          <a:noFill/>
          <a:ln w="9525" cap="flat" cmpd="sng">
            <a:solidFill>
              <a:schemeClr val="dk1"/>
            </a:solidFill>
            <a:prstDash val="solid"/>
            <a:round/>
            <a:headEnd type="none" w="med" len="med"/>
            <a:tailEnd type="none" w="med" len="med"/>
          </a:ln>
        </p:spPr>
      </p:cxnSp>
      <p:sp>
        <p:nvSpPr>
          <p:cNvPr id="1119" name="Google Shape;1119;p47"/>
          <p:cNvSpPr/>
          <p:nvPr/>
        </p:nvSpPr>
        <p:spPr>
          <a:xfrm>
            <a:off x="8330113" y="16670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rot="-1685758">
            <a:off x="7763353" y="13199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rot="7201932">
            <a:off x="8122562" y="7665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7"/>
          <p:cNvSpPr/>
          <p:nvPr/>
        </p:nvSpPr>
        <p:spPr>
          <a:xfrm>
            <a:off x="6822013" y="815985"/>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p:nvPr/>
        </p:nvSpPr>
        <p:spPr>
          <a:xfrm>
            <a:off x="2209601" y="42536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24" name="Google Shape;1124;p47"/>
          <p:cNvSpPr/>
          <p:nvPr/>
        </p:nvSpPr>
        <p:spPr>
          <a:xfrm>
            <a:off x="6333513" y="12051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5" name="Google Shape;1125;p4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126" name="Google Shape;1126;p4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127" name="Google Shape;1127;p4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128" name="Google Shape;1128;p47"/>
          <p:cNvSpPr/>
          <p:nvPr/>
        </p:nvSpPr>
        <p:spPr>
          <a:xfrm>
            <a:off x="722238" y="41167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rot="-1685758">
            <a:off x="1243591" y="43843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133" name="Google Shape;1133;p47">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134" name="Google Shape;1134;p47">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135" name="Google Shape;1135;p47"/>
          <p:cNvGrpSpPr/>
          <p:nvPr/>
        </p:nvGrpSpPr>
        <p:grpSpPr>
          <a:xfrm>
            <a:off x="706038" y="312972"/>
            <a:ext cx="140222" cy="140409"/>
            <a:chOff x="2741000" y="199475"/>
            <a:chExt cx="191953" cy="192210"/>
          </a:xfrm>
        </p:grpSpPr>
        <p:sp>
          <p:nvSpPr>
            <p:cNvPr id="1136" name="Google Shape;1136;p4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5" name="Google Shape;1145;p47">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1725013" y="40884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descr="Longitude geotatah Lineal icon">
            <a:extLst>
              <a:ext uri="{FF2B5EF4-FFF2-40B4-BE49-F238E27FC236}">
                <a16:creationId xmlns:a16="http://schemas.microsoft.com/office/drawing/2014/main" id="{B6A20D8C-C2D2-3D7B-5E11-83FAF2F46E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0031" y="1446319"/>
            <a:ext cx="936285" cy="93628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ate Vector Icons free download in SVG ...">
            <a:extLst>
              <a:ext uri="{FF2B5EF4-FFF2-40B4-BE49-F238E27FC236}">
                <a16:creationId xmlns:a16="http://schemas.microsoft.com/office/drawing/2014/main" id="{4389EFA8-F3C3-C6C8-9B46-AB7C4F3C36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6748" y="1457350"/>
            <a:ext cx="1070503" cy="107050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ll Icons - Free SVG &amp; PNG Ill Images ...">
            <a:extLst>
              <a:ext uri="{FF2B5EF4-FFF2-40B4-BE49-F238E27FC236}">
                <a16:creationId xmlns:a16="http://schemas.microsoft.com/office/drawing/2014/main" id="{98A61E8E-D158-EECA-6038-C4F6666724C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46619" y="1350144"/>
            <a:ext cx="1135637" cy="1135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797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47"/>
          <p:cNvSpPr txBox="1">
            <a:spLocks noGrp="1"/>
          </p:cNvSpPr>
          <p:nvPr>
            <p:ph type="title"/>
          </p:nvPr>
        </p:nvSpPr>
        <p:spPr>
          <a:xfrm>
            <a:off x="1825470" y="2484688"/>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Deaths</a:t>
            </a:r>
            <a:endParaRPr dirty="0"/>
          </a:p>
        </p:txBody>
      </p:sp>
      <p:sp>
        <p:nvSpPr>
          <p:cNvPr id="1084" name="Google Shape;1084;p47"/>
          <p:cNvSpPr txBox="1">
            <a:spLocks noGrp="1"/>
          </p:cNvSpPr>
          <p:nvPr>
            <p:ph type="subTitle" idx="1"/>
          </p:nvPr>
        </p:nvSpPr>
        <p:spPr>
          <a:xfrm>
            <a:off x="1825470" y="3131503"/>
            <a:ext cx="2230500" cy="78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Number of CORONA VIRUS related deaths.</a:t>
            </a:r>
          </a:p>
        </p:txBody>
      </p:sp>
      <p:cxnSp>
        <p:nvCxnSpPr>
          <p:cNvPr id="1085" name="Google Shape;1085;p47"/>
          <p:cNvCxnSpPr/>
          <p:nvPr/>
        </p:nvCxnSpPr>
        <p:spPr>
          <a:xfrm>
            <a:off x="1847520" y="3112113"/>
            <a:ext cx="2186400" cy="0"/>
          </a:xfrm>
          <a:prstGeom prst="straightConnector1">
            <a:avLst/>
          </a:prstGeom>
          <a:noFill/>
          <a:ln w="9525" cap="flat" cmpd="sng">
            <a:solidFill>
              <a:schemeClr val="dk1"/>
            </a:solidFill>
            <a:prstDash val="solid"/>
            <a:round/>
            <a:headEnd type="none" w="med" len="med"/>
            <a:tailEnd type="none" w="med" len="med"/>
          </a:ln>
        </p:spPr>
      </p:cxnSp>
      <p:sp>
        <p:nvSpPr>
          <p:cNvPr id="1086" name="Google Shape;1086;p47"/>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000" b="1" dirty="0"/>
              <a:t>Dataset Overview</a:t>
            </a:r>
            <a:endParaRPr lang="en-GB" sz="4000" dirty="0"/>
          </a:p>
        </p:txBody>
      </p:sp>
      <p:sp>
        <p:nvSpPr>
          <p:cNvPr id="1090" name="Google Shape;1090;p47"/>
          <p:cNvSpPr txBox="1">
            <a:spLocks noGrp="1"/>
          </p:cNvSpPr>
          <p:nvPr>
            <p:ph type="title" idx="4"/>
          </p:nvPr>
        </p:nvSpPr>
        <p:spPr>
          <a:xfrm>
            <a:off x="4428261" y="2484688"/>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Recovered</a:t>
            </a:r>
            <a:endParaRPr dirty="0"/>
          </a:p>
        </p:txBody>
      </p:sp>
      <p:sp>
        <p:nvSpPr>
          <p:cNvPr id="1091" name="Google Shape;1091;p47"/>
          <p:cNvSpPr txBox="1">
            <a:spLocks noGrp="1"/>
          </p:cNvSpPr>
          <p:nvPr>
            <p:ph type="subTitle" idx="5"/>
          </p:nvPr>
        </p:nvSpPr>
        <p:spPr>
          <a:xfrm>
            <a:off x="4428261" y="3131503"/>
            <a:ext cx="2230500" cy="78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 Number of recovered CORONA VIRUS cases.</a:t>
            </a:r>
            <a:endParaRPr dirty="0"/>
          </a:p>
        </p:txBody>
      </p:sp>
      <p:cxnSp>
        <p:nvCxnSpPr>
          <p:cNvPr id="1094" name="Google Shape;1094;p47"/>
          <p:cNvCxnSpPr/>
          <p:nvPr/>
        </p:nvCxnSpPr>
        <p:spPr>
          <a:xfrm>
            <a:off x="4450311" y="3112113"/>
            <a:ext cx="2186400" cy="0"/>
          </a:xfrm>
          <a:prstGeom prst="straightConnector1">
            <a:avLst/>
          </a:prstGeom>
          <a:noFill/>
          <a:ln w="9525" cap="flat" cmpd="sng">
            <a:solidFill>
              <a:schemeClr val="dk1"/>
            </a:solidFill>
            <a:prstDash val="solid"/>
            <a:round/>
            <a:headEnd type="none" w="med" len="med"/>
            <a:tailEnd type="none" w="med" len="med"/>
          </a:ln>
        </p:spPr>
      </p:cxnSp>
      <p:sp>
        <p:nvSpPr>
          <p:cNvPr id="1119" name="Google Shape;1119;p47"/>
          <p:cNvSpPr/>
          <p:nvPr/>
        </p:nvSpPr>
        <p:spPr>
          <a:xfrm>
            <a:off x="8330113" y="16670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rot="-1685758">
            <a:off x="7763353" y="13199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rot="7201932">
            <a:off x="8122562" y="7665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p:nvPr/>
        </p:nvSpPr>
        <p:spPr>
          <a:xfrm>
            <a:off x="2209601" y="42536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cxnSp>
        <p:nvCxnSpPr>
          <p:cNvPr id="1125" name="Google Shape;1125;p4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126" name="Google Shape;1126;p4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127" name="Google Shape;1127;p4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128" name="Google Shape;1128;p47"/>
          <p:cNvSpPr/>
          <p:nvPr/>
        </p:nvSpPr>
        <p:spPr>
          <a:xfrm>
            <a:off x="722238" y="41167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rot="-1685758">
            <a:off x="1243591" y="43843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133" name="Google Shape;1133;p47">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134" name="Google Shape;1134;p47">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135" name="Google Shape;1135;p47"/>
          <p:cNvGrpSpPr/>
          <p:nvPr/>
        </p:nvGrpSpPr>
        <p:grpSpPr>
          <a:xfrm>
            <a:off x="706038" y="312972"/>
            <a:ext cx="140222" cy="140409"/>
            <a:chOff x="2741000" y="199475"/>
            <a:chExt cx="191953" cy="192210"/>
          </a:xfrm>
        </p:grpSpPr>
        <p:sp>
          <p:nvSpPr>
            <p:cNvPr id="1136" name="Google Shape;1136;p4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5" name="Google Shape;1145;p47">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1725013" y="40884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74" name="Picture 2" descr="Face Dead Vector SVG Icon - SVG Repo">
            <a:extLst>
              <a:ext uri="{FF2B5EF4-FFF2-40B4-BE49-F238E27FC236}">
                <a16:creationId xmlns:a16="http://schemas.microsoft.com/office/drawing/2014/main" id="{4537EBD9-41B9-4F9D-6525-D289CF3733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5220" y="1353964"/>
            <a:ext cx="1133834" cy="11338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ealth Recovery Icons - Free SVG &amp; PNG ...">
            <a:extLst>
              <a:ext uri="{FF2B5EF4-FFF2-40B4-BE49-F238E27FC236}">
                <a16:creationId xmlns:a16="http://schemas.microsoft.com/office/drawing/2014/main" id="{7A0D4108-8F55-A28D-C9D6-E68BDB604F2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76594" y="1341160"/>
            <a:ext cx="1133834" cy="1133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83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grpSp>
        <p:nvGrpSpPr>
          <p:cNvPr id="1249" name="Google Shape;1249;p50"/>
          <p:cNvGrpSpPr/>
          <p:nvPr/>
        </p:nvGrpSpPr>
        <p:grpSpPr>
          <a:xfrm>
            <a:off x="7192079" y="3371409"/>
            <a:ext cx="1214578" cy="425543"/>
            <a:chOff x="2271950" y="2722775"/>
            <a:chExt cx="575875" cy="201775"/>
          </a:xfrm>
        </p:grpSpPr>
        <p:sp>
          <p:nvSpPr>
            <p:cNvPr id="1250" name="Google Shape;1250;p5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5" name="Google Shape;1255;p50"/>
          <p:cNvSpPr txBox="1">
            <a:spLocks noGrp="1"/>
          </p:cNvSpPr>
          <p:nvPr>
            <p:ph type="subTitle" idx="1"/>
          </p:nvPr>
        </p:nvSpPr>
        <p:spPr>
          <a:xfrm>
            <a:off x="714299" y="1971675"/>
            <a:ext cx="4644931" cy="2381400"/>
          </a:xfrm>
          <a:prstGeom prst="rect">
            <a:avLst/>
          </a:prstGeom>
        </p:spPr>
        <p:txBody>
          <a:bodyPr spcFirstLastPara="1" wrap="square" lIns="91425" tIns="91425" rIns="91425" bIns="91425" anchor="t" anchorCtr="0">
            <a:noAutofit/>
          </a:bodyPr>
          <a:lstStyle/>
          <a:p>
            <a:pPr marL="285750" indent="-285750">
              <a:lnSpc>
                <a:spcPct val="150000"/>
              </a:lnSpc>
              <a:buClr>
                <a:schemeClr val="hlink"/>
              </a:buClr>
              <a:buSzPts val="1100"/>
            </a:pPr>
            <a:r>
              <a:rPr lang="en-GB" sz="1800" dirty="0"/>
              <a:t>Setting up our Database.</a:t>
            </a:r>
          </a:p>
          <a:p>
            <a:pPr marL="285750" indent="-285750">
              <a:lnSpc>
                <a:spcPct val="150000"/>
              </a:lnSpc>
              <a:buClr>
                <a:schemeClr val="hlink"/>
              </a:buClr>
              <a:buSzPts val="1100"/>
            </a:pPr>
            <a:r>
              <a:rPr lang="en-GB" sz="1800" dirty="0"/>
              <a:t>Data Cleaning.</a:t>
            </a:r>
          </a:p>
          <a:p>
            <a:pPr marL="285750" indent="-285750">
              <a:lnSpc>
                <a:spcPct val="150000"/>
              </a:lnSpc>
              <a:buClr>
                <a:schemeClr val="hlink"/>
              </a:buClr>
              <a:buSzPts val="1100"/>
            </a:pPr>
            <a:r>
              <a:rPr lang="en-GB" sz="1800" dirty="0"/>
              <a:t>Analyse Data to Answer Questions.</a:t>
            </a:r>
          </a:p>
          <a:p>
            <a:pPr marL="285750" indent="-285750">
              <a:lnSpc>
                <a:spcPct val="150000"/>
              </a:lnSpc>
              <a:buClr>
                <a:schemeClr val="hlink"/>
              </a:buClr>
              <a:buSzPts val="1100"/>
            </a:pPr>
            <a:endParaRPr sz="1800" dirty="0"/>
          </a:p>
        </p:txBody>
      </p:sp>
      <p:sp>
        <p:nvSpPr>
          <p:cNvPr id="1256" name="Google Shape;1256;p50"/>
          <p:cNvSpPr txBox="1">
            <a:spLocks noGrp="1"/>
          </p:cNvSpPr>
          <p:nvPr>
            <p:ph type="title"/>
          </p:nvPr>
        </p:nvSpPr>
        <p:spPr>
          <a:xfrm>
            <a:off x="714299" y="553450"/>
            <a:ext cx="6633925" cy="906826"/>
          </a:xfrm>
          <a:prstGeom prst="rect">
            <a:avLst/>
          </a:prstGeom>
        </p:spPr>
        <p:txBody>
          <a:bodyPr spcFirstLastPara="1" wrap="square" lIns="91425" tIns="91425" rIns="91425" bIns="91425" anchor="t" anchorCtr="0">
            <a:noAutofit/>
          </a:bodyPr>
          <a:lstStyle/>
          <a:p>
            <a:r>
              <a:rPr lang="en-GB" sz="4000" b="1" dirty="0"/>
              <a:t>Data Exploration and analysis</a:t>
            </a:r>
            <a:br>
              <a:rPr lang="en-GB" dirty="0"/>
            </a:br>
            <a:endParaRPr lang="en-GB" dirty="0"/>
          </a:p>
        </p:txBody>
      </p:sp>
      <p:pic>
        <p:nvPicPr>
          <p:cNvPr id="1257" name="Google Shape;1257;p50"/>
          <p:cNvPicPr preferRelativeResize="0"/>
          <p:nvPr/>
        </p:nvPicPr>
        <p:blipFill rotWithShape="1">
          <a:blip r:embed="rId3">
            <a:alphaModFix/>
          </a:blip>
          <a:srcRect l="17481" r="15847"/>
          <a:stretch/>
        </p:blipFill>
        <p:spPr>
          <a:xfrm>
            <a:off x="5327475" y="1194600"/>
            <a:ext cx="2754300" cy="2754300"/>
          </a:xfrm>
          <a:prstGeom prst="ellipse">
            <a:avLst/>
          </a:prstGeom>
          <a:noFill/>
          <a:ln w="9525" cap="flat" cmpd="sng">
            <a:solidFill>
              <a:schemeClr val="dk1"/>
            </a:solidFill>
            <a:prstDash val="solid"/>
            <a:round/>
            <a:headEnd type="none" w="sm" len="sm"/>
            <a:tailEnd type="none" w="sm" len="sm"/>
          </a:ln>
        </p:spPr>
      </p:pic>
      <p:sp>
        <p:nvSpPr>
          <p:cNvPr id="1258" name="Google Shape;1258;p5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259" name="Google Shape;1259;p50"/>
          <p:cNvSpPr/>
          <p:nvPr/>
        </p:nvSpPr>
        <p:spPr>
          <a:xfrm>
            <a:off x="4762138" y="8458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a:off x="8216276" y="9543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0"/>
          <p:cNvSpPr/>
          <p:nvPr/>
        </p:nvSpPr>
        <p:spPr>
          <a:xfrm>
            <a:off x="7626025" y="9177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a:off x="8286401" y="300222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rot="-1685758">
            <a:off x="7555828" y="4130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a:off x="8359576" y="17266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a:off x="5021388" y="35752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0">
            <a:hlinkClick r:id="rId4"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271" name="Google Shape;1271;p50">
            <a:hlinkClick r:id="rId5"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272" name="Google Shape;1272;p50">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273" name="Google Shape;1273;p50"/>
          <p:cNvGrpSpPr/>
          <p:nvPr/>
        </p:nvGrpSpPr>
        <p:grpSpPr>
          <a:xfrm>
            <a:off x="706038" y="312972"/>
            <a:ext cx="140222" cy="140409"/>
            <a:chOff x="2741000" y="199475"/>
            <a:chExt cx="191953" cy="192210"/>
          </a:xfrm>
        </p:grpSpPr>
        <p:sp>
          <p:nvSpPr>
            <p:cNvPr id="1274" name="Google Shape;1274;p5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3" name="Google Shape;1283;p50">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2593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grpSp>
        <p:nvGrpSpPr>
          <p:cNvPr id="1249" name="Google Shape;1249;p50"/>
          <p:cNvGrpSpPr/>
          <p:nvPr/>
        </p:nvGrpSpPr>
        <p:grpSpPr>
          <a:xfrm>
            <a:off x="7192079" y="3371409"/>
            <a:ext cx="1214578" cy="425543"/>
            <a:chOff x="2271950" y="2722775"/>
            <a:chExt cx="575875" cy="201775"/>
          </a:xfrm>
        </p:grpSpPr>
        <p:sp>
          <p:nvSpPr>
            <p:cNvPr id="1250" name="Google Shape;1250;p5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5" name="Google Shape;1255;p50"/>
          <p:cNvSpPr txBox="1">
            <a:spLocks noGrp="1"/>
          </p:cNvSpPr>
          <p:nvPr>
            <p:ph type="subTitle" idx="1"/>
          </p:nvPr>
        </p:nvSpPr>
        <p:spPr>
          <a:xfrm>
            <a:off x="698422" y="985898"/>
            <a:ext cx="4644931" cy="2369785"/>
          </a:xfrm>
          <a:prstGeom prst="rect">
            <a:avLst/>
          </a:prstGeom>
        </p:spPr>
        <p:txBody>
          <a:bodyPr spcFirstLastPara="1" wrap="square" lIns="91425" tIns="91425" rIns="91425" bIns="91425" anchor="t" anchorCtr="0">
            <a:noAutofit/>
          </a:bodyPr>
          <a:lstStyle/>
          <a:p>
            <a:pPr marL="0" indent="0">
              <a:lnSpc>
                <a:spcPct val="150000"/>
              </a:lnSpc>
              <a:buClr>
                <a:schemeClr val="hlink"/>
              </a:buClr>
              <a:buSzPts val="1100"/>
              <a:buNone/>
            </a:pPr>
            <a:r>
              <a:rPr lang="en-GB" sz="1800" dirty="0"/>
              <a:t>Setting up our Database</a:t>
            </a:r>
          </a:p>
          <a:p>
            <a:pPr marL="0" indent="0">
              <a:lnSpc>
                <a:spcPct val="150000"/>
              </a:lnSpc>
              <a:buClr>
                <a:schemeClr val="hlink"/>
              </a:buClr>
              <a:buSzPts val="1100"/>
              <a:buNone/>
            </a:pPr>
            <a:endParaRPr sz="1800" dirty="0"/>
          </a:p>
        </p:txBody>
      </p:sp>
      <p:sp>
        <p:nvSpPr>
          <p:cNvPr id="1256" name="Google Shape;1256;p50"/>
          <p:cNvSpPr txBox="1">
            <a:spLocks noGrp="1"/>
          </p:cNvSpPr>
          <p:nvPr>
            <p:ph type="title"/>
          </p:nvPr>
        </p:nvSpPr>
        <p:spPr>
          <a:xfrm>
            <a:off x="714299" y="553450"/>
            <a:ext cx="6633925" cy="906826"/>
          </a:xfrm>
          <a:prstGeom prst="rect">
            <a:avLst/>
          </a:prstGeom>
        </p:spPr>
        <p:txBody>
          <a:bodyPr spcFirstLastPara="1" wrap="square" lIns="91425" tIns="91425" rIns="91425" bIns="91425" anchor="t" anchorCtr="0">
            <a:noAutofit/>
          </a:bodyPr>
          <a:lstStyle/>
          <a:p>
            <a:r>
              <a:rPr lang="en-GB" sz="4000" b="1" dirty="0"/>
              <a:t>Data Exploration and analysis</a:t>
            </a:r>
            <a:br>
              <a:rPr lang="en-GB" dirty="0"/>
            </a:br>
            <a:endParaRPr lang="en-GB" dirty="0"/>
          </a:p>
        </p:txBody>
      </p:sp>
      <p:pic>
        <p:nvPicPr>
          <p:cNvPr id="1257" name="Google Shape;1257;p50"/>
          <p:cNvPicPr preferRelativeResize="0"/>
          <p:nvPr/>
        </p:nvPicPr>
        <p:blipFill rotWithShape="1">
          <a:blip r:embed="rId3">
            <a:alphaModFix/>
          </a:blip>
          <a:srcRect l="17481" r="15847"/>
          <a:stretch/>
        </p:blipFill>
        <p:spPr>
          <a:xfrm>
            <a:off x="5327475" y="1194600"/>
            <a:ext cx="2754300" cy="2754300"/>
          </a:xfrm>
          <a:prstGeom prst="ellipse">
            <a:avLst/>
          </a:prstGeom>
          <a:noFill/>
          <a:ln w="9525" cap="flat" cmpd="sng">
            <a:solidFill>
              <a:schemeClr val="dk1"/>
            </a:solidFill>
            <a:prstDash val="solid"/>
            <a:round/>
            <a:headEnd type="none" w="sm" len="sm"/>
            <a:tailEnd type="none" w="sm" len="sm"/>
          </a:ln>
        </p:spPr>
      </p:pic>
      <p:sp>
        <p:nvSpPr>
          <p:cNvPr id="1258" name="Google Shape;1258;p5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259" name="Google Shape;1259;p50"/>
          <p:cNvSpPr/>
          <p:nvPr/>
        </p:nvSpPr>
        <p:spPr>
          <a:xfrm>
            <a:off x="4762138" y="8458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a:off x="8216276" y="9543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0"/>
          <p:cNvSpPr/>
          <p:nvPr/>
        </p:nvSpPr>
        <p:spPr>
          <a:xfrm>
            <a:off x="7626025" y="9177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a:off x="8286401" y="300222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rot="-1685758">
            <a:off x="7555828" y="4130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a:off x="8359576" y="17266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a:off x="5021388" y="35752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0">
            <a:hlinkClick r:id="rId4"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271" name="Google Shape;1271;p50">
            <a:hlinkClick r:id="rId5"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272" name="Google Shape;1272;p50">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273" name="Google Shape;1273;p50"/>
          <p:cNvGrpSpPr/>
          <p:nvPr/>
        </p:nvGrpSpPr>
        <p:grpSpPr>
          <a:xfrm>
            <a:off x="706038" y="312972"/>
            <a:ext cx="140222" cy="140409"/>
            <a:chOff x="2741000" y="199475"/>
            <a:chExt cx="191953" cy="192210"/>
          </a:xfrm>
        </p:grpSpPr>
        <p:sp>
          <p:nvSpPr>
            <p:cNvPr id="1274" name="Google Shape;1274;p5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3" name="Google Shape;1283;p50">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104FE255-B81E-73CD-D915-D6EF5342B1DC}"/>
              </a:ext>
            </a:extLst>
          </p:cNvPr>
          <p:cNvPicPr>
            <a:picLocks noChangeAspect="1"/>
          </p:cNvPicPr>
          <p:nvPr/>
        </p:nvPicPr>
        <p:blipFill>
          <a:blip r:embed="rId7"/>
          <a:stretch>
            <a:fillRect/>
          </a:stretch>
        </p:blipFill>
        <p:spPr>
          <a:xfrm>
            <a:off x="644168" y="437492"/>
            <a:ext cx="7934654" cy="4593404"/>
          </a:xfrm>
          <a:prstGeom prst="rect">
            <a:avLst/>
          </a:prstGeom>
        </p:spPr>
      </p:pic>
    </p:spTree>
    <p:extLst>
      <p:ext uri="{BB962C8B-B14F-4D97-AF65-F5344CB8AC3E}">
        <p14:creationId xmlns:p14="http://schemas.microsoft.com/office/powerpoint/2010/main" val="928971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grpSp>
        <p:nvGrpSpPr>
          <p:cNvPr id="1249" name="Google Shape;1249;p50"/>
          <p:cNvGrpSpPr/>
          <p:nvPr/>
        </p:nvGrpSpPr>
        <p:grpSpPr>
          <a:xfrm>
            <a:off x="7192079" y="3371409"/>
            <a:ext cx="1214578" cy="425543"/>
            <a:chOff x="2271950" y="2722775"/>
            <a:chExt cx="575875" cy="201775"/>
          </a:xfrm>
        </p:grpSpPr>
        <p:sp>
          <p:nvSpPr>
            <p:cNvPr id="1250" name="Google Shape;1250;p5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5" name="Google Shape;1255;p50"/>
          <p:cNvSpPr txBox="1">
            <a:spLocks noGrp="1"/>
          </p:cNvSpPr>
          <p:nvPr>
            <p:ph type="subTitle" idx="1"/>
          </p:nvPr>
        </p:nvSpPr>
        <p:spPr>
          <a:xfrm>
            <a:off x="659670" y="1214395"/>
            <a:ext cx="3582721" cy="587360"/>
          </a:xfrm>
          <a:prstGeom prst="rect">
            <a:avLst/>
          </a:prstGeom>
        </p:spPr>
        <p:txBody>
          <a:bodyPr spcFirstLastPara="1" wrap="square" lIns="91425" tIns="91425" rIns="91425" bIns="91425" anchor="t" anchorCtr="0">
            <a:noAutofit/>
          </a:bodyPr>
          <a:lstStyle/>
          <a:p>
            <a:pPr marL="0" indent="0">
              <a:lnSpc>
                <a:spcPct val="150000"/>
              </a:lnSpc>
              <a:buClr>
                <a:schemeClr val="hlink"/>
              </a:buClr>
              <a:buSzPts val="1100"/>
              <a:buNone/>
            </a:pPr>
            <a:r>
              <a:rPr lang="en-GB" sz="1800" b="1" dirty="0"/>
              <a:t>Checking for NULL Values</a:t>
            </a:r>
          </a:p>
          <a:p>
            <a:pPr marL="0" indent="0">
              <a:lnSpc>
                <a:spcPct val="150000"/>
              </a:lnSpc>
              <a:buClr>
                <a:schemeClr val="hlink"/>
              </a:buClr>
              <a:buSzPts val="1100"/>
              <a:buNone/>
            </a:pPr>
            <a:endParaRPr sz="1800" b="1" dirty="0"/>
          </a:p>
        </p:txBody>
      </p:sp>
      <p:sp>
        <p:nvSpPr>
          <p:cNvPr id="1256" name="Google Shape;1256;p50"/>
          <p:cNvSpPr txBox="1">
            <a:spLocks noGrp="1"/>
          </p:cNvSpPr>
          <p:nvPr>
            <p:ph type="title"/>
          </p:nvPr>
        </p:nvSpPr>
        <p:spPr>
          <a:xfrm>
            <a:off x="565444" y="292740"/>
            <a:ext cx="8344641" cy="887874"/>
          </a:xfrm>
          <a:prstGeom prst="rect">
            <a:avLst/>
          </a:prstGeom>
        </p:spPr>
        <p:txBody>
          <a:bodyPr spcFirstLastPara="1" wrap="square" lIns="91425" tIns="91425" rIns="91425" bIns="91425" anchor="t" anchorCtr="0">
            <a:noAutofit/>
          </a:bodyPr>
          <a:lstStyle/>
          <a:p>
            <a:pPr marL="0" indent="0">
              <a:lnSpc>
                <a:spcPct val="150000"/>
              </a:lnSpc>
              <a:buClr>
                <a:schemeClr val="hlink"/>
              </a:buClr>
              <a:buSzPts val="1100"/>
              <a:buNone/>
            </a:pPr>
            <a:r>
              <a:rPr lang="en-GB" sz="4000" b="1" dirty="0"/>
              <a:t>Data Exploration and analysis-</a:t>
            </a:r>
            <a:r>
              <a:rPr lang="en-GB" sz="4000" dirty="0"/>
              <a:t>Data Cleaning</a:t>
            </a:r>
            <a:endParaRPr lang="en-GB" dirty="0"/>
          </a:p>
        </p:txBody>
      </p:sp>
      <p:sp>
        <p:nvSpPr>
          <p:cNvPr id="1258" name="Google Shape;1258;p5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264" name="Google Shape;1264;p50"/>
          <p:cNvSpPr/>
          <p:nvPr/>
        </p:nvSpPr>
        <p:spPr>
          <a:xfrm>
            <a:off x="8286401" y="300222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rot="-1685758">
            <a:off x="7555828" y="4130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a:off x="8359576" y="17266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a:off x="5021388" y="35752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0">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271" name="Google Shape;1271;p50">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272" name="Google Shape;1272;p50">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273" name="Google Shape;1273;p50"/>
          <p:cNvGrpSpPr/>
          <p:nvPr/>
        </p:nvGrpSpPr>
        <p:grpSpPr>
          <a:xfrm>
            <a:off x="706038" y="312972"/>
            <a:ext cx="140222" cy="140409"/>
            <a:chOff x="2741000" y="199475"/>
            <a:chExt cx="191953" cy="192210"/>
          </a:xfrm>
        </p:grpSpPr>
        <p:sp>
          <p:nvSpPr>
            <p:cNvPr id="1274" name="Google Shape;1274;p5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3" name="Google Shape;1283;p50">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a:extLst>
              <a:ext uri="{FF2B5EF4-FFF2-40B4-BE49-F238E27FC236}">
                <a16:creationId xmlns:a16="http://schemas.microsoft.com/office/drawing/2014/main" id="{1631F46B-4905-87CA-CBF9-87E93F19FACB}"/>
              </a:ext>
            </a:extLst>
          </p:cNvPr>
          <p:cNvPicPr>
            <a:picLocks noChangeAspect="1"/>
          </p:cNvPicPr>
          <p:nvPr/>
        </p:nvPicPr>
        <p:blipFill>
          <a:blip r:embed="rId6"/>
          <a:stretch>
            <a:fillRect/>
          </a:stretch>
        </p:blipFill>
        <p:spPr>
          <a:xfrm>
            <a:off x="4037561" y="1866918"/>
            <a:ext cx="4668027" cy="2184852"/>
          </a:xfrm>
          <a:prstGeom prst="rect">
            <a:avLst/>
          </a:prstGeom>
        </p:spPr>
      </p:pic>
      <p:sp>
        <p:nvSpPr>
          <p:cNvPr id="12" name="Google Shape;1255;p50">
            <a:extLst>
              <a:ext uri="{FF2B5EF4-FFF2-40B4-BE49-F238E27FC236}">
                <a16:creationId xmlns:a16="http://schemas.microsoft.com/office/drawing/2014/main" id="{AD34F0B8-2498-06A0-71B4-4922EB32D217}"/>
              </a:ext>
            </a:extLst>
          </p:cNvPr>
          <p:cNvSpPr txBox="1">
            <a:spLocks/>
          </p:cNvSpPr>
          <p:nvPr/>
        </p:nvSpPr>
        <p:spPr>
          <a:xfrm>
            <a:off x="4901611" y="1207819"/>
            <a:ext cx="2938353" cy="587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400"/>
              <a:buFont typeface="Anaheim"/>
              <a:buChar char="●"/>
              <a:defRPr sz="14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Arimo"/>
                <a:ea typeface="Arimo"/>
                <a:cs typeface="Arimo"/>
                <a:sym typeface="Arimo"/>
              </a:defRPr>
            </a:lvl9pPr>
          </a:lstStyle>
          <a:p>
            <a:pPr marL="0" indent="0">
              <a:lnSpc>
                <a:spcPct val="150000"/>
              </a:lnSpc>
              <a:buClr>
                <a:schemeClr val="hlink"/>
              </a:buClr>
              <a:buSzPts val="1100"/>
              <a:buFont typeface="Anaheim"/>
              <a:buNone/>
            </a:pPr>
            <a:r>
              <a:rPr lang="en-GB" sz="1800" b="1" dirty="0"/>
              <a:t>Updating NULL Values</a:t>
            </a:r>
          </a:p>
        </p:txBody>
      </p:sp>
      <p:pic>
        <p:nvPicPr>
          <p:cNvPr id="3" name="Picture 2">
            <a:extLst>
              <a:ext uri="{FF2B5EF4-FFF2-40B4-BE49-F238E27FC236}">
                <a16:creationId xmlns:a16="http://schemas.microsoft.com/office/drawing/2014/main" id="{FD4BD35F-D09F-1BEC-4AF5-F8232437F4D1}"/>
              </a:ext>
            </a:extLst>
          </p:cNvPr>
          <p:cNvPicPr>
            <a:picLocks noChangeAspect="1"/>
          </p:cNvPicPr>
          <p:nvPr/>
        </p:nvPicPr>
        <p:blipFill>
          <a:blip r:embed="rId7"/>
          <a:stretch>
            <a:fillRect/>
          </a:stretch>
        </p:blipFill>
        <p:spPr>
          <a:xfrm>
            <a:off x="624846" y="1854963"/>
            <a:ext cx="3186244" cy="2184853"/>
          </a:xfrm>
          <a:prstGeom prst="rect">
            <a:avLst/>
          </a:prstGeom>
        </p:spPr>
      </p:pic>
    </p:spTree>
    <p:extLst>
      <p:ext uri="{BB962C8B-B14F-4D97-AF65-F5344CB8AC3E}">
        <p14:creationId xmlns:p14="http://schemas.microsoft.com/office/powerpoint/2010/main" val="3130991682"/>
      </p:ext>
    </p:extLst>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681</Words>
  <Application>Microsoft Macintosh PowerPoint</Application>
  <PresentationFormat>On-screen Show (16:9)</PresentationFormat>
  <Paragraphs>184</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Anaheim</vt:lpstr>
      <vt:lpstr>Söhne</vt:lpstr>
      <vt:lpstr>Roboto Condensed Light</vt:lpstr>
      <vt:lpstr>Bebas Neue</vt:lpstr>
      <vt:lpstr>Wingdings</vt:lpstr>
      <vt:lpstr>Arimo</vt:lpstr>
      <vt:lpstr>Arial</vt:lpstr>
      <vt:lpstr>Data Analysis for Business by Slidesgo</vt:lpstr>
      <vt:lpstr>          ANALYSIs</vt:lpstr>
      <vt:lpstr>CONTENTS</vt:lpstr>
      <vt:lpstr>INTRODUCTION</vt:lpstr>
      <vt:lpstr>Province </vt:lpstr>
      <vt:lpstr>Longitude</vt:lpstr>
      <vt:lpstr>Deaths</vt:lpstr>
      <vt:lpstr>Data Exploration and analysis </vt:lpstr>
      <vt:lpstr>Data Exploration and analysis </vt:lpstr>
      <vt:lpstr>Data Exploration and analysis-Data Cleaning</vt:lpstr>
      <vt:lpstr>386</vt:lpstr>
      <vt:lpstr>Start_DATE And End_Date</vt:lpstr>
      <vt:lpstr>Data ANalysis</vt:lpstr>
      <vt:lpstr>Data ANalysis</vt:lpstr>
      <vt:lpstr>Data ANalysis</vt:lpstr>
      <vt:lpstr>Data analysis  </vt:lpstr>
      <vt:lpstr>Data analysis</vt:lpstr>
      <vt:lpstr>Data analysis</vt:lpstr>
      <vt:lpstr>Data analysis</vt:lpstr>
      <vt:lpstr>Data analysis</vt:lpstr>
      <vt:lpstr>   DATA analysis</vt:lpstr>
      <vt:lpstr>Key findings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ANALYSIS Corona Virus Data Set </dc:title>
  <cp:lastModifiedBy>Bousbiat, Fatma Zohra</cp:lastModifiedBy>
  <cp:revision>33</cp:revision>
  <dcterms:modified xsi:type="dcterms:W3CDTF">2024-04-29T08:15:15Z</dcterms:modified>
</cp:coreProperties>
</file>