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60" r:id="rId4"/>
    <p:sldId id="262" r:id="rId5"/>
    <p:sldId id="258" r:id="rId6"/>
    <p:sldId id="259" r:id="rId7"/>
    <p:sldId id="264" r:id="rId8"/>
    <p:sldId id="276" r:id="rId9"/>
    <p:sldId id="263" r:id="rId10"/>
    <p:sldId id="261" r:id="rId11"/>
    <p:sldId id="309" r:id="rId12"/>
    <p:sldId id="265" r:id="rId13"/>
    <p:sldId id="310" r:id="rId14"/>
    <p:sldId id="311" r:id="rId15"/>
    <p:sldId id="269" r:id="rId16"/>
    <p:sldId id="266" r:id="rId17"/>
  </p:sldIdLst>
  <p:sldSz cx="9144000" cy="5143500" type="screen16x9"/>
  <p:notesSz cx="6858000" cy="9144000"/>
  <p:embeddedFontLst>
    <p:embeddedFont>
      <p:font typeface="Elsie" panose="02000000000000000000" pitchFamily="2" charset="77"/>
      <p:regular r:id="rId19"/>
    </p:embeddedFont>
    <p:embeddedFont>
      <p:font typeface="Old Standard TT" pitchFamily="2" charset="77"/>
      <p:regular r:id="rId20"/>
      <p:bold r:id="rId21"/>
      <p:italic r:id="rId22"/>
    </p:embeddedFont>
    <p:embeddedFont>
      <p:font typeface="Raleway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9A61B4-719C-44FD-9F83-C4189AB240BF}">
  <a:tblStyle styleId="{409A61B4-719C-44FD-9F83-C4189AB240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/>
    <p:restoredTop sz="94615"/>
  </p:normalViewPr>
  <p:slideViewPr>
    <p:cSldViewPr snapToGrid="0">
      <p:cViewPr>
        <p:scale>
          <a:sx n="110" d="100"/>
          <a:sy n="110" d="100"/>
        </p:scale>
        <p:origin x="11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42db7be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42db7be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34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f9e629e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f9e629e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f9e629e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f9e629e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58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f9e629e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f9e629e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72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0f9e629ec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0f9e629ec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e35c97c58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e35c97c58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813955f8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813955f8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813955f8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813955f8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fba7148f9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3fba7148f9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05afc42a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05afc42a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e35c97c58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e35c97c58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98575" y="1649225"/>
            <a:ext cx="4125000" cy="18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08275" y="3551400"/>
            <a:ext cx="250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38025" y="1004725"/>
            <a:ext cx="3949500" cy="391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713225" y="178200"/>
            <a:ext cx="15081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None/>
              <a:defRPr sz="1300" i="1"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4" hasCustomPrompt="1"/>
          </p:nvPr>
        </p:nvSpPr>
        <p:spPr>
          <a:xfrm>
            <a:off x="6922675" y="178200"/>
            <a:ext cx="15081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r>
              <a:t>xx%</a:t>
            </a:r>
          </a:p>
        </p:txBody>
      </p:sp>
      <p:sp>
        <p:nvSpPr>
          <p:cNvPr id="14" name="Google Shape;14;p2"/>
          <p:cNvSpPr/>
          <p:nvPr/>
        </p:nvSpPr>
        <p:spPr>
          <a:xfrm rot="-6656969">
            <a:off x="-474015" y="-336354"/>
            <a:ext cx="954700" cy="970785"/>
          </a:xfrm>
          <a:custGeom>
            <a:avLst/>
            <a:gdLst/>
            <a:ahLst/>
            <a:cxnLst/>
            <a:rect l="l" t="t" r="r" b="b"/>
            <a:pathLst>
              <a:path w="4565" h="4642" extrusionOk="0">
                <a:moveTo>
                  <a:pt x="2767" y="0"/>
                </a:moveTo>
                <a:cubicBezTo>
                  <a:pt x="2584" y="0"/>
                  <a:pt x="2400" y="38"/>
                  <a:pt x="2233" y="116"/>
                </a:cubicBezTo>
                <a:cubicBezTo>
                  <a:pt x="2057" y="171"/>
                  <a:pt x="1892" y="270"/>
                  <a:pt x="1749" y="413"/>
                </a:cubicBezTo>
                <a:cubicBezTo>
                  <a:pt x="1122" y="1029"/>
                  <a:pt x="363" y="1755"/>
                  <a:pt x="154" y="2634"/>
                </a:cubicBezTo>
                <a:cubicBezTo>
                  <a:pt x="1" y="3294"/>
                  <a:pt x="319" y="3965"/>
                  <a:pt x="880" y="4317"/>
                </a:cubicBezTo>
                <a:cubicBezTo>
                  <a:pt x="1265" y="4548"/>
                  <a:pt x="1738" y="4603"/>
                  <a:pt x="2178" y="4636"/>
                </a:cubicBezTo>
                <a:cubicBezTo>
                  <a:pt x="2241" y="4640"/>
                  <a:pt x="2304" y="4641"/>
                  <a:pt x="2366" y="4641"/>
                </a:cubicBezTo>
                <a:cubicBezTo>
                  <a:pt x="3406" y="4641"/>
                  <a:pt x="4277" y="4117"/>
                  <a:pt x="4432" y="2986"/>
                </a:cubicBezTo>
                <a:cubicBezTo>
                  <a:pt x="4564" y="2074"/>
                  <a:pt x="4333" y="1029"/>
                  <a:pt x="3674" y="369"/>
                </a:cubicBezTo>
                <a:cubicBezTo>
                  <a:pt x="3439" y="127"/>
                  <a:pt x="3103" y="0"/>
                  <a:pt x="2767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-74550" y="768100"/>
            <a:ext cx="92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7"/>
          <p:cNvGrpSpPr/>
          <p:nvPr/>
        </p:nvGrpSpPr>
        <p:grpSpPr>
          <a:xfrm>
            <a:off x="-917619" y="-876627"/>
            <a:ext cx="2566972" cy="1779549"/>
            <a:chOff x="-917619" y="-876627"/>
            <a:chExt cx="2566972" cy="1779549"/>
          </a:xfrm>
        </p:grpSpPr>
        <p:sp>
          <p:nvSpPr>
            <p:cNvPr id="155" name="Google Shape;155;p17"/>
            <p:cNvSpPr/>
            <p:nvPr/>
          </p:nvSpPr>
          <p:spPr>
            <a:xfrm>
              <a:off x="-917619" y="-876627"/>
              <a:ext cx="2566972" cy="1696152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 rot="-8417879">
              <a:off x="532137" y="461431"/>
              <a:ext cx="362173" cy="368282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6657007">
            <a:off x="7981103" y="4280555"/>
            <a:ext cx="2307363" cy="2346294"/>
          </a:xfrm>
          <a:custGeom>
            <a:avLst/>
            <a:gdLst/>
            <a:ahLst/>
            <a:cxnLst/>
            <a:rect l="l" t="t" r="r" b="b"/>
            <a:pathLst>
              <a:path w="4565" h="4642" extrusionOk="0">
                <a:moveTo>
                  <a:pt x="2767" y="0"/>
                </a:moveTo>
                <a:cubicBezTo>
                  <a:pt x="2584" y="0"/>
                  <a:pt x="2400" y="38"/>
                  <a:pt x="2233" y="116"/>
                </a:cubicBezTo>
                <a:cubicBezTo>
                  <a:pt x="2057" y="171"/>
                  <a:pt x="1892" y="270"/>
                  <a:pt x="1749" y="413"/>
                </a:cubicBezTo>
                <a:cubicBezTo>
                  <a:pt x="1122" y="1029"/>
                  <a:pt x="363" y="1755"/>
                  <a:pt x="154" y="2634"/>
                </a:cubicBezTo>
                <a:cubicBezTo>
                  <a:pt x="1" y="3294"/>
                  <a:pt x="319" y="3965"/>
                  <a:pt x="880" y="4317"/>
                </a:cubicBezTo>
                <a:cubicBezTo>
                  <a:pt x="1265" y="4548"/>
                  <a:pt x="1738" y="4603"/>
                  <a:pt x="2178" y="4636"/>
                </a:cubicBezTo>
                <a:cubicBezTo>
                  <a:pt x="2241" y="4640"/>
                  <a:pt x="2304" y="4641"/>
                  <a:pt x="2366" y="4641"/>
                </a:cubicBezTo>
                <a:cubicBezTo>
                  <a:pt x="3406" y="4641"/>
                  <a:pt x="4277" y="4117"/>
                  <a:pt x="4432" y="2986"/>
                </a:cubicBezTo>
                <a:cubicBezTo>
                  <a:pt x="4564" y="2074"/>
                  <a:pt x="4333" y="1029"/>
                  <a:pt x="3674" y="369"/>
                </a:cubicBezTo>
                <a:cubicBezTo>
                  <a:pt x="3439" y="127"/>
                  <a:pt x="3103" y="0"/>
                  <a:pt x="2767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1"/>
          </p:nvPr>
        </p:nvSpPr>
        <p:spPr>
          <a:xfrm>
            <a:off x="720000" y="2832425"/>
            <a:ext cx="2336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2"/>
          </p:nvPr>
        </p:nvSpPr>
        <p:spPr>
          <a:xfrm>
            <a:off x="720000" y="3311873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3"/>
          </p:nvPr>
        </p:nvSpPr>
        <p:spPr>
          <a:xfrm>
            <a:off x="3403800" y="3311873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4"/>
          </p:nvPr>
        </p:nvSpPr>
        <p:spPr>
          <a:xfrm>
            <a:off x="6087600" y="3311873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5"/>
          </p:nvPr>
        </p:nvSpPr>
        <p:spPr>
          <a:xfrm>
            <a:off x="3403800" y="2832425"/>
            <a:ext cx="2336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6"/>
          </p:nvPr>
        </p:nvSpPr>
        <p:spPr>
          <a:xfrm>
            <a:off x="6087600" y="2832425"/>
            <a:ext cx="2336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-857656" y="4319273"/>
            <a:ext cx="2566972" cy="1696152"/>
            <a:chOff x="-857656" y="4319273"/>
            <a:chExt cx="2566972" cy="1696152"/>
          </a:xfrm>
        </p:grpSpPr>
        <p:sp>
          <p:nvSpPr>
            <p:cNvPr id="206" name="Google Shape;206;p22"/>
            <p:cNvSpPr/>
            <p:nvPr/>
          </p:nvSpPr>
          <p:spPr>
            <a:xfrm>
              <a:off x="-857656" y="4319273"/>
              <a:ext cx="2566972" cy="1696152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 rot="-6657009">
              <a:off x="891201" y="4506415"/>
              <a:ext cx="362175" cy="368284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8021633" y="-1509215"/>
            <a:ext cx="1696152" cy="3140413"/>
            <a:chOff x="8021633" y="-1509215"/>
            <a:chExt cx="1696152" cy="3140413"/>
          </a:xfrm>
        </p:grpSpPr>
        <p:sp>
          <p:nvSpPr>
            <p:cNvPr id="209" name="Google Shape;209;p22"/>
            <p:cNvSpPr/>
            <p:nvPr/>
          </p:nvSpPr>
          <p:spPr>
            <a:xfrm rot="-5400000">
              <a:off x="7586222" y="-1073804"/>
              <a:ext cx="2566972" cy="1696152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4558036">
              <a:off x="8501327" y="680946"/>
              <a:ext cx="1061062" cy="701107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subTitle" idx="1"/>
          </p:nvPr>
        </p:nvSpPr>
        <p:spPr>
          <a:xfrm>
            <a:off x="1997324" y="1523475"/>
            <a:ext cx="23859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2"/>
          </p:nvPr>
        </p:nvSpPr>
        <p:spPr>
          <a:xfrm>
            <a:off x="1997324" y="3135699"/>
            <a:ext cx="23859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3"/>
          </p:nvPr>
        </p:nvSpPr>
        <p:spPr>
          <a:xfrm>
            <a:off x="6033762" y="1523475"/>
            <a:ext cx="23859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4"/>
          </p:nvPr>
        </p:nvSpPr>
        <p:spPr>
          <a:xfrm>
            <a:off x="6033762" y="3135699"/>
            <a:ext cx="23859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5"/>
          </p:nvPr>
        </p:nvSpPr>
        <p:spPr>
          <a:xfrm>
            <a:off x="1997324" y="1898951"/>
            <a:ext cx="23859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6"/>
          </p:nvPr>
        </p:nvSpPr>
        <p:spPr>
          <a:xfrm>
            <a:off x="6033762" y="1898951"/>
            <a:ext cx="23859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7"/>
          </p:nvPr>
        </p:nvSpPr>
        <p:spPr>
          <a:xfrm>
            <a:off x="1997324" y="3511175"/>
            <a:ext cx="23859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8"/>
          </p:nvPr>
        </p:nvSpPr>
        <p:spPr>
          <a:xfrm>
            <a:off x="6033762" y="3511175"/>
            <a:ext cx="23859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7679019" y="-623150"/>
            <a:ext cx="2317792" cy="2300623"/>
            <a:chOff x="7679019" y="-623150"/>
            <a:chExt cx="2317792" cy="2300623"/>
          </a:xfrm>
        </p:grpSpPr>
        <p:sp>
          <p:nvSpPr>
            <p:cNvPr id="222" name="Google Shape;222;p23"/>
            <p:cNvSpPr/>
            <p:nvPr/>
          </p:nvSpPr>
          <p:spPr>
            <a:xfrm rot="-6656965">
              <a:off x="7951344" y="-374346"/>
              <a:ext cx="1773142" cy="1803015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 rot="-6657009">
              <a:off x="8295126" y="959653"/>
              <a:ext cx="362175" cy="368284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3"/>
          <p:cNvGrpSpPr/>
          <p:nvPr/>
        </p:nvGrpSpPr>
        <p:grpSpPr>
          <a:xfrm>
            <a:off x="-945856" y="3712104"/>
            <a:ext cx="2201430" cy="2221094"/>
            <a:chOff x="-945856" y="3712104"/>
            <a:chExt cx="2201430" cy="2221094"/>
          </a:xfrm>
        </p:grpSpPr>
        <p:sp>
          <p:nvSpPr>
            <p:cNvPr id="225" name="Google Shape;225;p23"/>
            <p:cNvSpPr/>
            <p:nvPr/>
          </p:nvSpPr>
          <p:spPr>
            <a:xfrm rot="-1020979" flipH="1">
              <a:off x="-723061" y="3929945"/>
              <a:ext cx="1755841" cy="1785411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 rot="-7308507">
              <a:off x="249548" y="4563250"/>
              <a:ext cx="362177" cy="368286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7"/>
          <p:cNvGrpSpPr/>
          <p:nvPr/>
        </p:nvGrpSpPr>
        <p:grpSpPr>
          <a:xfrm>
            <a:off x="-857656" y="4319273"/>
            <a:ext cx="2566972" cy="1696152"/>
            <a:chOff x="-857656" y="4319273"/>
            <a:chExt cx="2566972" cy="1696152"/>
          </a:xfrm>
        </p:grpSpPr>
        <p:sp>
          <p:nvSpPr>
            <p:cNvPr id="277" name="Google Shape;277;p27"/>
            <p:cNvSpPr/>
            <p:nvPr/>
          </p:nvSpPr>
          <p:spPr>
            <a:xfrm>
              <a:off x="-857656" y="4319273"/>
              <a:ext cx="2566972" cy="1696152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 rot="-6657009">
              <a:off x="891201" y="4506415"/>
              <a:ext cx="362175" cy="368284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7"/>
          <p:cNvGrpSpPr/>
          <p:nvPr/>
        </p:nvGrpSpPr>
        <p:grpSpPr>
          <a:xfrm>
            <a:off x="8021633" y="-1509215"/>
            <a:ext cx="1696152" cy="3140413"/>
            <a:chOff x="8021633" y="-1509215"/>
            <a:chExt cx="1696152" cy="3140413"/>
          </a:xfrm>
        </p:grpSpPr>
        <p:sp>
          <p:nvSpPr>
            <p:cNvPr id="280" name="Google Shape;280;p27"/>
            <p:cNvSpPr/>
            <p:nvPr/>
          </p:nvSpPr>
          <p:spPr>
            <a:xfrm rot="-5400000">
              <a:off x="7586222" y="-1073804"/>
              <a:ext cx="2566972" cy="1696152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 rot="4558036">
              <a:off x="8501327" y="680946"/>
              <a:ext cx="1061062" cy="701107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8"/>
          <p:cNvGrpSpPr/>
          <p:nvPr/>
        </p:nvGrpSpPr>
        <p:grpSpPr>
          <a:xfrm>
            <a:off x="7679019" y="-623150"/>
            <a:ext cx="2317792" cy="2300623"/>
            <a:chOff x="7679019" y="-623150"/>
            <a:chExt cx="2317792" cy="2300623"/>
          </a:xfrm>
        </p:grpSpPr>
        <p:sp>
          <p:nvSpPr>
            <p:cNvPr id="284" name="Google Shape;284;p28"/>
            <p:cNvSpPr/>
            <p:nvPr/>
          </p:nvSpPr>
          <p:spPr>
            <a:xfrm rot="-6656965">
              <a:off x="7951344" y="-374346"/>
              <a:ext cx="1773142" cy="1803015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-6657009">
              <a:off x="8295126" y="959653"/>
              <a:ext cx="362175" cy="368284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28"/>
          <p:cNvGrpSpPr/>
          <p:nvPr/>
        </p:nvGrpSpPr>
        <p:grpSpPr>
          <a:xfrm>
            <a:off x="-945856" y="3712104"/>
            <a:ext cx="2201430" cy="2221094"/>
            <a:chOff x="-945856" y="3712104"/>
            <a:chExt cx="2201430" cy="2221094"/>
          </a:xfrm>
        </p:grpSpPr>
        <p:sp>
          <p:nvSpPr>
            <p:cNvPr id="287" name="Google Shape;287;p28"/>
            <p:cNvSpPr/>
            <p:nvPr/>
          </p:nvSpPr>
          <p:spPr>
            <a:xfrm rot="-1020979" flipH="1">
              <a:off x="-723061" y="3929945"/>
              <a:ext cx="1755841" cy="1785411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-7308507">
              <a:off x="249548" y="4563250"/>
              <a:ext cx="362177" cy="368286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03750" y="2750425"/>
            <a:ext cx="369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898525" y="1685975"/>
            <a:ext cx="11049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231925" y="3522650"/>
            <a:ext cx="2438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4243724" y="1148975"/>
            <a:ext cx="4110000" cy="36012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713225" y="178200"/>
            <a:ext cx="15081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None/>
              <a:defRPr sz="1300" i="1"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6922675" y="178200"/>
            <a:ext cx="15081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 rot="-6656969">
            <a:off x="8577410" y="1325871"/>
            <a:ext cx="954700" cy="970785"/>
          </a:xfrm>
          <a:custGeom>
            <a:avLst/>
            <a:gdLst/>
            <a:ahLst/>
            <a:cxnLst/>
            <a:rect l="l" t="t" r="r" b="b"/>
            <a:pathLst>
              <a:path w="4565" h="4642" extrusionOk="0">
                <a:moveTo>
                  <a:pt x="2767" y="0"/>
                </a:moveTo>
                <a:cubicBezTo>
                  <a:pt x="2584" y="0"/>
                  <a:pt x="2400" y="38"/>
                  <a:pt x="2233" y="116"/>
                </a:cubicBezTo>
                <a:cubicBezTo>
                  <a:pt x="2057" y="171"/>
                  <a:pt x="1892" y="270"/>
                  <a:pt x="1749" y="413"/>
                </a:cubicBezTo>
                <a:cubicBezTo>
                  <a:pt x="1122" y="1029"/>
                  <a:pt x="363" y="1755"/>
                  <a:pt x="154" y="2634"/>
                </a:cubicBezTo>
                <a:cubicBezTo>
                  <a:pt x="1" y="3294"/>
                  <a:pt x="319" y="3965"/>
                  <a:pt x="880" y="4317"/>
                </a:cubicBezTo>
                <a:cubicBezTo>
                  <a:pt x="1265" y="4548"/>
                  <a:pt x="1738" y="4603"/>
                  <a:pt x="2178" y="4636"/>
                </a:cubicBezTo>
                <a:cubicBezTo>
                  <a:pt x="2241" y="4640"/>
                  <a:pt x="2304" y="4641"/>
                  <a:pt x="2366" y="4641"/>
                </a:cubicBezTo>
                <a:cubicBezTo>
                  <a:pt x="3406" y="4641"/>
                  <a:pt x="4277" y="4117"/>
                  <a:pt x="4432" y="2986"/>
                </a:cubicBezTo>
                <a:cubicBezTo>
                  <a:pt x="4564" y="2074"/>
                  <a:pt x="4333" y="1029"/>
                  <a:pt x="3674" y="369"/>
                </a:cubicBezTo>
                <a:cubicBezTo>
                  <a:pt x="3439" y="127"/>
                  <a:pt x="3103" y="0"/>
                  <a:pt x="2767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015581" y="4199748"/>
            <a:ext cx="2566972" cy="1696152"/>
          </a:xfrm>
          <a:custGeom>
            <a:avLst/>
            <a:gdLst/>
            <a:ahLst/>
            <a:cxnLst/>
            <a:rect l="l" t="t" r="r" b="b"/>
            <a:pathLst>
              <a:path w="13374" h="8837" extrusionOk="0">
                <a:moveTo>
                  <a:pt x="5303" y="0"/>
                </a:moveTo>
                <a:cubicBezTo>
                  <a:pt x="3162" y="0"/>
                  <a:pt x="1157" y="1073"/>
                  <a:pt x="647" y="3870"/>
                </a:cubicBezTo>
                <a:cubicBezTo>
                  <a:pt x="1" y="7412"/>
                  <a:pt x="2153" y="8837"/>
                  <a:pt x="4714" y="8837"/>
                </a:cubicBezTo>
                <a:cubicBezTo>
                  <a:pt x="6687" y="8837"/>
                  <a:pt x="8901" y="7993"/>
                  <a:pt x="10270" y="6620"/>
                </a:cubicBezTo>
                <a:cubicBezTo>
                  <a:pt x="10281" y="6598"/>
                  <a:pt x="10270" y="6620"/>
                  <a:pt x="10358" y="6532"/>
                </a:cubicBezTo>
                <a:cubicBezTo>
                  <a:pt x="13373" y="3410"/>
                  <a:pt x="9121" y="0"/>
                  <a:pt x="5303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-74550" y="768100"/>
            <a:ext cx="92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919588" y="1260100"/>
            <a:ext cx="2135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919588" y="2894463"/>
            <a:ext cx="2135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None/>
              <a:defRPr sz="2400"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pic" idx="3"/>
          </p:nvPr>
        </p:nvSpPr>
        <p:spPr>
          <a:xfrm>
            <a:off x="4655750" y="510700"/>
            <a:ext cx="4130400" cy="41304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5"/>
          <p:cNvSpPr/>
          <p:nvPr/>
        </p:nvSpPr>
        <p:spPr>
          <a:xfrm rot="-6656969">
            <a:off x="-388090" y="4511371"/>
            <a:ext cx="954700" cy="970785"/>
          </a:xfrm>
          <a:custGeom>
            <a:avLst/>
            <a:gdLst/>
            <a:ahLst/>
            <a:cxnLst/>
            <a:rect l="l" t="t" r="r" b="b"/>
            <a:pathLst>
              <a:path w="4565" h="4642" extrusionOk="0">
                <a:moveTo>
                  <a:pt x="2767" y="0"/>
                </a:moveTo>
                <a:cubicBezTo>
                  <a:pt x="2584" y="0"/>
                  <a:pt x="2400" y="38"/>
                  <a:pt x="2233" y="116"/>
                </a:cubicBezTo>
                <a:cubicBezTo>
                  <a:pt x="2057" y="171"/>
                  <a:pt x="1892" y="270"/>
                  <a:pt x="1749" y="413"/>
                </a:cubicBezTo>
                <a:cubicBezTo>
                  <a:pt x="1122" y="1029"/>
                  <a:pt x="363" y="1755"/>
                  <a:pt x="154" y="2634"/>
                </a:cubicBezTo>
                <a:cubicBezTo>
                  <a:pt x="1" y="3294"/>
                  <a:pt x="319" y="3965"/>
                  <a:pt x="880" y="4317"/>
                </a:cubicBezTo>
                <a:cubicBezTo>
                  <a:pt x="1265" y="4548"/>
                  <a:pt x="1738" y="4603"/>
                  <a:pt x="2178" y="4636"/>
                </a:cubicBezTo>
                <a:cubicBezTo>
                  <a:pt x="2241" y="4640"/>
                  <a:pt x="2304" y="4641"/>
                  <a:pt x="2366" y="4641"/>
                </a:cubicBezTo>
                <a:cubicBezTo>
                  <a:pt x="3406" y="4641"/>
                  <a:pt x="4277" y="4117"/>
                  <a:pt x="4432" y="2986"/>
                </a:cubicBezTo>
                <a:cubicBezTo>
                  <a:pt x="4564" y="2074"/>
                  <a:pt x="4333" y="1029"/>
                  <a:pt x="3674" y="369"/>
                </a:cubicBezTo>
                <a:cubicBezTo>
                  <a:pt x="3439" y="127"/>
                  <a:pt x="3103" y="0"/>
                  <a:pt x="2767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4"/>
          </p:nvPr>
        </p:nvSpPr>
        <p:spPr>
          <a:xfrm>
            <a:off x="1919588" y="1744900"/>
            <a:ext cx="2135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00"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00"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00"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00"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00"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5"/>
          </p:nvPr>
        </p:nvSpPr>
        <p:spPr>
          <a:xfrm>
            <a:off x="1919588" y="3379263"/>
            <a:ext cx="2135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00"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00"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00"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00"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00"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-1426506">
            <a:off x="-605577" y="4317066"/>
            <a:ext cx="1281129" cy="1359536"/>
          </a:xfrm>
          <a:custGeom>
            <a:avLst/>
            <a:gdLst/>
            <a:ahLst/>
            <a:cxnLst/>
            <a:rect l="l" t="t" r="r" b="b"/>
            <a:pathLst>
              <a:path w="4565" h="4642" extrusionOk="0">
                <a:moveTo>
                  <a:pt x="2767" y="0"/>
                </a:moveTo>
                <a:cubicBezTo>
                  <a:pt x="2584" y="0"/>
                  <a:pt x="2400" y="38"/>
                  <a:pt x="2233" y="116"/>
                </a:cubicBezTo>
                <a:cubicBezTo>
                  <a:pt x="2057" y="171"/>
                  <a:pt x="1892" y="270"/>
                  <a:pt x="1749" y="413"/>
                </a:cubicBezTo>
                <a:cubicBezTo>
                  <a:pt x="1122" y="1029"/>
                  <a:pt x="363" y="1755"/>
                  <a:pt x="154" y="2634"/>
                </a:cubicBezTo>
                <a:cubicBezTo>
                  <a:pt x="1" y="3294"/>
                  <a:pt x="319" y="3965"/>
                  <a:pt x="880" y="4317"/>
                </a:cubicBezTo>
                <a:cubicBezTo>
                  <a:pt x="1265" y="4548"/>
                  <a:pt x="1738" y="4603"/>
                  <a:pt x="2178" y="4636"/>
                </a:cubicBezTo>
                <a:cubicBezTo>
                  <a:pt x="2241" y="4640"/>
                  <a:pt x="2304" y="4641"/>
                  <a:pt x="2366" y="4641"/>
                </a:cubicBezTo>
                <a:cubicBezTo>
                  <a:pt x="3406" y="4641"/>
                  <a:pt x="4277" y="4117"/>
                  <a:pt x="4432" y="2986"/>
                </a:cubicBezTo>
                <a:cubicBezTo>
                  <a:pt x="4564" y="2074"/>
                  <a:pt x="4333" y="1029"/>
                  <a:pt x="3674" y="369"/>
                </a:cubicBezTo>
                <a:cubicBezTo>
                  <a:pt x="3439" y="127"/>
                  <a:pt x="3103" y="0"/>
                  <a:pt x="2767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7754614" y="-700206"/>
            <a:ext cx="2005623" cy="1972400"/>
            <a:chOff x="7754614" y="-700206"/>
            <a:chExt cx="2005623" cy="19724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7771225" y="-716818"/>
              <a:ext cx="1972400" cy="2005623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8485352" y="405563"/>
              <a:ext cx="362176" cy="368285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225800" y="1275525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4225800" y="2117325"/>
            <a:ext cx="42051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>
            <a:spLocks noGrp="1"/>
          </p:cNvSpPr>
          <p:nvPr>
            <p:ph type="pic" idx="2"/>
          </p:nvPr>
        </p:nvSpPr>
        <p:spPr>
          <a:xfrm>
            <a:off x="510275" y="675775"/>
            <a:ext cx="3349200" cy="3805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3" name="Google Shape;73;p9"/>
          <p:cNvGrpSpPr/>
          <p:nvPr/>
        </p:nvGrpSpPr>
        <p:grpSpPr>
          <a:xfrm>
            <a:off x="8167450" y="3721432"/>
            <a:ext cx="1972400" cy="2005623"/>
            <a:chOff x="8167450" y="3721432"/>
            <a:chExt cx="1972400" cy="2005623"/>
          </a:xfrm>
        </p:grpSpPr>
        <p:sp>
          <p:nvSpPr>
            <p:cNvPr id="74" name="Google Shape;74;p9"/>
            <p:cNvSpPr/>
            <p:nvPr/>
          </p:nvSpPr>
          <p:spPr>
            <a:xfrm>
              <a:off x="8588550" y="4540092"/>
              <a:ext cx="362176" cy="368285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167450" y="3721432"/>
              <a:ext cx="1972400" cy="2005623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 hasCustomPrompt="1"/>
          </p:nvPr>
        </p:nvSpPr>
        <p:spPr>
          <a:xfrm>
            <a:off x="1122625" y="1495139"/>
            <a:ext cx="788700" cy="7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1943175" y="1731080"/>
            <a:ext cx="242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122625" y="3721201"/>
            <a:ext cx="788700" cy="7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1943175" y="3975125"/>
            <a:ext cx="242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5"/>
          </p:nvPr>
        </p:nvSpPr>
        <p:spPr>
          <a:xfrm>
            <a:off x="1943175" y="1306175"/>
            <a:ext cx="2427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6"/>
          </p:nvPr>
        </p:nvSpPr>
        <p:spPr>
          <a:xfrm>
            <a:off x="1943175" y="3550216"/>
            <a:ext cx="2427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 hasCustomPrompt="1"/>
          </p:nvPr>
        </p:nvSpPr>
        <p:spPr>
          <a:xfrm>
            <a:off x="1122625" y="2608170"/>
            <a:ext cx="788700" cy="7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1943175" y="2853102"/>
            <a:ext cx="242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1943175" y="2428196"/>
            <a:ext cx="2427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00423" y="1495139"/>
            <a:ext cx="788700" cy="7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5830994" y="1731080"/>
            <a:ext cx="242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 hasCustomPrompt="1"/>
          </p:nvPr>
        </p:nvSpPr>
        <p:spPr>
          <a:xfrm>
            <a:off x="5000423" y="3721201"/>
            <a:ext cx="788700" cy="7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6"/>
          </p:nvPr>
        </p:nvSpPr>
        <p:spPr>
          <a:xfrm>
            <a:off x="5830994" y="3975125"/>
            <a:ext cx="242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7"/>
          </p:nvPr>
        </p:nvSpPr>
        <p:spPr>
          <a:xfrm>
            <a:off x="5830994" y="1306175"/>
            <a:ext cx="2427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8"/>
          </p:nvPr>
        </p:nvSpPr>
        <p:spPr>
          <a:xfrm>
            <a:off x="5830994" y="3550216"/>
            <a:ext cx="2427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9" hasCustomPrompt="1"/>
          </p:nvPr>
        </p:nvSpPr>
        <p:spPr>
          <a:xfrm>
            <a:off x="5000423" y="2608170"/>
            <a:ext cx="788700" cy="7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0"/>
          </p:nvPr>
        </p:nvSpPr>
        <p:spPr>
          <a:xfrm>
            <a:off x="5830994" y="2853102"/>
            <a:ext cx="242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1"/>
          </p:nvPr>
        </p:nvSpPr>
        <p:spPr>
          <a:xfrm>
            <a:off x="5830994" y="2428196"/>
            <a:ext cx="2427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None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7224306" y="-1757647"/>
            <a:ext cx="2928809" cy="3063830"/>
            <a:chOff x="7224306" y="-1757647"/>
            <a:chExt cx="2928809" cy="3063830"/>
          </a:xfrm>
        </p:grpSpPr>
        <p:sp>
          <p:nvSpPr>
            <p:cNvPr id="115" name="Google Shape;115;p13"/>
            <p:cNvSpPr/>
            <p:nvPr/>
          </p:nvSpPr>
          <p:spPr>
            <a:xfrm rot="-7722337">
              <a:off x="7405221" y="-1073810"/>
              <a:ext cx="2566979" cy="1696156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-403558">
              <a:off x="8366981" y="573177"/>
              <a:ext cx="362192" cy="368301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-502335" y="3822390"/>
            <a:ext cx="1485897" cy="1789678"/>
            <a:chOff x="-502335" y="3822390"/>
            <a:chExt cx="1485897" cy="1789678"/>
          </a:xfrm>
        </p:grpSpPr>
        <p:sp>
          <p:nvSpPr>
            <p:cNvPr id="118" name="Google Shape;118;p13"/>
            <p:cNvSpPr/>
            <p:nvPr/>
          </p:nvSpPr>
          <p:spPr>
            <a:xfrm rot="-6656969">
              <a:off x="-117765" y="4507321"/>
              <a:ext cx="954700" cy="970785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3708176">
              <a:off x="-473235" y="4105047"/>
              <a:ext cx="1061062" cy="701107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1458150" y="3527775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939300" y="1705075"/>
            <a:ext cx="72654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2"/>
          </p:nvPr>
        </p:nvSpPr>
        <p:spPr>
          <a:xfrm>
            <a:off x="713225" y="178200"/>
            <a:ext cx="15081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None/>
              <a:defRPr sz="1300" i="1"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00"/>
              <a:buFont typeface="Elsie"/>
              <a:buNone/>
              <a:defRPr sz="1300" i="1"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3" hasCustomPrompt="1"/>
          </p:nvPr>
        </p:nvSpPr>
        <p:spPr>
          <a:xfrm>
            <a:off x="6922675" y="178200"/>
            <a:ext cx="15081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/>
          <p:nvPr/>
        </p:nvSpPr>
        <p:spPr>
          <a:xfrm rot="-6656969">
            <a:off x="-474015" y="-336354"/>
            <a:ext cx="954700" cy="970785"/>
          </a:xfrm>
          <a:custGeom>
            <a:avLst/>
            <a:gdLst/>
            <a:ahLst/>
            <a:cxnLst/>
            <a:rect l="l" t="t" r="r" b="b"/>
            <a:pathLst>
              <a:path w="4565" h="4642" extrusionOk="0">
                <a:moveTo>
                  <a:pt x="2767" y="0"/>
                </a:moveTo>
                <a:cubicBezTo>
                  <a:pt x="2584" y="0"/>
                  <a:pt x="2400" y="38"/>
                  <a:pt x="2233" y="116"/>
                </a:cubicBezTo>
                <a:cubicBezTo>
                  <a:pt x="2057" y="171"/>
                  <a:pt x="1892" y="270"/>
                  <a:pt x="1749" y="413"/>
                </a:cubicBezTo>
                <a:cubicBezTo>
                  <a:pt x="1122" y="1029"/>
                  <a:pt x="363" y="1755"/>
                  <a:pt x="154" y="2634"/>
                </a:cubicBezTo>
                <a:cubicBezTo>
                  <a:pt x="1" y="3294"/>
                  <a:pt x="319" y="3965"/>
                  <a:pt x="880" y="4317"/>
                </a:cubicBezTo>
                <a:cubicBezTo>
                  <a:pt x="1265" y="4548"/>
                  <a:pt x="1738" y="4603"/>
                  <a:pt x="2178" y="4636"/>
                </a:cubicBezTo>
                <a:cubicBezTo>
                  <a:pt x="2241" y="4640"/>
                  <a:pt x="2304" y="4641"/>
                  <a:pt x="2366" y="4641"/>
                </a:cubicBezTo>
                <a:cubicBezTo>
                  <a:pt x="3406" y="4641"/>
                  <a:pt x="4277" y="4117"/>
                  <a:pt x="4432" y="2986"/>
                </a:cubicBezTo>
                <a:cubicBezTo>
                  <a:pt x="4564" y="2074"/>
                  <a:pt x="4333" y="1029"/>
                  <a:pt x="3674" y="369"/>
                </a:cubicBezTo>
                <a:cubicBezTo>
                  <a:pt x="3439" y="127"/>
                  <a:pt x="3103" y="0"/>
                  <a:pt x="2767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4"/>
          <p:cNvGrpSpPr/>
          <p:nvPr/>
        </p:nvGrpSpPr>
        <p:grpSpPr>
          <a:xfrm>
            <a:off x="7364856" y="3728136"/>
            <a:ext cx="2566972" cy="2248189"/>
            <a:chOff x="7364856" y="3728136"/>
            <a:chExt cx="2566972" cy="2248189"/>
          </a:xfrm>
        </p:grpSpPr>
        <p:sp>
          <p:nvSpPr>
            <p:cNvPr id="127" name="Google Shape;127;p14"/>
            <p:cNvSpPr/>
            <p:nvPr/>
          </p:nvSpPr>
          <p:spPr>
            <a:xfrm>
              <a:off x="7364856" y="4280173"/>
              <a:ext cx="2566972" cy="1696152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416671">
              <a:off x="7724326" y="3961657"/>
              <a:ext cx="1061054" cy="701101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rot="-4733407">
              <a:off x="8521152" y="3757170"/>
              <a:ext cx="362173" cy="368281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" name="Google Shape;130;p14"/>
          <p:cNvCxnSpPr/>
          <p:nvPr/>
        </p:nvCxnSpPr>
        <p:spPr>
          <a:xfrm>
            <a:off x="-74550" y="768100"/>
            <a:ext cx="92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8167450" y="3721432"/>
            <a:ext cx="1972400" cy="2005623"/>
            <a:chOff x="8167450" y="3721432"/>
            <a:chExt cx="1972400" cy="2005623"/>
          </a:xfrm>
        </p:grpSpPr>
        <p:sp>
          <p:nvSpPr>
            <p:cNvPr id="146" name="Google Shape;146;p16"/>
            <p:cNvSpPr/>
            <p:nvPr/>
          </p:nvSpPr>
          <p:spPr>
            <a:xfrm>
              <a:off x="8167450" y="3721432"/>
              <a:ext cx="1972400" cy="2005623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8588550" y="4540092"/>
              <a:ext cx="362176" cy="368285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6"/>
          <p:cNvGrpSpPr/>
          <p:nvPr/>
        </p:nvGrpSpPr>
        <p:grpSpPr>
          <a:xfrm>
            <a:off x="-1053019" y="-732352"/>
            <a:ext cx="2566972" cy="2404918"/>
            <a:chOff x="-1053019" y="-732352"/>
            <a:chExt cx="2566972" cy="2404918"/>
          </a:xfrm>
        </p:grpSpPr>
        <p:sp>
          <p:nvSpPr>
            <p:cNvPr id="149" name="Google Shape;149;p16"/>
            <p:cNvSpPr/>
            <p:nvPr/>
          </p:nvSpPr>
          <p:spPr>
            <a:xfrm>
              <a:off x="-1053019" y="-732352"/>
              <a:ext cx="2566972" cy="1696152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 rot="1363083">
              <a:off x="168450" y="115567"/>
              <a:ext cx="362177" cy="368286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 rot="8100000">
              <a:off x="-651015" y="698996"/>
              <a:ext cx="1061058" cy="701104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3273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8" r:id="rId11"/>
    <p:sldLayoutId id="2147483669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ctrTitle"/>
          </p:nvPr>
        </p:nvSpPr>
        <p:spPr>
          <a:xfrm>
            <a:off x="4398575" y="915012"/>
            <a:ext cx="4532614" cy="2580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HOTEL AGGREGATOR </a:t>
            </a:r>
            <a:r>
              <a:rPr lang="en" sz="4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ANALYSIS</a:t>
            </a:r>
            <a:br>
              <a:rPr lang="en" sz="4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4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</a:t>
            </a:r>
            <a:r>
              <a:rPr lang="en" sz="3500" i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TABLEAU</a:t>
            </a:r>
            <a:r>
              <a:rPr lang="en" sz="4800" dirty="0"/>
              <a:t>-</a:t>
            </a:r>
            <a:endParaRPr sz="4800" dirty="0"/>
          </a:p>
        </p:txBody>
      </p:sp>
      <p:sp>
        <p:nvSpPr>
          <p:cNvPr id="302" name="Google Shape;302;p32"/>
          <p:cNvSpPr txBox="1">
            <a:spLocks noGrp="1"/>
          </p:cNvSpPr>
          <p:nvPr>
            <p:ph type="subTitle" idx="1"/>
          </p:nvPr>
        </p:nvSpPr>
        <p:spPr>
          <a:xfrm>
            <a:off x="6551883" y="3523400"/>
            <a:ext cx="250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aleway"/>
                <a:ea typeface="Raleway"/>
                <a:cs typeface="Raleway"/>
                <a:sym typeface="Raleway"/>
              </a:rPr>
              <a:t>BY FATMA BOUSBIAT 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E8DB31-D822-2D59-CE1D-EDCBBB81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279" y="0"/>
            <a:ext cx="378045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A93DB1-2517-0C48-4390-2C5C0784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228488"/>
            <a:ext cx="19558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title"/>
          </p:nvPr>
        </p:nvSpPr>
        <p:spPr>
          <a:xfrm>
            <a:off x="2473434" y="275316"/>
            <a:ext cx="41971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Pricing Trends Dashboard</a:t>
            </a:r>
            <a:endParaRPr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61DDA4-E762-6AEA-5166-7735D01F0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56" y="848016"/>
            <a:ext cx="6579207" cy="41406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title"/>
          </p:nvPr>
        </p:nvSpPr>
        <p:spPr>
          <a:xfrm>
            <a:off x="2614208" y="240391"/>
            <a:ext cx="41971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Pricing Trends Dashboard</a:t>
            </a:r>
            <a:endParaRPr sz="2400" dirty="0"/>
          </a:p>
        </p:txBody>
      </p:sp>
      <p:graphicFrame>
        <p:nvGraphicFramePr>
          <p:cNvPr id="18" name="Google Shape;313;p33">
            <a:extLst>
              <a:ext uri="{FF2B5EF4-FFF2-40B4-BE49-F238E27FC236}">
                <a16:creationId xmlns:a16="http://schemas.microsoft.com/office/drawing/2014/main" id="{4DF8B07C-9082-6D01-0E30-75003CEA0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396596"/>
              </p:ext>
            </p:extLst>
          </p:nvPr>
        </p:nvGraphicFramePr>
        <p:xfrm>
          <a:off x="1143667" y="974641"/>
          <a:ext cx="3283970" cy="3642118"/>
        </p:xfrm>
        <a:graphic>
          <a:graphicData uri="http://schemas.openxmlformats.org/drawingml/2006/table">
            <a:tbl>
              <a:tblPr>
                <a:noFill/>
                <a:tableStyleId>{409A61B4-719C-44FD-9F83-C4189AB240BF}</a:tableStyleId>
              </a:tblPr>
              <a:tblGrid>
                <a:gridCol w="114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Highest Price</a:t>
                      </a:r>
                      <a:endParaRPr sz="11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5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$ 999.00</a:t>
                      </a:r>
                      <a:endParaRPr sz="105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9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Property Type</a:t>
                      </a:r>
                      <a:endParaRPr sz="11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Entire Home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Entire rental unit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Entire Villa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Private room in rental unit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Room in serviced appartement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Room Type</a:t>
                      </a:r>
                      <a:endParaRPr sz="11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Entire Home/Apt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Hotel room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Private room</a:t>
                      </a:r>
                      <a:endParaRPr sz="95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6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Accommodation Capacity</a:t>
                      </a:r>
                      <a:endParaRPr sz="11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  <a:endParaRPr sz="95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313;p33">
            <a:extLst>
              <a:ext uri="{FF2B5EF4-FFF2-40B4-BE49-F238E27FC236}">
                <a16:creationId xmlns:a16="http://schemas.microsoft.com/office/drawing/2014/main" id="{68F8A02F-3365-7491-BD09-11A041935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346997"/>
              </p:ext>
            </p:extLst>
          </p:nvPr>
        </p:nvGraphicFramePr>
        <p:xfrm>
          <a:off x="4712774" y="974641"/>
          <a:ext cx="3283969" cy="3642118"/>
        </p:xfrm>
        <a:graphic>
          <a:graphicData uri="http://schemas.openxmlformats.org/drawingml/2006/table">
            <a:tbl>
              <a:tblPr>
                <a:noFill/>
                <a:tableStyleId>{409A61B4-719C-44FD-9F83-C4189AB240BF}</a:tableStyleId>
              </a:tblPr>
              <a:tblGrid>
                <a:gridCol w="117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710">
                  <a:extLst>
                    <a:ext uri="{9D8B030D-6E8A-4147-A177-3AD203B41FA5}">
                      <a16:colId xmlns:a16="http://schemas.microsoft.com/office/drawing/2014/main" val="1161309118"/>
                    </a:ext>
                  </a:extLst>
                </a:gridCol>
                <a:gridCol w="97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419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05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Raleway"/>
                          <a:cs typeface="Raleway"/>
                          <a:sym typeface="Raleway"/>
                        </a:rPr>
                        <a:t>Lowest Price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Property Type</a:t>
                      </a:r>
                      <a:endParaRPr sz="11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50" b="0" i="0" u="none" strike="noStrike" cap="none" dirty="0">
                          <a:solidFill>
                            <a:schemeClr val="dk1"/>
                          </a:solidFill>
                          <a:latin typeface="Raleway"/>
                          <a:sym typeface="Raleway"/>
                        </a:rPr>
                        <a:t>Shared room in serviced appartement </a:t>
                      </a:r>
                      <a:endParaRPr lang="en-GB" sz="950" b="0" i="0" u="none" strike="noStrike" cap="none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sz="950" b="0" i="0" u="none" strike="noStrike" cap="none" dirty="0">
                        <a:solidFill>
                          <a:schemeClr val="dk1"/>
                        </a:solidFill>
                        <a:latin typeface="Raleway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$17.00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3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Room Type</a:t>
                      </a:r>
                      <a:endParaRPr sz="11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50" b="0" i="0" u="none" strike="noStrike" cap="none" dirty="0">
                          <a:solidFill>
                            <a:schemeClr val="dk1"/>
                          </a:solidFill>
                          <a:latin typeface="Raleway"/>
                          <a:sym typeface="Raleway"/>
                        </a:rPr>
                        <a:t>Shared room</a:t>
                      </a:r>
                      <a:endParaRPr lang="en-GB" sz="950" b="0" i="0" u="none" strike="noStrike" cap="none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5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$95.00</a:t>
                      </a:r>
                      <a:endParaRPr sz="95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Accommodation Capacity</a:t>
                      </a:r>
                      <a:endParaRPr sz="11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50" b="0" i="0" u="none" strike="noStrike" cap="none" dirty="0">
                          <a:solidFill>
                            <a:schemeClr val="dk1"/>
                          </a:solidFill>
                          <a:latin typeface="Raleway"/>
                          <a:sym typeface="Raleway"/>
                        </a:rPr>
                        <a:t>     7</a:t>
                      </a:r>
                      <a:endParaRPr lang="en-GB" sz="950" b="0" i="0" u="none" strike="noStrike" cap="none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5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$96.00</a:t>
                      </a:r>
                      <a:endParaRPr sz="95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3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710169" y="210108"/>
            <a:ext cx="36946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Host characteristics </a:t>
            </a:r>
            <a:endParaRPr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EEEDBC6-774B-0981-FB6D-95BBA36B5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7"/>
          <a:stretch/>
        </p:blipFill>
        <p:spPr>
          <a:xfrm>
            <a:off x="710169" y="863829"/>
            <a:ext cx="6519131" cy="370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B779F8-66DC-6BB2-FBDC-A92051806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53571" b="5060"/>
          <a:stretch/>
        </p:blipFill>
        <p:spPr>
          <a:xfrm>
            <a:off x="7229300" y="863829"/>
            <a:ext cx="1544310" cy="10344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397653" y="243590"/>
            <a:ext cx="36946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Review Scores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83EEC-8E84-7C99-1BB0-2533AA3D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6" y="816290"/>
            <a:ext cx="6597603" cy="3510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7E83A-09C0-2DED-2E53-519CF33128E5}"/>
              </a:ext>
            </a:extLst>
          </p:cNvPr>
          <p:cNvSpPr txBox="1"/>
          <p:nvPr/>
        </p:nvSpPr>
        <p:spPr>
          <a:xfrm>
            <a:off x="397653" y="4327209"/>
            <a:ext cx="809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1600" dirty="0">
                <a:solidFill>
                  <a:schemeClr val="dk1"/>
                </a:solidFill>
                <a:latin typeface="Old Standard TT"/>
                <a:sym typeface="Old Standard TT"/>
              </a:rPr>
              <a:t>The more review scores value increases the more Nmbr of Listings  increases which leads to hotel popularity </a:t>
            </a:r>
          </a:p>
        </p:txBody>
      </p:sp>
    </p:spTree>
    <p:extLst>
      <p:ext uri="{BB962C8B-B14F-4D97-AF65-F5344CB8AC3E}">
        <p14:creationId xmlns:p14="http://schemas.microsoft.com/office/powerpoint/2010/main" val="382759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743522" y="221790"/>
            <a:ext cx="36946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Availability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35D0F-67AF-7CD2-4F07-93C173BBB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8"/>
          <a:stretch/>
        </p:blipFill>
        <p:spPr>
          <a:xfrm>
            <a:off x="743522" y="892187"/>
            <a:ext cx="7266159" cy="35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2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>
            <a:spLocks noGrp="1"/>
          </p:cNvSpPr>
          <p:nvPr>
            <p:ph type="title"/>
          </p:nvPr>
        </p:nvSpPr>
        <p:spPr>
          <a:xfrm>
            <a:off x="720000" y="-989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E9904-E4DC-CA31-8154-44FDA1CDCBFD}"/>
              </a:ext>
            </a:extLst>
          </p:cNvPr>
          <p:cNvSpPr txBox="1"/>
          <p:nvPr/>
        </p:nvSpPr>
        <p:spPr>
          <a:xfrm>
            <a:off x="720001" y="473715"/>
            <a:ext cx="770399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T" sz="2000" dirty="0">
                <a:solidFill>
                  <a:schemeClr val="dk1"/>
                </a:solidFill>
                <a:latin typeface="Old Standard TT"/>
                <a:sym typeface="Old Standard TT"/>
              </a:rPr>
              <a:t>Since 2016, the yearly avilability is highly decreasing. Therefore,it is important to work on Increasing the availability on yearly level.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T" sz="2000" dirty="0">
                <a:solidFill>
                  <a:schemeClr val="dk1"/>
                </a:solidFill>
                <a:latin typeface="Old Standard TT"/>
                <a:sym typeface="Old Standard TT"/>
              </a:rPr>
              <a:t>Capacity of accomodation doesn’t have a </a:t>
            </a:r>
            <a:r>
              <a:rPr lang="en-GB" sz="2000" dirty="0">
                <a:solidFill>
                  <a:schemeClr val="dk1"/>
                </a:solidFill>
                <a:latin typeface="Old Standard TT"/>
                <a:sym typeface="Old Standard TT"/>
              </a:rPr>
              <a:t>proportional relationship with</a:t>
            </a:r>
            <a:r>
              <a:rPr lang="en-AT" sz="2000" dirty="0">
                <a:solidFill>
                  <a:schemeClr val="dk1"/>
                </a:solidFill>
                <a:latin typeface="Old Standard TT"/>
                <a:sym typeface="Old Standard TT"/>
              </a:rPr>
              <a:t> the price.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T" sz="2000" dirty="0">
                <a:solidFill>
                  <a:schemeClr val="dk1"/>
                </a:solidFill>
                <a:latin typeface="Old Standard TT"/>
                <a:sym typeface="Old Standard TT"/>
              </a:rPr>
              <a:t>The shared room type is the only type that can be affordable.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T" sz="2000" dirty="0">
                <a:solidFill>
                  <a:schemeClr val="dk1"/>
                </a:solidFill>
                <a:latin typeface="Old Standard TT"/>
                <a:sym typeface="Old Standard TT"/>
              </a:rPr>
              <a:t> The response rate doesn’t affect the superhost status.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T" sz="2000" dirty="0">
                <a:solidFill>
                  <a:schemeClr val="dk1"/>
                </a:solidFill>
                <a:latin typeface="Old Standard TT"/>
                <a:sym typeface="Old Standard TT"/>
              </a:rPr>
              <a:t>There is a strong and clear </a:t>
            </a:r>
            <a:r>
              <a:rPr lang="en-GB" sz="2000" dirty="0">
                <a:solidFill>
                  <a:schemeClr val="dk1"/>
                </a:solidFill>
                <a:latin typeface="Old Standard TT"/>
                <a:sym typeface="Old Standard TT"/>
              </a:rPr>
              <a:t>proportional relationship between the count of total reviews and the total listings count. Thus, giving more the opportunity for rating makes the hosts more popular.  </a:t>
            </a:r>
            <a:endParaRPr lang="en-AT" sz="2000" dirty="0">
              <a:solidFill>
                <a:schemeClr val="dk1"/>
              </a:solidFill>
              <a:latin typeface="Old Standard TT"/>
              <a:sym typeface="Old Standard T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AT" sz="2000" dirty="0">
              <a:solidFill>
                <a:schemeClr val="dk1"/>
              </a:solidFill>
              <a:latin typeface="Old Standard TT"/>
              <a:sym typeface="Old Standard T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AT" sz="2000" dirty="0">
              <a:solidFill>
                <a:schemeClr val="dk1"/>
              </a:solidFill>
              <a:latin typeface="Old Standard TT"/>
              <a:sym typeface="Old Standard TT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AT" sz="1200" dirty="0"/>
          </a:p>
          <a:p>
            <a:pPr marL="285750" indent="-285750">
              <a:buFont typeface="Wingdings" pitchFamily="2" charset="2"/>
              <a:buChar char="Ø"/>
            </a:pPr>
            <a:endParaRPr lang="en-AT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"/>
          <p:cNvSpPr txBox="1">
            <a:spLocks noGrp="1"/>
          </p:cNvSpPr>
          <p:nvPr>
            <p:ph type="subTitle" idx="1"/>
          </p:nvPr>
        </p:nvSpPr>
        <p:spPr>
          <a:xfrm>
            <a:off x="615209" y="2760873"/>
            <a:ext cx="7265400" cy="684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 YOU </a:t>
            </a:r>
            <a:endParaRPr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1F2F0C-6D10-E563-E9FF-7DC707A4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52" y="1705074"/>
            <a:ext cx="6285313" cy="1055799"/>
          </a:xfrm>
        </p:spPr>
        <p:txBody>
          <a:bodyPr/>
          <a:lstStyle/>
          <a:p>
            <a:r>
              <a:rPr lang="en-AT" sz="4000" dirty="0"/>
              <a:t>CONCLUSION</a:t>
            </a:r>
            <a:endParaRPr lang="en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aphicFrame>
        <p:nvGraphicFramePr>
          <p:cNvPr id="313" name="Google Shape;313;p33"/>
          <p:cNvGraphicFramePr/>
          <p:nvPr>
            <p:extLst>
              <p:ext uri="{D42A27DB-BD31-4B8C-83A1-F6EECF244321}">
                <p14:modId xmlns:p14="http://schemas.microsoft.com/office/powerpoint/2010/main" val="3298539381"/>
              </p:ext>
            </p:extLst>
          </p:nvPr>
        </p:nvGraphicFramePr>
        <p:xfrm>
          <a:off x="851550" y="1672575"/>
          <a:ext cx="7440900" cy="1866750"/>
        </p:xfrm>
        <a:graphic>
          <a:graphicData uri="http://schemas.openxmlformats.org/drawingml/2006/table">
            <a:tbl>
              <a:tblPr>
                <a:noFill/>
                <a:tableStyleId>{409A61B4-719C-44FD-9F83-C4189AB240BF}</a:tableStyleId>
              </a:tblPr>
              <a:tblGrid>
                <a:gridCol w="242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Problem Statement</a:t>
                      </a:r>
                      <a:endParaRPr sz="125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Brief Explanation of the aim of this project and what we want to achieve.</a:t>
                      </a:r>
                      <a:endParaRPr sz="95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Dataset cleaning &amp; Prep</a:t>
                      </a:r>
                      <a:endParaRPr sz="125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Getting to know our Dataset, describing, cleaning and preparing it for analysis.</a:t>
                      </a:r>
                      <a:endParaRPr sz="95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dirty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Analysis in Tableau</a:t>
                      </a:r>
                      <a:endParaRPr sz="125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Analysis using Tableau for clear Visualization</a:t>
                      </a:r>
                      <a:endParaRPr sz="95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Findings</a:t>
                      </a:r>
                      <a:endParaRPr sz="125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Showcasing our results in a Tableau Dashboard and reports.</a:t>
                      </a:r>
                      <a:endParaRPr sz="95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Recommendations</a:t>
                      </a:r>
                      <a:endParaRPr sz="125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Providing the fruit of our Analysis and visualization as recommendations.</a:t>
                      </a:r>
                      <a:endParaRPr sz="95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4" name="Google Shape;314;p33"/>
          <p:cNvSpPr txBox="1"/>
          <p:nvPr/>
        </p:nvSpPr>
        <p:spPr>
          <a:xfrm>
            <a:off x="720000" y="1236325"/>
            <a:ext cx="77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Overview of this presentation</a:t>
            </a:r>
            <a:endParaRPr sz="11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4225800" y="1031501"/>
            <a:ext cx="4205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Problem Statement</a:t>
            </a:r>
            <a:endParaRPr sz="3600" dirty="0"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1"/>
          </p:nvPr>
        </p:nvSpPr>
        <p:spPr>
          <a:xfrm>
            <a:off x="4225800" y="1873301"/>
            <a:ext cx="4205100" cy="2738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will cover the experience of analysing a hotel aggregator dataset using Tableau, including visualizations, trends, patterns, and factors influencing listing performance in order to provide actionable insights for improving listing quality and competitiveness.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368" name="Google Shape;368;p36"/>
          <p:cNvSpPr/>
          <p:nvPr/>
        </p:nvSpPr>
        <p:spPr>
          <a:xfrm rot="-5400000">
            <a:off x="-577" y="634367"/>
            <a:ext cx="4366512" cy="3474709"/>
          </a:xfrm>
          <a:custGeom>
            <a:avLst/>
            <a:gdLst/>
            <a:ahLst/>
            <a:cxnLst/>
            <a:rect l="l" t="t" r="r" b="b"/>
            <a:pathLst>
              <a:path w="48149" h="38502" extrusionOk="0">
                <a:moveTo>
                  <a:pt x="20045" y="3045"/>
                </a:moveTo>
                <a:cubicBezTo>
                  <a:pt x="33480" y="3045"/>
                  <a:pt x="48149" y="14971"/>
                  <a:pt x="36742" y="26019"/>
                </a:cubicBezTo>
                <a:cubicBezTo>
                  <a:pt x="32286" y="32134"/>
                  <a:pt x="24706" y="35452"/>
                  <a:pt x="17852" y="35452"/>
                </a:cubicBezTo>
                <a:cubicBezTo>
                  <a:pt x="8805" y="35452"/>
                  <a:pt x="1021" y="29672"/>
                  <a:pt x="3355" y="16914"/>
                </a:cubicBezTo>
                <a:cubicBezTo>
                  <a:pt x="5191" y="6887"/>
                  <a:pt x="12419" y="3045"/>
                  <a:pt x="20045" y="3045"/>
                </a:cubicBezTo>
                <a:close/>
                <a:moveTo>
                  <a:pt x="1" y="0"/>
                </a:moveTo>
                <a:lnTo>
                  <a:pt x="1" y="38501"/>
                </a:lnTo>
                <a:lnTo>
                  <a:pt x="43769" y="38501"/>
                </a:lnTo>
                <a:lnTo>
                  <a:pt x="437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5710018">
            <a:off x="2853854" y="847359"/>
            <a:ext cx="362175" cy="368284"/>
          </a:xfrm>
          <a:custGeom>
            <a:avLst/>
            <a:gdLst/>
            <a:ahLst/>
            <a:cxnLst/>
            <a:rect l="l" t="t" r="r" b="b"/>
            <a:pathLst>
              <a:path w="4565" h="4642" extrusionOk="0">
                <a:moveTo>
                  <a:pt x="2767" y="0"/>
                </a:moveTo>
                <a:cubicBezTo>
                  <a:pt x="2584" y="0"/>
                  <a:pt x="2400" y="38"/>
                  <a:pt x="2233" y="116"/>
                </a:cubicBezTo>
                <a:cubicBezTo>
                  <a:pt x="2057" y="171"/>
                  <a:pt x="1892" y="270"/>
                  <a:pt x="1749" y="413"/>
                </a:cubicBezTo>
                <a:cubicBezTo>
                  <a:pt x="1122" y="1029"/>
                  <a:pt x="363" y="1755"/>
                  <a:pt x="154" y="2634"/>
                </a:cubicBezTo>
                <a:cubicBezTo>
                  <a:pt x="1" y="3294"/>
                  <a:pt x="319" y="3965"/>
                  <a:pt x="880" y="4317"/>
                </a:cubicBezTo>
                <a:cubicBezTo>
                  <a:pt x="1265" y="4548"/>
                  <a:pt x="1738" y="4603"/>
                  <a:pt x="2178" y="4636"/>
                </a:cubicBezTo>
                <a:cubicBezTo>
                  <a:pt x="2241" y="4640"/>
                  <a:pt x="2304" y="4641"/>
                  <a:pt x="2366" y="4641"/>
                </a:cubicBezTo>
                <a:cubicBezTo>
                  <a:pt x="3406" y="4641"/>
                  <a:pt x="4277" y="4117"/>
                  <a:pt x="4432" y="2986"/>
                </a:cubicBezTo>
                <a:cubicBezTo>
                  <a:pt x="4564" y="2074"/>
                  <a:pt x="4333" y="1029"/>
                  <a:pt x="3674" y="369"/>
                </a:cubicBezTo>
                <a:cubicBezTo>
                  <a:pt x="3439" y="127"/>
                  <a:pt x="3103" y="0"/>
                  <a:pt x="2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6"/>
          <p:cNvGrpSpPr/>
          <p:nvPr/>
        </p:nvGrpSpPr>
        <p:grpSpPr>
          <a:xfrm>
            <a:off x="-1218944" y="-732352"/>
            <a:ext cx="2566972" cy="2319168"/>
            <a:chOff x="-1218944" y="-732352"/>
            <a:chExt cx="2566972" cy="2319168"/>
          </a:xfrm>
        </p:grpSpPr>
        <p:sp>
          <p:nvSpPr>
            <p:cNvPr id="371" name="Google Shape;371;p36"/>
            <p:cNvSpPr/>
            <p:nvPr/>
          </p:nvSpPr>
          <p:spPr>
            <a:xfrm>
              <a:off x="-1218944" y="-732352"/>
              <a:ext cx="2566972" cy="1696152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 rot="8100000">
              <a:off x="-651015" y="613246"/>
              <a:ext cx="1061058" cy="701104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3C74-CF04-5141-F128-71E12005FD3F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r="22614"/>
          <a:stretch>
            <a:fillRect/>
          </a:stretch>
        </p:blipFill>
        <p:spPr bwMode="auto">
          <a:xfrm>
            <a:off x="570834" y="370497"/>
            <a:ext cx="3349200" cy="38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Cleaning and Preparation</a:t>
            </a:r>
            <a:endParaRPr dirty="0"/>
          </a:p>
        </p:txBody>
      </p:sp>
      <p:sp>
        <p:nvSpPr>
          <p:cNvPr id="412" name="Google Shape;412;p38"/>
          <p:cNvSpPr/>
          <p:nvPr/>
        </p:nvSpPr>
        <p:spPr>
          <a:xfrm>
            <a:off x="965525" y="1613375"/>
            <a:ext cx="213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Step1</a:t>
            </a:r>
            <a:endParaRPr sz="16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3500400" y="1613375"/>
            <a:ext cx="213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Step2</a:t>
            </a:r>
            <a:endParaRPr sz="16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038875" y="1613375"/>
            <a:ext cx="213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Step3</a:t>
            </a:r>
            <a:endParaRPr sz="16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5" name="Google Shape;415;p38"/>
          <p:cNvSpPr txBox="1"/>
          <p:nvPr/>
        </p:nvSpPr>
        <p:spPr>
          <a:xfrm flipH="1">
            <a:off x="965525" y="3175111"/>
            <a:ext cx="223487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Connecting Tableau to our Dataset</a:t>
            </a:r>
            <a:endParaRPr sz="16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 flipH="1">
            <a:off x="3368957" y="3056052"/>
            <a:ext cx="2642345" cy="84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Checking for null/duplicate/irrelevant values or columns</a:t>
            </a:r>
            <a:endParaRPr sz="16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 flipH="1">
            <a:off x="6102058" y="3165424"/>
            <a:ext cx="2397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Starting up our Data exploration &amp; Analysis</a:t>
            </a:r>
            <a:endParaRPr sz="16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424" name="Google Shape;424;p38"/>
          <p:cNvCxnSpPr>
            <a:cxnSpLocks/>
          </p:cNvCxnSpPr>
          <p:nvPr/>
        </p:nvCxnSpPr>
        <p:spPr>
          <a:xfrm rot="-5400000" flipH="1">
            <a:off x="3167825" y="1367375"/>
            <a:ext cx="135900" cy="2400900"/>
          </a:xfrm>
          <a:prstGeom prst="curvedConnector4">
            <a:avLst>
              <a:gd name="adj1" fmla="val -175221"/>
              <a:gd name="adj2" fmla="val 528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8"/>
          <p:cNvCxnSpPr>
            <a:cxnSpLocks/>
          </p:cNvCxnSpPr>
          <p:nvPr/>
        </p:nvCxnSpPr>
        <p:spPr>
          <a:xfrm rot="10800000" flipH="1">
            <a:off x="4707900" y="2499875"/>
            <a:ext cx="2397300" cy="135900"/>
          </a:xfrm>
          <a:prstGeom prst="curvedConnector4">
            <a:avLst>
              <a:gd name="adj1" fmla="val 47163"/>
              <a:gd name="adj2" fmla="val 2752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8"/>
          <p:cNvCxnSpPr>
            <a:cxnSpLocks/>
          </p:cNvCxnSpPr>
          <p:nvPr/>
        </p:nvCxnSpPr>
        <p:spPr>
          <a:xfrm rot="-5400000">
            <a:off x="8237575" y="1503275"/>
            <a:ext cx="135900" cy="2400900"/>
          </a:xfrm>
          <a:prstGeom prst="curvedConnector4">
            <a:avLst>
              <a:gd name="adj1" fmla="val -186847"/>
              <a:gd name="adj2" fmla="val 528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38"/>
          <p:cNvSpPr/>
          <p:nvPr/>
        </p:nvSpPr>
        <p:spPr>
          <a:xfrm>
            <a:off x="1557390" y="2191806"/>
            <a:ext cx="822746" cy="79679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427;p38">
            <a:extLst>
              <a:ext uri="{FF2B5EF4-FFF2-40B4-BE49-F238E27FC236}">
                <a16:creationId xmlns:a16="http://schemas.microsoft.com/office/drawing/2014/main" id="{F23F5D8F-FF1E-F14C-DB3C-C590F30C3951}"/>
              </a:ext>
            </a:extLst>
          </p:cNvPr>
          <p:cNvSpPr/>
          <p:nvPr/>
        </p:nvSpPr>
        <p:spPr>
          <a:xfrm>
            <a:off x="6708716" y="2166677"/>
            <a:ext cx="822746" cy="79679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0270;p80">
            <a:extLst>
              <a:ext uri="{FF2B5EF4-FFF2-40B4-BE49-F238E27FC236}">
                <a16:creationId xmlns:a16="http://schemas.microsoft.com/office/drawing/2014/main" id="{106B26DC-79A8-D17E-B1AC-1AAD41C1F340}"/>
              </a:ext>
            </a:extLst>
          </p:cNvPr>
          <p:cNvGrpSpPr/>
          <p:nvPr/>
        </p:nvGrpSpPr>
        <p:grpSpPr>
          <a:xfrm>
            <a:off x="1784107" y="2388130"/>
            <a:ext cx="356438" cy="353557"/>
            <a:chOff x="-31166825" y="1939525"/>
            <a:chExt cx="293800" cy="291425"/>
          </a:xfrm>
          <a:solidFill>
            <a:schemeClr val="tx1"/>
          </a:solidFill>
        </p:grpSpPr>
        <p:sp>
          <p:nvSpPr>
            <p:cNvPr id="7" name="Google Shape;10271;p80">
              <a:extLst>
                <a:ext uri="{FF2B5EF4-FFF2-40B4-BE49-F238E27FC236}">
                  <a16:creationId xmlns:a16="http://schemas.microsoft.com/office/drawing/2014/main" id="{EFDC0D3D-176B-BB47-FC20-2667B641AAF5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72;p80">
              <a:extLst>
                <a:ext uri="{FF2B5EF4-FFF2-40B4-BE49-F238E27FC236}">
                  <a16:creationId xmlns:a16="http://schemas.microsoft.com/office/drawing/2014/main" id="{252F5D3E-3C3C-2049-7E22-8C73411C93D2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73;p80">
              <a:extLst>
                <a:ext uri="{FF2B5EF4-FFF2-40B4-BE49-F238E27FC236}">
                  <a16:creationId xmlns:a16="http://schemas.microsoft.com/office/drawing/2014/main" id="{F6798059-9B37-CC31-3B45-13A3A07FA5E0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274;p80">
              <a:extLst>
                <a:ext uri="{FF2B5EF4-FFF2-40B4-BE49-F238E27FC236}">
                  <a16:creationId xmlns:a16="http://schemas.microsoft.com/office/drawing/2014/main" id="{E5DE8AAD-5129-516C-EF26-025153A98AE9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75;p80">
              <a:extLst>
                <a:ext uri="{FF2B5EF4-FFF2-40B4-BE49-F238E27FC236}">
                  <a16:creationId xmlns:a16="http://schemas.microsoft.com/office/drawing/2014/main" id="{7B518AAB-3B81-7FFD-466E-40388D2B5678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76;p80">
              <a:extLst>
                <a:ext uri="{FF2B5EF4-FFF2-40B4-BE49-F238E27FC236}">
                  <a16:creationId xmlns:a16="http://schemas.microsoft.com/office/drawing/2014/main" id="{1B6C8ED0-FE0D-9F87-95DE-6E0C553D824F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77;p80">
              <a:extLst>
                <a:ext uri="{FF2B5EF4-FFF2-40B4-BE49-F238E27FC236}">
                  <a16:creationId xmlns:a16="http://schemas.microsoft.com/office/drawing/2014/main" id="{DF913516-80C8-410D-ACCA-DDB0A5C89FD8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78;p80">
              <a:extLst>
                <a:ext uri="{FF2B5EF4-FFF2-40B4-BE49-F238E27FC236}">
                  <a16:creationId xmlns:a16="http://schemas.microsoft.com/office/drawing/2014/main" id="{603F313D-4BC4-0EC8-A4B5-472E7E7D866E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79;p80">
              <a:extLst>
                <a:ext uri="{FF2B5EF4-FFF2-40B4-BE49-F238E27FC236}">
                  <a16:creationId xmlns:a16="http://schemas.microsoft.com/office/drawing/2014/main" id="{4551FA0D-3479-E2DE-9C8D-4A03D3C55161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280;p80">
              <a:extLst>
                <a:ext uri="{FF2B5EF4-FFF2-40B4-BE49-F238E27FC236}">
                  <a16:creationId xmlns:a16="http://schemas.microsoft.com/office/drawing/2014/main" id="{3A5A70F5-0A7B-7EA8-7CD3-32EB06143832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81;p80">
              <a:extLst>
                <a:ext uri="{FF2B5EF4-FFF2-40B4-BE49-F238E27FC236}">
                  <a16:creationId xmlns:a16="http://schemas.microsoft.com/office/drawing/2014/main" id="{4C2203CD-A6E9-E3D1-E233-70BF155B8772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0308;p80">
            <a:extLst>
              <a:ext uri="{FF2B5EF4-FFF2-40B4-BE49-F238E27FC236}">
                <a16:creationId xmlns:a16="http://schemas.microsoft.com/office/drawing/2014/main" id="{2C1CFE3A-C231-2D03-F5FD-E383FC16D522}"/>
              </a:ext>
            </a:extLst>
          </p:cNvPr>
          <p:cNvSpPr/>
          <p:nvPr/>
        </p:nvSpPr>
        <p:spPr>
          <a:xfrm>
            <a:off x="6945161" y="2360629"/>
            <a:ext cx="371724" cy="354285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27;p38">
            <a:extLst>
              <a:ext uri="{FF2B5EF4-FFF2-40B4-BE49-F238E27FC236}">
                <a16:creationId xmlns:a16="http://schemas.microsoft.com/office/drawing/2014/main" id="{AF90F223-365C-474B-6CCD-8112744EE1D0}"/>
              </a:ext>
            </a:extLst>
          </p:cNvPr>
          <p:cNvSpPr/>
          <p:nvPr/>
        </p:nvSpPr>
        <p:spPr>
          <a:xfrm>
            <a:off x="4170205" y="2207954"/>
            <a:ext cx="822746" cy="79679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200;p80">
            <a:extLst>
              <a:ext uri="{FF2B5EF4-FFF2-40B4-BE49-F238E27FC236}">
                <a16:creationId xmlns:a16="http://schemas.microsoft.com/office/drawing/2014/main" id="{8BDEE64F-4F43-5133-052B-0241BEB522A8}"/>
              </a:ext>
            </a:extLst>
          </p:cNvPr>
          <p:cNvGrpSpPr/>
          <p:nvPr/>
        </p:nvGrpSpPr>
        <p:grpSpPr>
          <a:xfrm>
            <a:off x="4306798" y="2372836"/>
            <a:ext cx="498445" cy="467032"/>
            <a:chOff x="-33677004" y="2275050"/>
            <a:chExt cx="295375" cy="293000"/>
          </a:xfrm>
          <a:solidFill>
            <a:schemeClr val="tx1"/>
          </a:solidFill>
        </p:grpSpPr>
        <p:sp>
          <p:nvSpPr>
            <p:cNvPr id="3" name="Google Shape;10201;p80">
              <a:extLst>
                <a:ext uri="{FF2B5EF4-FFF2-40B4-BE49-F238E27FC236}">
                  <a16:creationId xmlns:a16="http://schemas.microsoft.com/office/drawing/2014/main" id="{7DAA6BEF-1182-3119-DED5-30DC122C9594}"/>
                </a:ext>
              </a:extLst>
            </p:cNvPr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0202;p80">
              <a:extLst>
                <a:ext uri="{FF2B5EF4-FFF2-40B4-BE49-F238E27FC236}">
                  <a16:creationId xmlns:a16="http://schemas.microsoft.com/office/drawing/2014/main" id="{9C1E5AF7-B71E-70BA-3F3F-07D9BCD8A4F9}"/>
                </a:ext>
              </a:extLst>
            </p:cNvPr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Google Shape;10203;p80">
              <a:extLst>
                <a:ext uri="{FF2B5EF4-FFF2-40B4-BE49-F238E27FC236}">
                  <a16:creationId xmlns:a16="http://schemas.microsoft.com/office/drawing/2014/main" id="{3985338B-ABA3-3FAB-7F9F-B7D32A573810}"/>
                </a:ext>
              </a:extLst>
            </p:cNvPr>
            <p:cNvSpPr/>
            <p:nvPr/>
          </p:nvSpPr>
          <p:spPr>
            <a:xfrm>
              <a:off x="-33677004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/>
          <p:nvPr/>
        </p:nvSpPr>
        <p:spPr>
          <a:xfrm>
            <a:off x="43862" y="33505"/>
            <a:ext cx="863446" cy="836228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title"/>
          </p:nvPr>
        </p:nvSpPr>
        <p:spPr>
          <a:xfrm>
            <a:off x="118608" y="42649"/>
            <a:ext cx="7887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0" dirty="0"/>
              <a:t>01</a:t>
            </a:r>
            <a:endParaRPr sz="3700" b="0"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4"/>
          </p:nvPr>
        </p:nvSpPr>
        <p:spPr>
          <a:xfrm>
            <a:off x="907308" y="183557"/>
            <a:ext cx="5497920" cy="622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Setting up our Dataset in Tableau</a:t>
            </a:r>
            <a:endParaRPr sz="28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C77D245-AE93-A820-2521-49B4E117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2" y="946901"/>
            <a:ext cx="5766271" cy="3410712"/>
          </a:xfrm>
          <a:prstGeom prst="rect">
            <a:avLst/>
          </a:prstGeom>
        </p:spPr>
      </p:pic>
      <p:sp>
        <p:nvSpPr>
          <p:cNvPr id="38" name="Google Shape;326;p34">
            <a:extLst>
              <a:ext uri="{FF2B5EF4-FFF2-40B4-BE49-F238E27FC236}">
                <a16:creationId xmlns:a16="http://schemas.microsoft.com/office/drawing/2014/main" id="{118BFA6D-806B-7774-FB0A-44BCBC9B00A1}"/>
              </a:ext>
            </a:extLst>
          </p:cNvPr>
          <p:cNvSpPr/>
          <p:nvPr/>
        </p:nvSpPr>
        <p:spPr>
          <a:xfrm>
            <a:off x="6129655" y="1088326"/>
            <a:ext cx="863446" cy="836228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28;p34">
            <a:extLst>
              <a:ext uri="{FF2B5EF4-FFF2-40B4-BE49-F238E27FC236}">
                <a16:creationId xmlns:a16="http://schemas.microsoft.com/office/drawing/2014/main" id="{A9A8CB33-F714-46C7-9758-EAE5D1E7B9A1}"/>
              </a:ext>
            </a:extLst>
          </p:cNvPr>
          <p:cNvSpPr txBox="1">
            <a:spLocks/>
          </p:cNvSpPr>
          <p:nvPr/>
        </p:nvSpPr>
        <p:spPr>
          <a:xfrm>
            <a:off x="6204401" y="1144282"/>
            <a:ext cx="788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40" name="Google Shape;331;p34">
            <a:extLst>
              <a:ext uri="{FF2B5EF4-FFF2-40B4-BE49-F238E27FC236}">
                <a16:creationId xmlns:a16="http://schemas.microsoft.com/office/drawing/2014/main" id="{AC9A8885-CE90-F5D9-BD46-4B039652A54D}"/>
              </a:ext>
            </a:extLst>
          </p:cNvPr>
          <p:cNvSpPr txBox="1">
            <a:spLocks/>
          </p:cNvSpPr>
          <p:nvPr/>
        </p:nvSpPr>
        <p:spPr>
          <a:xfrm>
            <a:off x="6899743" y="997978"/>
            <a:ext cx="2326553" cy="142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ld Standard TT"/>
              <a:buNone/>
              <a:defRPr sz="35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GB" sz="2800" dirty="0"/>
              <a:t>Data cleaning &amp; Prep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68170BC-565B-890C-26C2-737DBF0D5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728" y="2326793"/>
            <a:ext cx="2196485" cy="630000"/>
          </a:xfrm>
          <a:prstGeom prst="rect">
            <a:avLst/>
          </a:prstGeom>
        </p:spPr>
      </p:pic>
      <p:pic>
        <p:nvPicPr>
          <p:cNvPr id="44" name="Graphic 43" descr="Tick with solid fill">
            <a:extLst>
              <a:ext uri="{FF2B5EF4-FFF2-40B4-BE49-F238E27FC236}">
                <a16:creationId xmlns:a16="http://schemas.microsoft.com/office/drawing/2014/main" id="{FCAEAB59-F96B-EED4-268F-50144DF4C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4136" y="2425446"/>
            <a:ext cx="130369" cy="130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/>
          <p:nvPr/>
        </p:nvSpPr>
        <p:spPr>
          <a:xfrm>
            <a:off x="1878832" y="1578278"/>
            <a:ext cx="1144286" cy="110819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title"/>
          </p:nvPr>
        </p:nvSpPr>
        <p:spPr>
          <a:xfrm>
            <a:off x="603750" y="2750424"/>
            <a:ext cx="3694500" cy="1700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Starting up our Data exploration &amp; Analysis in Tableau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title" idx="2"/>
          </p:nvPr>
        </p:nvSpPr>
        <p:spPr>
          <a:xfrm>
            <a:off x="1898525" y="1685975"/>
            <a:ext cx="11049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dirty="0"/>
              <a:t>03</a:t>
            </a:r>
            <a:endParaRPr sz="4600" dirty="0"/>
          </a:p>
        </p:txBody>
      </p:sp>
      <p:sp>
        <p:nvSpPr>
          <p:cNvPr id="355" name="Google Shape;355;p35"/>
          <p:cNvSpPr/>
          <p:nvPr/>
        </p:nvSpPr>
        <p:spPr>
          <a:xfrm>
            <a:off x="4211100" y="1120400"/>
            <a:ext cx="4175202" cy="3658313"/>
          </a:xfrm>
          <a:custGeom>
            <a:avLst/>
            <a:gdLst/>
            <a:ahLst/>
            <a:cxnLst/>
            <a:rect l="l" t="t" r="r" b="b"/>
            <a:pathLst>
              <a:path w="41043" h="35961" extrusionOk="0">
                <a:moveTo>
                  <a:pt x="30352" y="2842"/>
                </a:moveTo>
                <a:cubicBezTo>
                  <a:pt x="31789" y="2842"/>
                  <a:pt x="33177" y="3307"/>
                  <a:pt x="34466" y="4608"/>
                </a:cubicBezTo>
                <a:cubicBezTo>
                  <a:pt x="36094" y="6247"/>
                  <a:pt x="35962" y="9205"/>
                  <a:pt x="36786" y="11338"/>
                </a:cubicBezTo>
                <a:cubicBezTo>
                  <a:pt x="36830" y="11448"/>
                  <a:pt x="36874" y="11558"/>
                  <a:pt x="36918" y="11668"/>
                </a:cubicBezTo>
                <a:cubicBezTo>
                  <a:pt x="36940" y="11723"/>
                  <a:pt x="36973" y="11789"/>
                  <a:pt x="36995" y="11844"/>
                </a:cubicBezTo>
                <a:cubicBezTo>
                  <a:pt x="38018" y="14022"/>
                  <a:pt x="39404" y="15583"/>
                  <a:pt x="39382" y="18190"/>
                </a:cubicBezTo>
                <a:cubicBezTo>
                  <a:pt x="39338" y="22643"/>
                  <a:pt x="35775" y="23633"/>
                  <a:pt x="34191" y="26910"/>
                </a:cubicBezTo>
                <a:cubicBezTo>
                  <a:pt x="34103" y="27097"/>
                  <a:pt x="34015" y="27284"/>
                  <a:pt x="33916" y="27471"/>
                </a:cubicBezTo>
                <a:cubicBezTo>
                  <a:pt x="33850" y="27603"/>
                  <a:pt x="33784" y="27746"/>
                  <a:pt x="33707" y="27878"/>
                </a:cubicBezTo>
                <a:cubicBezTo>
                  <a:pt x="32121" y="30918"/>
                  <a:pt x="30274" y="33114"/>
                  <a:pt x="27185" y="33114"/>
                </a:cubicBezTo>
                <a:cubicBezTo>
                  <a:pt x="26206" y="33114"/>
                  <a:pt x="25103" y="32893"/>
                  <a:pt x="23843" y="32409"/>
                </a:cubicBezTo>
                <a:cubicBezTo>
                  <a:pt x="21848" y="31647"/>
                  <a:pt x="21001" y="30641"/>
                  <a:pt x="19016" y="30641"/>
                </a:cubicBezTo>
                <a:cubicBezTo>
                  <a:pt x="18736" y="30641"/>
                  <a:pt x="18434" y="30661"/>
                  <a:pt x="18102" y="30704"/>
                </a:cubicBezTo>
                <a:cubicBezTo>
                  <a:pt x="16343" y="30946"/>
                  <a:pt x="14968" y="31507"/>
                  <a:pt x="13440" y="31738"/>
                </a:cubicBezTo>
                <a:cubicBezTo>
                  <a:pt x="13275" y="31760"/>
                  <a:pt x="13121" y="31782"/>
                  <a:pt x="12956" y="31804"/>
                </a:cubicBezTo>
                <a:cubicBezTo>
                  <a:pt x="12686" y="31827"/>
                  <a:pt x="12412" y="31841"/>
                  <a:pt x="12128" y="31841"/>
                </a:cubicBezTo>
                <a:cubicBezTo>
                  <a:pt x="11602" y="31841"/>
                  <a:pt x="11045" y="31794"/>
                  <a:pt x="10437" y="31672"/>
                </a:cubicBezTo>
                <a:cubicBezTo>
                  <a:pt x="8557" y="31298"/>
                  <a:pt x="6984" y="30495"/>
                  <a:pt x="5720" y="29385"/>
                </a:cubicBezTo>
                <a:cubicBezTo>
                  <a:pt x="4609" y="28406"/>
                  <a:pt x="3729" y="27196"/>
                  <a:pt x="3080" y="25844"/>
                </a:cubicBezTo>
                <a:lnTo>
                  <a:pt x="2882" y="25426"/>
                </a:lnTo>
                <a:cubicBezTo>
                  <a:pt x="540" y="20048"/>
                  <a:pt x="1629" y="12625"/>
                  <a:pt x="5709" y="8457"/>
                </a:cubicBezTo>
                <a:lnTo>
                  <a:pt x="5720" y="8446"/>
                </a:lnTo>
                <a:cubicBezTo>
                  <a:pt x="7578" y="6544"/>
                  <a:pt x="9426" y="5829"/>
                  <a:pt x="11339" y="5598"/>
                </a:cubicBezTo>
                <a:lnTo>
                  <a:pt x="11900" y="5554"/>
                </a:lnTo>
                <a:cubicBezTo>
                  <a:pt x="12239" y="5531"/>
                  <a:pt x="12581" y="5521"/>
                  <a:pt x="12926" y="5521"/>
                </a:cubicBezTo>
                <a:cubicBezTo>
                  <a:pt x="14786" y="5521"/>
                  <a:pt x="16731" y="5809"/>
                  <a:pt x="18836" y="5809"/>
                </a:cubicBezTo>
                <a:cubicBezTo>
                  <a:pt x="19084" y="5809"/>
                  <a:pt x="19334" y="5805"/>
                  <a:pt x="19587" y="5796"/>
                </a:cubicBezTo>
                <a:cubicBezTo>
                  <a:pt x="21830" y="5719"/>
                  <a:pt x="24283" y="4432"/>
                  <a:pt x="26713" y="3586"/>
                </a:cubicBezTo>
                <a:cubicBezTo>
                  <a:pt x="26867" y="3531"/>
                  <a:pt x="27021" y="3487"/>
                  <a:pt x="27175" y="3432"/>
                </a:cubicBezTo>
                <a:cubicBezTo>
                  <a:pt x="28246" y="3085"/>
                  <a:pt x="29311" y="2842"/>
                  <a:pt x="30352" y="2842"/>
                </a:cubicBezTo>
                <a:close/>
                <a:moveTo>
                  <a:pt x="1" y="0"/>
                </a:moveTo>
                <a:lnTo>
                  <a:pt x="1" y="35961"/>
                </a:lnTo>
                <a:lnTo>
                  <a:pt x="41042" y="35961"/>
                </a:lnTo>
                <a:lnTo>
                  <a:pt x="410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subTitle" idx="4"/>
          </p:nvPr>
        </p:nvSpPr>
        <p:spPr>
          <a:xfrm>
            <a:off x="713225" y="178200"/>
            <a:ext cx="15081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Plan</a:t>
            </a:r>
            <a:endParaRPr/>
          </a:p>
        </p:txBody>
      </p:sp>
      <p:sp>
        <p:nvSpPr>
          <p:cNvPr id="357" name="Google Shape;357;p35"/>
          <p:cNvSpPr txBox="1">
            <a:spLocks noGrp="1"/>
          </p:cNvSpPr>
          <p:nvPr>
            <p:ph type="title" idx="5"/>
          </p:nvPr>
        </p:nvSpPr>
        <p:spPr>
          <a:xfrm>
            <a:off x="6922675" y="178200"/>
            <a:ext cx="15081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2XXX</a:t>
            </a:r>
            <a:endParaRPr/>
          </a:p>
        </p:txBody>
      </p:sp>
      <p:grpSp>
        <p:nvGrpSpPr>
          <p:cNvPr id="358" name="Google Shape;358;p35"/>
          <p:cNvGrpSpPr/>
          <p:nvPr/>
        </p:nvGrpSpPr>
        <p:grpSpPr>
          <a:xfrm>
            <a:off x="5856397" y="3301783"/>
            <a:ext cx="2960188" cy="1448389"/>
            <a:chOff x="5944122" y="3301783"/>
            <a:chExt cx="2960188" cy="1448389"/>
          </a:xfrm>
        </p:grpSpPr>
        <p:sp>
          <p:nvSpPr>
            <p:cNvPr id="359" name="Google Shape;359;p35"/>
            <p:cNvSpPr/>
            <p:nvPr/>
          </p:nvSpPr>
          <p:spPr>
            <a:xfrm rot="-3234280">
              <a:off x="7777973" y="3586439"/>
              <a:ext cx="1061056" cy="701103"/>
            </a:xfrm>
            <a:custGeom>
              <a:avLst/>
              <a:gdLst/>
              <a:ahLst/>
              <a:cxnLst/>
              <a:rect l="l" t="t" r="r" b="b"/>
              <a:pathLst>
                <a:path w="13374" h="8837" extrusionOk="0">
                  <a:moveTo>
                    <a:pt x="5303" y="0"/>
                  </a:moveTo>
                  <a:cubicBezTo>
                    <a:pt x="3162" y="0"/>
                    <a:pt x="1157" y="1073"/>
                    <a:pt x="647" y="3870"/>
                  </a:cubicBezTo>
                  <a:cubicBezTo>
                    <a:pt x="1" y="7412"/>
                    <a:pt x="2153" y="8837"/>
                    <a:pt x="4714" y="8837"/>
                  </a:cubicBezTo>
                  <a:cubicBezTo>
                    <a:pt x="6687" y="8837"/>
                    <a:pt x="8901" y="7993"/>
                    <a:pt x="10270" y="6620"/>
                  </a:cubicBezTo>
                  <a:cubicBezTo>
                    <a:pt x="10281" y="6598"/>
                    <a:pt x="10270" y="6620"/>
                    <a:pt x="10358" y="6532"/>
                  </a:cubicBezTo>
                  <a:cubicBezTo>
                    <a:pt x="13373" y="3410"/>
                    <a:pt x="9121" y="0"/>
                    <a:pt x="5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rot="-6865203">
              <a:off x="6005569" y="4325013"/>
              <a:ext cx="362176" cy="368285"/>
            </a:xfrm>
            <a:custGeom>
              <a:avLst/>
              <a:gdLst/>
              <a:ahLst/>
              <a:cxnLst/>
              <a:rect l="l" t="t" r="r" b="b"/>
              <a:pathLst>
                <a:path w="4565" h="4642" extrusionOk="0">
                  <a:moveTo>
                    <a:pt x="2767" y="0"/>
                  </a:moveTo>
                  <a:cubicBezTo>
                    <a:pt x="2584" y="0"/>
                    <a:pt x="2400" y="38"/>
                    <a:pt x="2233" y="116"/>
                  </a:cubicBezTo>
                  <a:cubicBezTo>
                    <a:pt x="2057" y="171"/>
                    <a:pt x="1892" y="270"/>
                    <a:pt x="1749" y="413"/>
                  </a:cubicBezTo>
                  <a:cubicBezTo>
                    <a:pt x="1122" y="1029"/>
                    <a:pt x="363" y="1755"/>
                    <a:pt x="154" y="2634"/>
                  </a:cubicBezTo>
                  <a:cubicBezTo>
                    <a:pt x="1" y="3294"/>
                    <a:pt x="319" y="3965"/>
                    <a:pt x="880" y="4317"/>
                  </a:cubicBezTo>
                  <a:cubicBezTo>
                    <a:pt x="1265" y="4548"/>
                    <a:pt x="1738" y="4603"/>
                    <a:pt x="2178" y="4636"/>
                  </a:cubicBezTo>
                  <a:cubicBezTo>
                    <a:pt x="2241" y="4640"/>
                    <a:pt x="2304" y="4641"/>
                    <a:pt x="2366" y="4641"/>
                  </a:cubicBezTo>
                  <a:cubicBezTo>
                    <a:pt x="3406" y="4641"/>
                    <a:pt x="4277" y="4117"/>
                    <a:pt x="4432" y="2986"/>
                  </a:cubicBezTo>
                  <a:cubicBezTo>
                    <a:pt x="4564" y="2074"/>
                    <a:pt x="4333" y="1029"/>
                    <a:pt x="3674" y="369"/>
                  </a:cubicBezTo>
                  <a:cubicBezTo>
                    <a:pt x="3439" y="127"/>
                    <a:pt x="3103" y="0"/>
                    <a:pt x="2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00007EA-CE93-1132-9A69-F94E1E978F3F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959" r="959"/>
          <a:stretch>
            <a:fillRect/>
          </a:stretch>
        </p:blipFill>
        <p:spPr>
          <a:xfrm>
            <a:off x="4575449" y="949405"/>
            <a:ext cx="4110038" cy="36020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in Tableau </a:t>
            </a:r>
            <a:endParaRPr dirty="0"/>
          </a:p>
        </p:txBody>
      </p:sp>
      <p:sp>
        <p:nvSpPr>
          <p:cNvPr id="493" name="Google Shape;493;p40"/>
          <p:cNvSpPr txBox="1"/>
          <p:nvPr/>
        </p:nvSpPr>
        <p:spPr>
          <a:xfrm flipH="1">
            <a:off x="511574" y="1644729"/>
            <a:ext cx="3306774" cy="46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Geographical distribution</a:t>
            </a:r>
            <a:endParaRPr sz="18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 flipH="1">
            <a:off x="411904" y="2195219"/>
            <a:ext cx="2922647" cy="85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identify popular neighbourhoods, we Explore the geographical concentration of listings and host locations.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 flipH="1">
            <a:off x="6298100" y="1655962"/>
            <a:ext cx="2139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18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Pricing trends</a:t>
            </a:r>
            <a:endParaRPr sz="18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 flipH="1">
            <a:off x="6296298" y="1902916"/>
            <a:ext cx="2681580" cy="73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analyse pricing trends based on property types, room types, and accommodation capacity.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 flipH="1">
            <a:off x="640535" y="3370499"/>
            <a:ext cx="2922647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Host characteristics</a:t>
            </a:r>
            <a:endParaRPr sz="18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8" name="Google Shape;498;p40"/>
          <p:cNvSpPr txBox="1"/>
          <p:nvPr/>
        </p:nvSpPr>
        <p:spPr>
          <a:xfrm flipH="1">
            <a:off x="621141" y="3638862"/>
            <a:ext cx="2457643" cy="74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Including </a:t>
            </a:r>
            <a:r>
              <a:rPr lang="en-GB" sz="1200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superhost</a:t>
            </a:r>
            <a:r>
              <a:rPr lang="en-GB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status, response times, and verification methods.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499" name="Google Shape;499;p40"/>
          <p:cNvGrpSpPr/>
          <p:nvPr/>
        </p:nvGrpSpPr>
        <p:grpSpPr>
          <a:xfrm>
            <a:off x="2877925" y="1937687"/>
            <a:ext cx="3427270" cy="1813598"/>
            <a:chOff x="233350" y="949250"/>
            <a:chExt cx="7137300" cy="3802300"/>
          </a:xfrm>
        </p:grpSpPr>
        <p:sp>
          <p:nvSpPr>
            <p:cNvPr id="500" name="Google Shape;500;p4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40"/>
          <p:cNvSpPr/>
          <p:nvPr/>
        </p:nvSpPr>
        <p:spPr>
          <a:xfrm>
            <a:off x="269408" y="1731513"/>
            <a:ext cx="249002" cy="24689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0"/>
          <p:cNvSpPr/>
          <p:nvPr/>
        </p:nvSpPr>
        <p:spPr>
          <a:xfrm>
            <a:off x="6048620" y="1687030"/>
            <a:ext cx="249002" cy="24689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0"/>
          <p:cNvSpPr/>
          <p:nvPr/>
        </p:nvSpPr>
        <p:spPr>
          <a:xfrm>
            <a:off x="402441" y="3386809"/>
            <a:ext cx="249002" cy="24689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7;p40">
            <a:extLst>
              <a:ext uri="{FF2B5EF4-FFF2-40B4-BE49-F238E27FC236}">
                <a16:creationId xmlns:a16="http://schemas.microsoft.com/office/drawing/2014/main" id="{E03FDF27-98D6-DB72-9701-B352D07F0045}"/>
              </a:ext>
            </a:extLst>
          </p:cNvPr>
          <p:cNvSpPr txBox="1"/>
          <p:nvPr/>
        </p:nvSpPr>
        <p:spPr>
          <a:xfrm flipH="1">
            <a:off x="6523894" y="3562886"/>
            <a:ext cx="2922647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Old Standard TT"/>
              </a:rPr>
              <a:t>Review scores</a:t>
            </a:r>
            <a:endParaRPr sz="18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" name="Google Shape;498;p40">
            <a:extLst>
              <a:ext uri="{FF2B5EF4-FFF2-40B4-BE49-F238E27FC236}">
                <a16:creationId xmlns:a16="http://schemas.microsoft.com/office/drawing/2014/main" id="{B4E305D4-A6FB-0BFB-D3E8-B1AB60D7E285}"/>
              </a:ext>
            </a:extLst>
          </p:cNvPr>
          <p:cNvSpPr txBox="1"/>
          <p:nvPr/>
        </p:nvSpPr>
        <p:spPr>
          <a:xfrm flipH="1">
            <a:off x="6472764" y="3862205"/>
            <a:ext cx="2842713" cy="74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try to identify areas for improvement based on specific review categories.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Google Shape;553;p40">
            <a:extLst>
              <a:ext uri="{FF2B5EF4-FFF2-40B4-BE49-F238E27FC236}">
                <a16:creationId xmlns:a16="http://schemas.microsoft.com/office/drawing/2014/main" id="{6B56F353-F433-1043-236C-A294F49EF6F0}"/>
              </a:ext>
            </a:extLst>
          </p:cNvPr>
          <p:cNvSpPr/>
          <p:nvPr/>
        </p:nvSpPr>
        <p:spPr>
          <a:xfrm>
            <a:off x="6254065" y="3610152"/>
            <a:ext cx="249002" cy="24689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9266;p77">
            <a:extLst>
              <a:ext uri="{FF2B5EF4-FFF2-40B4-BE49-F238E27FC236}">
                <a16:creationId xmlns:a16="http://schemas.microsoft.com/office/drawing/2014/main" id="{4C4A895A-52CC-A018-126C-A0518B43CE72}"/>
              </a:ext>
            </a:extLst>
          </p:cNvPr>
          <p:cNvGrpSpPr/>
          <p:nvPr/>
        </p:nvGrpSpPr>
        <p:grpSpPr>
          <a:xfrm>
            <a:off x="8129196" y="3500787"/>
            <a:ext cx="340186" cy="318904"/>
            <a:chOff x="3865000" y="847675"/>
            <a:chExt cx="483150" cy="452925"/>
          </a:xfrm>
          <a:solidFill>
            <a:schemeClr val="tx1"/>
          </a:solidFill>
        </p:grpSpPr>
        <p:sp>
          <p:nvSpPr>
            <p:cNvPr id="14" name="Google Shape;9267;p77">
              <a:extLst>
                <a:ext uri="{FF2B5EF4-FFF2-40B4-BE49-F238E27FC236}">
                  <a16:creationId xmlns:a16="http://schemas.microsoft.com/office/drawing/2014/main" id="{9D5B18EA-9DD6-986F-1B3B-9A5E62B63ABA}"/>
                </a:ext>
              </a:extLst>
            </p:cNvPr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9268;p77">
              <a:extLst>
                <a:ext uri="{FF2B5EF4-FFF2-40B4-BE49-F238E27FC236}">
                  <a16:creationId xmlns:a16="http://schemas.microsoft.com/office/drawing/2014/main" id="{1BEB9610-2BAF-4D7D-8A93-11FE28AE1000}"/>
                </a:ext>
              </a:extLst>
            </p:cNvPr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9269;p77">
              <a:extLst>
                <a:ext uri="{FF2B5EF4-FFF2-40B4-BE49-F238E27FC236}">
                  <a16:creationId xmlns:a16="http://schemas.microsoft.com/office/drawing/2014/main" id="{92D800BE-9A3B-8BC9-64FF-6F3F28F55B8F}"/>
                </a:ext>
              </a:extLst>
            </p:cNvPr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270;p77">
              <a:extLst>
                <a:ext uri="{FF2B5EF4-FFF2-40B4-BE49-F238E27FC236}">
                  <a16:creationId xmlns:a16="http://schemas.microsoft.com/office/drawing/2014/main" id="{E912295E-51AB-B8EF-26BA-749E1C488361}"/>
                </a:ext>
              </a:extLst>
            </p:cNvPr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9316;p77">
            <a:extLst>
              <a:ext uri="{FF2B5EF4-FFF2-40B4-BE49-F238E27FC236}">
                <a16:creationId xmlns:a16="http://schemas.microsoft.com/office/drawing/2014/main" id="{0CCF067F-70B9-950C-4981-688116923B8A}"/>
              </a:ext>
            </a:extLst>
          </p:cNvPr>
          <p:cNvGrpSpPr/>
          <p:nvPr/>
        </p:nvGrpSpPr>
        <p:grpSpPr>
          <a:xfrm>
            <a:off x="2991085" y="3427884"/>
            <a:ext cx="340168" cy="298978"/>
            <a:chOff x="2081650" y="2050750"/>
            <a:chExt cx="483125" cy="424625"/>
          </a:xfrm>
          <a:solidFill>
            <a:schemeClr val="tx1"/>
          </a:solidFill>
        </p:grpSpPr>
        <p:sp>
          <p:nvSpPr>
            <p:cNvPr id="19" name="Google Shape;9317;p77">
              <a:extLst>
                <a:ext uri="{FF2B5EF4-FFF2-40B4-BE49-F238E27FC236}">
                  <a16:creationId xmlns:a16="http://schemas.microsoft.com/office/drawing/2014/main" id="{4ACD91C5-4210-BF50-E96E-4F78AC227556}"/>
                </a:ext>
              </a:extLst>
            </p:cNvPr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318;p77">
              <a:extLst>
                <a:ext uri="{FF2B5EF4-FFF2-40B4-BE49-F238E27FC236}">
                  <a16:creationId xmlns:a16="http://schemas.microsoft.com/office/drawing/2014/main" id="{4F903B82-A8ED-80AA-5260-1BD188B7B097}"/>
                </a:ext>
              </a:extLst>
            </p:cNvPr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9319;p77">
              <a:extLst>
                <a:ext uri="{FF2B5EF4-FFF2-40B4-BE49-F238E27FC236}">
                  <a16:creationId xmlns:a16="http://schemas.microsoft.com/office/drawing/2014/main" id="{F1890CCA-3682-DDC7-7F44-51DDB2D44A44}"/>
                </a:ext>
              </a:extLst>
            </p:cNvPr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9320;p77">
              <a:extLst>
                <a:ext uri="{FF2B5EF4-FFF2-40B4-BE49-F238E27FC236}">
                  <a16:creationId xmlns:a16="http://schemas.microsoft.com/office/drawing/2014/main" id="{43FB3E7D-C1A6-D6BF-6D58-4DD7BAB2FBBD}"/>
                </a:ext>
              </a:extLst>
            </p:cNvPr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9321;p77">
              <a:extLst>
                <a:ext uri="{FF2B5EF4-FFF2-40B4-BE49-F238E27FC236}">
                  <a16:creationId xmlns:a16="http://schemas.microsoft.com/office/drawing/2014/main" id="{4D8B6A71-29AC-F8C5-6DD8-7A705E47E04A}"/>
                </a:ext>
              </a:extLst>
            </p:cNvPr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9322;p77">
              <a:extLst>
                <a:ext uri="{FF2B5EF4-FFF2-40B4-BE49-F238E27FC236}">
                  <a16:creationId xmlns:a16="http://schemas.microsoft.com/office/drawing/2014/main" id="{CF50E8C1-34AE-B79A-F9BA-72A336B25922}"/>
                </a:ext>
              </a:extLst>
            </p:cNvPr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9326;p77">
            <a:extLst>
              <a:ext uri="{FF2B5EF4-FFF2-40B4-BE49-F238E27FC236}">
                <a16:creationId xmlns:a16="http://schemas.microsoft.com/office/drawing/2014/main" id="{F22DAE85-54D9-C284-3EC5-55AD4F8715BA}"/>
              </a:ext>
            </a:extLst>
          </p:cNvPr>
          <p:cNvGrpSpPr/>
          <p:nvPr/>
        </p:nvGrpSpPr>
        <p:grpSpPr>
          <a:xfrm>
            <a:off x="1103030" y="370229"/>
            <a:ext cx="697778" cy="637045"/>
            <a:chOff x="3282325" y="2035675"/>
            <a:chExt cx="459575" cy="454825"/>
          </a:xfrm>
          <a:solidFill>
            <a:schemeClr val="tx1"/>
          </a:solidFill>
        </p:grpSpPr>
        <p:sp>
          <p:nvSpPr>
            <p:cNvPr id="26" name="Google Shape;9327;p77">
              <a:extLst>
                <a:ext uri="{FF2B5EF4-FFF2-40B4-BE49-F238E27FC236}">
                  <a16:creationId xmlns:a16="http://schemas.microsoft.com/office/drawing/2014/main" id="{36B56219-D658-3846-C8EE-25EB37EBA683}"/>
                </a:ext>
              </a:extLst>
            </p:cNvPr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9328;p77">
              <a:extLst>
                <a:ext uri="{FF2B5EF4-FFF2-40B4-BE49-F238E27FC236}">
                  <a16:creationId xmlns:a16="http://schemas.microsoft.com/office/drawing/2014/main" id="{12EB5425-9588-9D74-2ACC-BB9EB5523D0B}"/>
                </a:ext>
              </a:extLst>
            </p:cNvPr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9329;p77">
              <a:extLst>
                <a:ext uri="{FF2B5EF4-FFF2-40B4-BE49-F238E27FC236}">
                  <a16:creationId xmlns:a16="http://schemas.microsoft.com/office/drawing/2014/main" id="{05D4B9C7-AF6D-C9C6-8A35-B7ED1298FF97}"/>
                </a:ext>
              </a:extLst>
            </p:cNvPr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9330;p77">
              <a:extLst>
                <a:ext uri="{FF2B5EF4-FFF2-40B4-BE49-F238E27FC236}">
                  <a16:creationId xmlns:a16="http://schemas.microsoft.com/office/drawing/2014/main" id="{F6B62129-9531-32A7-6487-0055D2FE30DB}"/>
                </a:ext>
              </a:extLst>
            </p:cNvPr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9343;p77">
            <a:extLst>
              <a:ext uri="{FF2B5EF4-FFF2-40B4-BE49-F238E27FC236}">
                <a16:creationId xmlns:a16="http://schemas.microsoft.com/office/drawing/2014/main" id="{DEBF7A86-75AF-03C9-2F7D-FCBE01169597}"/>
              </a:ext>
            </a:extLst>
          </p:cNvPr>
          <p:cNvGrpSpPr/>
          <p:nvPr/>
        </p:nvGrpSpPr>
        <p:grpSpPr>
          <a:xfrm>
            <a:off x="7996400" y="1607767"/>
            <a:ext cx="351663" cy="333831"/>
            <a:chOff x="6222125" y="2025975"/>
            <a:chExt cx="499450" cy="474125"/>
          </a:xfrm>
          <a:solidFill>
            <a:schemeClr val="tx1"/>
          </a:solidFill>
        </p:grpSpPr>
        <p:sp>
          <p:nvSpPr>
            <p:cNvPr id="31" name="Google Shape;9344;p77">
              <a:extLst>
                <a:ext uri="{FF2B5EF4-FFF2-40B4-BE49-F238E27FC236}">
                  <a16:creationId xmlns:a16="http://schemas.microsoft.com/office/drawing/2014/main" id="{71374BF8-EF32-5DF2-77F0-80535C1418D3}"/>
                </a:ext>
              </a:extLst>
            </p:cNvPr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9345;p77">
              <a:extLst>
                <a:ext uri="{FF2B5EF4-FFF2-40B4-BE49-F238E27FC236}">
                  <a16:creationId xmlns:a16="http://schemas.microsoft.com/office/drawing/2014/main" id="{CF5E823D-D3F9-D6CA-23E6-A55FB15ED5BC}"/>
                </a:ext>
              </a:extLst>
            </p:cNvPr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9346;p77">
              <a:extLst>
                <a:ext uri="{FF2B5EF4-FFF2-40B4-BE49-F238E27FC236}">
                  <a16:creationId xmlns:a16="http://schemas.microsoft.com/office/drawing/2014/main" id="{A74E23A5-A0BE-4214-88A3-749387CA68A0}"/>
                </a:ext>
              </a:extLst>
            </p:cNvPr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2"/>
          <p:cNvSpPr txBox="1">
            <a:spLocks noGrp="1"/>
          </p:cNvSpPr>
          <p:nvPr>
            <p:ph type="subTitle" idx="1"/>
          </p:nvPr>
        </p:nvSpPr>
        <p:spPr>
          <a:xfrm>
            <a:off x="1856741" y="1997208"/>
            <a:ext cx="2135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Dashboards</a:t>
            </a:r>
            <a:endParaRPr dirty="0"/>
          </a:p>
        </p:txBody>
      </p:sp>
      <p:sp>
        <p:nvSpPr>
          <p:cNvPr id="857" name="Google Shape;857;p52"/>
          <p:cNvSpPr txBox="1">
            <a:spLocks noGrp="1"/>
          </p:cNvSpPr>
          <p:nvPr>
            <p:ph type="title"/>
          </p:nvPr>
        </p:nvSpPr>
        <p:spPr>
          <a:xfrm>
            <a:off x="3499787" y="486102"/>
            <a:ext cx="37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858" name="Google Shape;858;p52"/>
          <p:cNvSpPr txBox="1">
            <a:spLocks noGrp="1"/>
          </p:cNvSpPr>
          <p:nvPr>
            <p:ph type="subTitle" idx="2"/>
          </p:nvPr>
        </p:nvSpPr>
        <p:spPr>
          <a:xfrm>
            <a:off x="6142847" y="2124960"/>
            <a:ext cx="1521702" cy="364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Reports</a:t>
            </a:r>
            <a:endParaRPr dirty="0"/>
          </a:p>
        </p:txBody>
      </p:sp>
      <p:sp>
        <p:nvSpPr>
          <p:cNvPr id="859" name="Google Shape;859;p52"/>
          <p:cNvSpPr/>
          <p:nvPr/>
        </p:nvSpPr>
        <p:spPr>
          <a:xfrm>
            <a:off x="719312" y="2303527"/>
            <a:ext cx="1073332" cy="103465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2"/>
          <p:cNvSpPr/>
          <p:nvPr/>
        </p:nvSpPr>
        <p:spPr>
          <a:xfrm>
            <a:off x="5026832" y="2271732"/>
            <a:ext cx="1073332" cy="1034656"/>
          </a:xfrm>
          <a:custGeom>
            <a:avLst/>
            <a:gdLst/>
            <a:ahLst/>
            <a:cxnLst/>
            <a:rect l="l" t="t" r="r" b="b"/>
            <a:pathLst>
              <a:path w="6468" h="6264" extrusionOk="0">
                <a:moveTo>
                  <a:pt x="3359" y="1"/>
                </a:moveTo>
                <a:cubicBezTo>
                  <a:pt x="3158" y="1"/>
                  <a:pt x="2954" y="22"/>
                  <a:pt x="2750" y="62"/>
                </a:cubicBezTo>
                <a:cubicBezTo>
                  <a:pt x="1585" y="293"/>
                  <a:pt x="639" y="1293"/>
                  <a:pt x="320" y="2415"/>
                </a:cubicBezTo>
                <a:cubicBezTo>
                  <a:pt x="1" y="3526"/>
                  <a:pt x="320" y="4812"/>
                  <a:pt x="1244" y="5560"/>
                </a:cubicBezTo>
                <a:cubicBezTo>
                  <a:pt x="1793" y="5998"/>
                  <a:pt x="2476" y="6263"/>
                  <a:pt x="3157" y="6263"/>
                </a:cubicBezTo>
                <a:cubicBezTo>
                  <a:pt x="3416" y="6263"/>
                  <a:pt x="3675" y="6225"/>
                  <a:pt x="3927" y="6143"/>
                </a:cubicBezTo>
                <a:cubicBezTo>
                  <a:pt x="4686" y="6044"/>
                  <a:pt x="5412" y="5571"/>
                  <a:pt x="5829" y="4922"/>
                </a:cubicBezTo>
                <a:cubicBezTo>
                  <a:pt x="6467" y="3911"/>
                  <a:pt x="6434" y="2547"/>
                  <a:pt x="5862" y="1524"/>
                </a:cubicBezTo>
                <a:cubicBezTo>
                  <a:pt x="5587" y="1051"/>
                  <a:pt x="5181" y="611"/>
                  <a:pt x="4697" y="348"/>
                </a:cubicBezTo>
                <a:cubicBezTo>
                  <a:pt x="4276" y="110"/>
                  <a:pt x="3822" y="1"/>
                  <a:pt x="3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52"/>
          <p:cNvSpPr/>
          <p:nvPr/>
        </p:nvSpPr>
        <p:spPr>
          <a:xfrm rot="5400000">
            <a:off x="8140953" y="1670552"/>
            <a:ext cx="1061060" cy="701105"/>
          </a:xfrm>
          <a:custGeom>
            <a:avLst/>
            <a:gdLst/>
            <a:ahLst/>
            <a:cxnLst/>
            <a:rect l="l" t="t" r="r" b="b"/>
            <a:pathLst>
              <a:path w="13374" h="8837" extrusionOk="0">
                <a:moveTo>
                  <a:pt x="5303" y="0"/>
                </a:moveTo>
                <a:cubicBezTo>
                  <a:pt x="3162" y="0"/>
                  <a:pt x="1157" y="1073"/>
                  <a:pt x="647" y="3870"/>
                </a:cubicBezTo>
                <a:cubicBezTo>
                  <a:pt x="1" y="7412"/>
                  <a:pt x="2153" y="8837"/>
                  <a:pt x="4714" y="8837"/>
                </a:cubicBezTo>
                <a:cubicBezTo>
                  <a:pt x="6687" y="8837"/>
                  <a:pt x="8901" y="7993"/>
                  <a:pt x="10270" y="6620"/>
                </a:cubicBezTo>
                <a:cubicBezTo>
                  <a:pt x="10281" y="6598"/>
                  <a:pt x="10270" y="6620"/>
                  <a:pt x="10358" y="6532"/>
                </a:cubicBezTo>
                <a:cubicBezTo>
                  <a:pt x="13373" y="3410"/>
                  <a:pt x="9121" y="0"/>
                  <a:pt x="53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52"/>
          <p:cNvSpPr/>
          <p:nvPr/>
        </p:nvSpPr>
        <p:spPr>
          <a:xfrm>
            <a:off x="7387997" y="-738657"/>
            <a:ext cx="2566972" cy="1696152"/>
          </a:xfrm>
          <a:custGeom>
            <a:avLst/>
            <a:gdLst/>
            <a:ahLst/>
            <a:cxnLst/>
            <a:rect l="l" t="t" r="r" b="b"/>
            <a:pathLst>
              <a:path w="13374" h="8837" extrusionOk="0">
                <a:moveTo>
                  <a:pt x="5303" y="0"/>
                </a:moveTo>
                <a:cubicBezTo>
                  <a:pt x="3162" y="0"/>
                  <a:pt x="1157" y="1073"/>
                  <a:pt x="647" y="3870"/>
                </a:cubicBezTo>
                <a:cubicBezTo>
                  <a:pt x="1" y="7412"/>
                  <a:pt x="2153" y="8837"/>
                  <a:pt x="4714" y="8837"/>
                </a:cubicBezTo>
                <a:cubicBezTo>
                  <a:pt x="6687" y="8837"/>
                  <a:pt x="8901" y="7993"/>
                  <a:pt x="10270" y="6620"/>
                </a:cubicBezTo>
                <a:cubicBezTo>
                  <a:pt x="10281" y="6598"/>
                  <a:pt x="10270" y="6620"/>
                  <a:pt x="10358" y="6532"/>
                </a:cubicBezTo>
                <a:cubicBezTo>
                  <a:pt x="13373" y="3410"/>
                  <a:pt x="9121" y="0"/>
                  <a:pt x="5303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52"/>
          <p:cNvSpPr txBox="1">
            <a:spLocks noGrp="1"/>
          </p:cNvSpPr>
          <p:nvPr>
            <p:ph type="body" idx="4"/>
          </p:nvPr>
        </p:nvSpPr>
        <p:spPr>
          <a:xfrm>
            <a:off x="1856740" y="2482007"/>
            <a:ext cx="2736163" cy="1338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 Interactive Tableau dashboards illustrating our analysis and visualizations results.</a:t>
            </a:r>
            <a:endParaRPr dirty="0"/>
          </a:p>
        </p:txBody>
      </p:sp>
      <p:sp>
        <p:nvSpPr>
          <p:cNvPr id="880" name="Google Shape;880;p52"/>
          <p:cNvSpPr txBox="1">
            <a:spLocks noGrp="1"/>
          </p:cNvSpPr>
          <p:nvPr>
            <p:ph type="body" idx="5"/>
          </p:nvPr>
        </p:nvSpPr>
        <p:spPr>
          <a:xfrm>
            <a:off x="6142847" y="2420558"/>
            <a:ext cx="2357444" cy="1319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03200"/>
            <a:r>
              <a:rPr lang="en-GB" dirty="0"/>
              <a:t>Reports on availability patterns, property and room preferences, and factors influencing guest satisfaction.</a:t>
            </a:r>
            <a:endParaRPr dirty="0"/>
          </a:p>
        </p:txBody>
      </p:sp>
      <p:sp>
        <p:nvSpPr>
          <p:cNvPr id="4" name="Google Shape;9256;p77">
            <a:extLst>
              <a:ext uri="{FF2B5EF4-FFF2-40B4-BE49-F238E27FC236}">
                <a16:creationId xmlns:a16="http://schemas.microsoft.com/office/drawing/2014/main" id="{664BE906-BC76-E0E3-770A-54882C69C215}"/>
              </a:ext>
            </a:extLst>
          </p:cNvPr>
          <p:cNvSpPr/>
          <p:nvPr/>
        </p:nvSpPr>
        <p:spPr>
          <a:xfrm>
            <a:off x="5412011" y="2574514"/>
            <a:ext cx="302974" cy="340204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" name="Google Shape;9262;p77">
            <a:extLst>
              <a:ext uri="{FF2B5EF4-FFF2-40B4-BE49-F238E27FC236}">
                <a16:creationId xmlns:a16="http://schemas.microsoft.com/office/drawing/2014/main" id="{12C53939-1ED3-0CD1-82C5-C5509C76A55C}"/>
              </a:ext>
            </a:extLst>
          </p:cNvPr>
          <p:cNvGrpSpPr/>
          <p:nvPr/>
        </p:nvGrpSpPr>
        <p:grpSpPr>
          <a:xfrm>
            <a:off x="1079847" y="2591413"/>
            <a:ext cx="372460" cy="352801"/>
            <a:chOff x="3270550" y="832575"/>
            <a:chExt cx="499375" cy="483125"/>
          </a:xfrm>
          <a:solidFill>
            <a:schemeClr val="tx1"/>
          </a:solidFill>
        </p:grpSpPr>
        <p:sp>
          <p:nvSpPr>
            <p:cNvPr id="6" name="Google Shape;9263;p77">
              <a:extLst>
                <a:ext uri="{FF2B5EF4-FFF2-40B4-BE49-F238E27FC236}">
                  <a16:creationId xmlns:a16="http://schemas.microsoft.com/office/drawing/2014/main" id="{1B3B9296-C69F-70F4-7134-B572CEC0776F}"/>
                </a:ext>
              </a:extLst>
            </p:cNvPr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9264;p77">
              <a:extLst>
                <a:ext uri="{FF2B5EF4-FFF2-40B4-BE49-F238E27FC236}">
                  <a16:creationId xmlns:a16="http://schemas.microsoft.com/office/drawing/2014/main" id="{AC1082D8-1525-0378-9665-54BE3F242D58}"/>
                </a:ext>
              </a:extLst>
            </p:cNvPr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265;p77">
              <a:extLst>
                <a:ext uri="{FF2B5EF4-FFF2-40B4-BE49-F238E27FC236}">
                  <a16:creationId xmlns:a16="http://schemas.microsoft.com/office/drawing/2014/main" id="{5098728D-5166-E0D3-366A-C67E4A4E8A17}"/>
                </a:ext>
              </a:extLst>
            </p:cNvPr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>
            <a:spLocks noGrp="1"/>
          </p:cNvSpPr>
          <p:nvPr>
            <p:ph type="title"/>
          </p:nvPr>
        </p:nvSpPr>
        <p:spPr>
          <a:xfrm>
            <a:off x="1719236" y="206477"/>
            <a:ext cx="5260258" cy="59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Geographical Distributions Dashboard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F90AC-4CA2-798B-8B25-F41FA9C6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3" y="806245"/>
            <a:ext cx="4903478" cy="4130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B8659-039F-D26F-715E-2530297794F4}"/>
              </a:ext>
            </a:extLst>
          </p:cNvPr>
          <p:cNvSpPr txBox="1"/>
          <p:nvPr/>
        </p:nvSpPr>
        <p:spPr>
          <a:xfrm>
            <a:off x="5190022" y="2286858"/>
            <a:ext cx="3767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AT" b="1" dirty="0">
                <a:highlight>
                  <a:srgbClr val="C0C0C0"/>
                </a:highlight>
              </a:rPr>
              <a:t>Melbourne, Australia </a:t>
            </a:r>
            <a:r>
              <a:rPr lang="en-AT" dirty="0"/>
              <a:t>as Most popular Location with </a:t>
            </a:r>
            <a:r>
              <a:rPr lang="en-AT" b="1" dirty="0"/>
              <a:t>20866</a:t>
            </a:r>
            <a:r>
              <a:rPr lang="en-AT" dirty="0"/>
              <a:t> listings.</a:t>
            </a:r>
          </a:p>
          <a:p>
            <a:pPr marL="285750" indent="-285750">
              <a:buFont typeface="Wingdings" pitchFamily="2" charset="2"/>
              <a:buChar char="Ø"/>
            </a:pPr>
            <a:endParaRPr lang="en-AT" dirty="0"/>
          </a:p>
          <a:p>
            <a:pPr marL="285750" indent="-285750">
              <a:buFont typeface="Wingdings" pitchFamily="2" charset="2"/>
              <a:buChar char="Ø"/>
            </a:pPr>
            <a:r>
              <a:rPr lang="en-AT" b="1" dirty="0">
                <a:highlight>
                  <a:srgbClr val="C0C0C0"/>
                </a:highlight>
              </a:rPr>
              <a:t>Central Business district</a:t>
            </a:r>
            <a:r>
              <a:rPr lang="en-AT" dirty="0"/>
              <a:t> as most popular neighborhood with </a:t>
            </a:r>
            <a:r>
              <a:rPr lang="en-AT" b="1" dirty="0"/>
              <a:t>7147</a:t>
            </a:r>
            <a:r>
              <a:rPr lang="en-AT" dirty="0"/>
              <a:t> listings.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tel Sales Strategy Marketing Plan by Slidesgo">
  <a:themeElements>
    <a:clrScheme name="Simple Light">
      <a:dk1>
        <a:srgbClr val="000000"/>
      </a:dk1>
      <a:lt1>
        <a:srgbClr val="F7F5E8"/>
      </a:lt1>
      <a:dk2>
        <a:srgbClr val="D3DFDC"/>
      </a:dk2>
      <a:lt2>
        <a:srgbClr val="C2D1CE"/>
      </a:lt2>
      <a:accent1>
        <a:srgbClr val="ADBBB8"/>
      </a:accent1>
      <a:accent2>
        <a:srgbClr val="9EAE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489</Words>
  <Application>Microsoft Macintosh PowerPoint</Application>
  <PresentationFormat>On-screen Show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Elsie</vt:lpstr>
      <vt:lpstr>Old Standard TT</vt:lpstr>
      <vt:lpstr>Wingdings</vt:lpstr>
      <vt:lpstr>Raleway</vt:lpstr>
      <vt:lpstr>Arial</vt:lpstr>
      <vt:lpstr>Hotel Sales Strategy Marketing Plan by Slidesgo</vt:lpstr>
      <vt:lpstr>HOTEL AGGREGATOR ANALYSIS  -TABLEAU-</vt:lpstr>
      <vt:lpstr>TABLE OF CONTENTS</vt:lpstr>
      <vt:lpstr>Problem Statement</vt:lpstr>
      <vt:lpstr>Dataset Cleaning and Preparation</vt:lpstr>
      <vt:lpstr>01</vt:lpstr>
      <vt:lpstr>Starting up our Data exploration &amp; Analysis in Tableau</vt:lpstr>
      <vt:lpstr>Data Analysis in Tableau </vt:lpstr>
      <vt:lpstr>Findings</vt:lpstr>
      <vt:lpstr>Geographical Distributions Dashboard</vt:lpstr>
      <vt:lpstr>Pricing Trends Dashboard</vt:lpstr>
      <vt:lpstr>Pricing Trends Dashboard</vt:lpstr>
      <vt:lpstr>Host characteristics </vt:lpstr>
      <vt:lpstr>Review Scores</vt:lpstr>
      <vt:lpstr>Availability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AGGREGATOR ANALYSIS  -TABLEAU-</dc:title>
  <cp:lastModifiedBy>Fatma Zohra Bousbiat</cp:lastModifiedBy>
  <cp:revision>22</cp:revision>
  <dcterms:modified xsi:type="dcterms:W3CDTF">2024-05-07T19:41:27Z</dcterms:modified>
</cp:coreProperties>
</file>