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ne Korkma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5-14T19:34:03.520">
    <p:pos x="6000" y="0"/>
    <p:text>bunlara bakılacak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5-14T19:35:44.343">
    <p:pos x="6000" y="0"/>
    <p:text>buraya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436299589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436299589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436299589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436299589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436299589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436299589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436299589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436299589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436299589_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436299589_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436299589_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436299589_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3629958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3629958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43629958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43629958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436299589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436299589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436299589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436299589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436299589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436299589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436299589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436299589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436299589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4436299589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36299589_6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36299589_6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hyperlink" Target="https://www.udemy.com/course/python-django-ile-web-uygulama-gelistirme-egitimi-kursu/learn/lecture/19181256#overview" TargetMode="External"/><Relationship Id="rId5" Type="http://schemas.openxmlformats.org/officeDocument/2006/relationships/hyperlink" Target="https://arslanev.medium.com/makine-%C3%B6%C4%9Frenmesi-knn-k-nearest-neighbors-algoritmas%C4%B1-bdfb688d7c5f" TargetMode="External"/><Relationship Id="rId6" Type="http://schemas.openxmlformats.org/officeDocument/2006/relationships/hyperlink" Target="https://erdincuzun.com/makine_ogrenmesi/decision-tree-karar-agaci-id3-algoritmasi-classification-siniflama/#:~:text=Decision%20Tree%20(Karar%20A%C4%9Fac%C4%B1)%3A%20ID3%20Algoritmas%C4%B1%20%E2%80%93%20Classification%2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8700" y="11839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Python Proje Ödevi</a:t>
            </a:r>
            <a:endParaRPr/>
          </a:p>
        </p:txBody>
      </p:sp>
      <p:sp>
        <p:nvSpPr>
          <p:cNvPr id="135" name="Google Shape;135;p13"/>
          <p:cNvSpPr txBox="1"/>
          <p:nvPr>
            <p:ph idx="1" type="subTitle"/>
          </p:nvPr>
        </p:nvSpPr>
        <p:spPr>
          <a:xfrm>
            <a:off x="5673300" y="3463075"/>
            <a:ext cx="3470700" cy="20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Zeynep UYSAL - 032190022</a:t>
            </a:r>
            <a:endParaRPr/>
          </a:p>
          <a:p>
            <a:pPr indent="0" lvl="0" marL="0" rtl="0" algn="l">
              <a:spcBef>
                <a:spcPts val="0"/>
              </a:spcBef>
              <a:spcAft>
                <a:spcPts val="0"/>
              </a:spcAft>
              <a:buNone/>
            </a:pPr>
            <a:r>
              <a:rPr lang="tr"/>
              <a:t>Mine KORKMAZ - 032190032</a:t>
            </a:r>
            <a:endParaRPr/>
          </a:p>
          <a:p>
            <a:pPr indent="0" lvl="0" marL="0" rtl="0" algn="l">
              <a:spcBef>
                <a:spcPts val="0"/>
              </a:spcBef>
              <a:spcAft>
                <a:spcPts val="0"/>
              </a:spcAft>
              <a:buNone/>
            </a:pPr>
            <a:r>
              <a:rPr lang="tr"/>
              <a:t>Helin GÜL - 032190034</a:t>
            </a:r>
            <a:endParaRPr/>
          </a:p>
          <a:p>
            <a:pPr indent="0" lvl="0" marL="0" rtl="0" algn="l">
              <a:spcBef>
                <a:spcPts val="0"/>
              </a:spcBef>
              <a:spcAft>
                <a:spcPts val="0"/>
              </a:spcAft>
              <a:buNone/>
            </a:pPr>
            <a:r>
              <a:rPr lang="tr"/>
              <a:t>Fatma Büşra TİLKİ - 032190060</a:t>
            </a:r>
            <a:endParaRPr/>
          </a:p>
          <a:p>
            <a:pPr indent="0" lvl="0" marL="0" rtl="0" algn="l">
              <a:spcBef>
                <a:spcPts val="0"/>
              </a:spcBef>
              <a:spcAft>
                <a:spcPts val="0"/>
              </a:spcAft>
              <a:buNone/>
            </a:pPr>
            <a:r>
              <a:rPr lang="tr"/>
              <a:t>Fatma Nur AYYILDIZ - 032190080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Şifremi unuttum seçeneği</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297500" y="1217950"/>
            <a:ext cx="7038899" cy="3333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Hakkımızda sayfası</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1297500" y="1182700"/>
            <a:ext cx="7038915" cy="3296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Fotoğraf ekleme sayfası</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1297500" y="1217700"/>
            <a:ext cx="7038899" cy="32994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Arkadaşınız bulunmazsa açılacak sayfa</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1291025" y="1186875"/>
            <a:ext cx="7038899" cy="33441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a:t>Django kursumuz </a:t>
            </a:r>
            <a:r>
              <a:rPr lang="tr" u="sng">
                <a:solidFill>
                  <a:schemeClr val="hlink"/>
                </a:solidFill>
                <a:hlinkClick r:id="rId4"/>
              </a:rPr>
              <a:t>https://www.udemy.com/course/python-django-ile-web-uygulama-gelistirme-egitimi-kursu/learn/lecture/19181256#overview</a:t>
            </a:r>
            <a:endParaRPr/>
          </a:p>
          <a:p>
            <a:pPr indent="-298450" lvl="0" marL="457200" rtl="0" algn="l">
              <a:spcBef>
                <a:spcPts val="0"/>
              </a:spcBef>
              <a:spcAft>
                <a:spcPts val="0"/>
              </a:spcAft>
              <a:buSzPts val="1100"/>
              <a:buFont typeface="Arial"/>
              <a:buChar char="●"/>
            </a:pPr>
            <a:r>
              <a:rPr lang="tr" sz="1100" u="sng">
                <a:solidFill>
                  <a:srgbClr val="1155CC"/>
                </a:solidFill>
                <a:latin typeface="Arial"/>
                <a:ea typeface="Arial"/>
                <a:cs typeface="Arial"/>
                <a:sym typeface="Arial"/>
                <a:hlinkClick r:id="rId5">
                  <a:extLst>
                    <a:ext uri="{A12FA001-AC4F-418D-AE19-62706E023703}">
                      <ahyp:hlinkClr val="tx"/>
                    </a:ext>
                  </a:extLst>
                </a:hlinkClick>
              </a:rPr>
              <a:t>https://arslanev.medium.com/makine-%C3%B6%C4%9Frenmesi-knn-k-nearest-neighbors-algoritmas%C4%B1-bdfb688d7c5f</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Font typeface="Arial"/>
              <a:buChar char="●"/>
            </a:pPr>
            <a:r>
              <a:rPr lang="tr" sz="1100" u="sng">
                <a:solidFill>
                  <a:srgbClr val="1155CC"/>
                </a:solidFill>
                <a:latin typeface="Arial"/>
                <a:ea typeface="Arial"/>
                <a:cs typeface="Arial"/>
                <a:sym typeface="Arial"/>
                <a:hlinkClick r:id="rId6">
                  <a:extLst>
                    <a:ext uri="{A12FA001-AC4F-418D-AE19-62706E023703}">
                      <ahyp:hlinkClr val="tx"/>
                    </a:ext>
                  </a:extLst>
                </a:hlinkClick>
              </a:rPr>
              <a:t>https://erdincuzun.com/makine_ogrenmesi/decision-tree-karar-agaci-id3-algoritmasi-classification-siniflama/#:~:text=Decision%20Tree%20(Karar%20A%C4%9Fac%C4%B1)%3A%20ID3%20Algoritmas%C4%B1%20%E2%80%93%20Classification%20</a:t>
            </a:r>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tr"/>
              <a:t>Bizi dinlediğiniz için</a:t>
            </a:r>
            <a:endParaRPr i="1"/>
          </a:p>
          <a:p>
            <a:pPr indent="0" lvl="0" marL="0" rtl="0" algn="l">
              <a:spcBef>
                <a:spcPts val="0"/>
              </a:spcBef>
              <a:spcAft>
                <a:spcPts val="0"/>
              </a:spcAft>
              <a:buNone/>
            </a:pPr>
            <a:r>
              <a:rPr i="1" lang="tr"/>
              <a:t>teşekkürler..</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Giriş</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Kaybolan evcil hayvanları bulmak için kullanılan bir sistemdir.  Bu sistem sayesinde, kayıp evcil hayvanların  bulunması daha hızlı ve kolay hale getirilir.</a:t>
            </a:r>
            <a:endParaRPr/>
          </a:p>
          <a:p>
            <a:pPr indent="0" lvl="0" marL="0" rtl="0" algn="l">
              <a:spcBef>
                <a:spcPts val="1200"/>
              </a:spcBef>
              <a:spcAft>
                <a:spcPts val="0"/>
              </a:spcAft>
              <a:buNone/>
            </a:pPr>
            <a:r>
              <a:rPr lang="tr"/>
              <a:t>Konumuz hayvanlarımızın daha hızlı ve kolay bulunması açısından oldukça önemlidir.</a:t>
            </a:r>
            <a:endParaRPr/>
          </a:p>
          <a:p>
            <a:pPr indent="0" lvl="0" marL="0" rtl="0" algn="l">
              <a:spcBef>
                <a:spcPts val="1200"/>
              </a:spcBef>
              <a:spcAft>
                <a:spcPts val="1200"/>
              </a:spcAft>
              <a:buNone/>
            </a:pPr>
            <a:r>
              <a:rPr lang="tr"/>
              <a:t>Böyle bir projeyi seçtik çünkü günümüzde kayıplar hala sokak ilanları kullanılarak bulunmaya çalışılıyor.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Proje Amacımız</a:t>
            </a:r>
            <a:endParaRPr/>
          </a:p>
        </p:txBody>
      </p:sp>
      <p:sp>
        <p:nvSpPr>
          <p:cNvPr id="147" name="Google Shape;147;p15"/>
          <p:cNvSpPr txBox="1"/>
          <p:nvPr>
            <p:ph idx="1" type="body"/>
          </p:nvPr>
        </p:nvSpPr>
        <p:spPr>
          <a:xfrm>
            <a:off x="1068350" y="1083225"/>
            <a:ext cx="7094700" cy="313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tr" sz="1500">
                <a:latin typeface="Arial"/>
                <a:ea typeface="Arial"/>
                <a:cs typeface="Arial"/>
                <a:sym typeface="Arial"/>
              </a:rPr>
              <a:t>Projenizin amacı, kayıp hayvanların özelliklerini içeren bir veri seti üzerinden eğitilmiş bir model kullanarak, kayıp hayvanları bulmak ve sahiplerine geri döndürmek için bir araç oluşturmaktır. Bu site, kayıp hayvanların özelliklerine göre arama yapılabilmesine olanak tanıyacaktır.</a:t>
            </a:r>
            <a:endParaRPr sz="1500">
              <a:latin typeface="Arial"/>
              <a:ea typeface="Arial"/>
              <a:cs typeface="Arial"/>
              <a:sym typeface="Arial"/>
            </a:endParaRPr>
          </a:p>
          <a:p>
            <a:pPr indent="0" lvl="0" marL="0" rtl="0" algn="ctr">
              <a:spcBef>
                <a:spcPts val="0"/>
              </a:spcBef>
              <a:spcAft>
                <a:spcPts val="0"/>
              </a:spcAft>
              <a:buNone/>
            </a:pPr>
            <a:r>
              <a:rPr lang="tr" sz="1500">
                <a:latin typeface="Arial"/>
                <a:ea typeface="Arial"/>
                <a:cs typeface="Arial"/>
                <a:sym typeface="Arial"/>
              </a:rPr>
              <a:t>Projeyi gerçekleştirirken, kayıp hayvanların sahiplerinin endişelerini hafifletmek ve kayıp hayvanların bulunmasına yardımcı olmak gibi toplumsal bir fayda sağlamak hedeflenmiştir. Ayrıca, kayıp hayvanların verilerini toplamak ve bunları bir veritabanında depolamak, gelecekte kayıp hayvanların bulunması için daha etkili bir yöntem sağlayabilir.</a:t>
            </a:r>
            <a:endParaRPr sz="1500">
              <a:latin typeface="Arial"/>
              <a:ea typeface="Arial"/>
              <a:cs typeface="Arial"/>
              <a:sym typeface="Arial"/>
            </a:endParaRPr>
          </a:p>
          <a:p>
            <a:pPr indent="0" lvl="0" marL="0" rtl="0" algn="ctr">
              <a:spcBef>
                <a:spcPts val="0"/>
              </a:spcBef>
              <a:spcAft>
                <a:spcPts val="0"/>
              </a:spcAft>
              <a:buNone/>
            </a:pPr>
            <a:r>
              <a:rPr lang="tr" sz="1500">
                <a:latin typeface="Arial"/>
                <a:ea typeface="Arial"/>
                <a:cs typeface="Arial"/>
                <a:sym typeface="Arial"/>
              </a:rPr>
              <a:t>Projenin hedefi, kayıp hayvanların sahiplerine geri dönmesine yardımcı olmak, toplumsal fayda sağlamak ve toplumdaki hayvan severleri bir araya getirerek kayıp hayvanların bulunması için daha etkili bir yöntem sağlamaktır.</a:t>
            </a:r>
            <a:endParaRPr sz="1500">
              <a:latin typeface="Arial"/>
              <a:ea typeface="Arial"/>
              <a:cs typeface="Arial"/>
              <a:sym typeface="Arial"/>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48775" y="381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Proje Gereksinimleri</a:t>
            </a:r>
            <a:endParaRPr/>
          </a:p>
        </p:txBody>
      </p:sp>
      <p:sp>
        <p:nvSpPr>
          <p:cNvPr id="153" name="Google Shape;153;p16"/>
          <p:cNvSpPr txBox="1"/>
          <p:nvPr>
            <p:ph idx="1" type="body"/>
          </p:nvPr>
        </p:nvSpPr>
        <p:spPr>
          <a:xfrm>
            <a:off x="1052550" y="1394025"/>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200">
              <a:latin typeface="Arial"/>
              <a:ea typeface="Arial"/>
              <a:cs typeface="Arial"/>
              <a:sym typeface="Arial"/>
            </a:endParaRPr>
          </a:p>
          <a:p>
            <a:pPr indent="0" lvl="0" marL="0" rtl="0" algn="ctr">
              <a:spcBef>
                <a:spcPts val="0"/>
              </a:spcBef>
              <a:spcAft>
                <a:spcPts val="0"/>
              </a:spcAft>
              <a:buNone/>
            </a:pPr>
            <a:r>
              <a:rPr lang="tr" sz="1500">
                <a:latin typeface="Arial"/>
                <a:ea typeface="Arial"/>
                <a:cs typeface="Arial"/>
                <a:sym typeface="Arial"/>
              </a:rPr>
              <a:t>Projemizin gereksinimleri arasında büyük bir veri setine sahip olmak yer almaktadır. Çünkü bu proje, kayıp hayvanların özelliklerini içeren bir veri seti üzerinden eğitilmiş bir model kullanacak ve kayıp hayvanların bulunması için yüksek doğruluk oranı gerektirmektedir.Projede kullanılacak olan veri seti, farklı türlerde, ırklarda ve yaşlarda kayıp hayvanları içermelidir. Bu sayede model, farklı özellikleri tanıyarak kayıp hayvanların bulunmasını daha etkili hale getirebilir.Ayrıca veri seti doğru ve güvenilir kaynaklardan toplanmış olmalıdır. Veri setinde yer alan bilgilerin doğruluğu, modelin doğruluğunu etkileyeceği için büyük önem taşımaktadır.Bu özellikler göz önüne alınarak hem güvenilir hem de büyük olması adına barınaklardan alınan veri setleri incelenmiştir. Uzun araştırmalar sonucunda Amerika’da bulunan bir barınağın veri setine ulaşılmıştır. Veri seti orta büyüklükte bir veri seti olup eğitim için gerekli parametrelere sahiptir.</a:t>
            </a:r>
            <a:endParaRPr sz="15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Veri Temizleme</a:t>
            </a:r>
            <a:endParaRPr/>
          </a:p>
        </p:txBody>
      </p:sp>
      <p:sp>
        <p:nvSpPr>
          <p:cNvPr id="159" name="Google Shape;159;p17"/>
          <p:cNvSpPr txBox="1"/>
          <p:nvPr>
            <p:ph idx="1" type="body"/>
          </p:nvPr>
        </p:nvSpPr>
        <p:spPr>
          <a:xfrm>
            <a:off x="1229475" y="1219575"/>
            <a:ext cx="7107000" cy="32592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tr" sz="1500">
                <a:latin typeface="Montserrat"/>
                <a:ea typeface="Montserrat"/>
                <a:cs typeface="Montserrat"/>
                <a:sym typeface="Montserrat"/>
              </a:rPr>
              <a:t>Veri temizleme ve düzenleme, veri analizi kısmına geçmeden proje açısından gerek olmayan kısımların temizlenmesi, eksik verilerin tamamlanması ve hatalı verilerin düzenlenmesi aşamasıdır. Bu aşamanın iyi yapılması doğruluk oranını ve model başarısını yüksek ölçüde etkiler. </a:t>
            </a:r>
            <a:endParaRPr sz="1500">
              <a:latin typeface="Montserrat"/>
              <a:ea typeface="Montserrat"/>
              <a:cs typeface="Montserrat"/>
              <a:sym typeface="Montserrat"/>
            </a:endParaRPr>
          </a:p>
          <a:p>
            <a:pPr indent="0" lvl="0" marL="0" rtl="0" algn="ctr">
              <a:spcBef>
                <a:spcPts val="0"/>
              </a:spcBef>
              <a:spcAft>
                <a:spcPts val="0"/>
              </a:spcAft>
              <a:buNone/>
            </a:pPr>
            <a:r>
              <a:rPr lang="tr" sz="1500">
                <a:latin typeface="Montserrat"/>
                <a:ea typeface="Montserrat"/>
                <a:cs typeface="Montserrat"/>
                <a:sym typeface="Montserrat"/>
              </a:rPr>
              <a:t>Bu projede kullanılan veri setinde önce duplicate olmuş, içinde yanlış değerler olan ve projen için uygun olmayan parametreler içeren sütunlar temizlendi. Sonra veri eğitimi yapıldı. Yapılan eğitimlerden çıkan doğruluk değerleri veri setinin modele uygunluğu doğrultusunda veri setinde düzenleme yapmaya devam edildi. Veri setinde null değerler az olduğu için temizlendi. Modeli yanıltıcı veriler düzenlendi. Kümeleme ve sınıflandırma işlemleri yapıldı.</a:t>
            </a:r>
            <a:endParaRPr sz="1500">
              <a:latin typeface="Montserrat"/>
              <a:ea typeface="Montserrat"/>
              <a:cs typeface="Montserrat"/>
              <a:sym typeface="Montserrat"/>
            </a:endParaRPr>
          </a:p>
          <a:p>
            <a:pPr indent="0" lvl="0" marL="0" rtl="0" algn="ctr">
              <a:spcBef>
                <a:spcPts val="0"/>
              </a:spcBef>
              <a:spcAft>
                <a:spcPts val="0"/>
              </a:spcAft>
              <a:buNone/>
            </a:pPr>
            <a:r>
              <a:rPr lang="tr" sz="1500">
                <a:latin typeface="Montserrat"/>
                <a:ea typeface="Montserrat"/>
                <a:cs typeface="Montserrat"/>
                <a:sym typeface="Montserrat"/>
              </a:rPr>
              <a:t>Temizlenen veri setiyle birlikte maksimum doğruluk hedeflendi.</a:t>
            </a:r>
            <a:endParaRPr sz="1500">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Veri Seti Düzenleme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tr" sz="1800">
                <a:latin typeface="Arial"/>
                <a:ea typeface="Arial"/>
                <a:cs typeface="Arial"/>
                <a:sym typeface="Arial"/>
              </a:rPr>
              <a:t> Label encoding bir kolonda bulunan tüm benzersiz değerlere bir sıralı sayı atar ve bu şekilde tüm veri setinin nümerikleştirilmesini sağlar. Eğitimde kullanılmış ve en verimli sonuç alınmıştır. </a:t>
            </a:r>
            <a:endParaRPr sz="1800">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a:p>
            <a:pPr indent="0" lvl="0" marL="0" rtl="0" algn="l">
              <a:spcBef>
                <a:spcPts val="0"/>
              </a:spcBef>
              <a:spcAft>
                <a:spcPts val="0"/>
              </a:spcAft>
              <a:buNone/>
            </a:pPr>
            <a:r>
              <a:rPr lang="tr" sz="1800">
                <a:latin typeface="Arial"/>
                <a:ea typeface="Arial"/>
                <a:cs typeface="Arial"/>
                <a:sym typeface="Arial"/>
              </a:rPr>
              <a:t>Tüm yöntemler karşılaştırıldığında ve veri seti incelendiğinde binary encoding yönteminin en verimli olduğu gözlenmiştir. Bu yöntemle oluşturduğumuz yeni veri setimizde 45 sütun oluşturulmuştur.</a:t>
            </a:r>
            <a:endParaRPr sz="18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Model Eğitimi </a:t>
            </a:r>
            <a:endParaRPr/>
          </a:p>
          <a:p>
            <a:pPr indent="0" lvl="0" marL="0" rtl="0" algn="l">
              <a:spcBef>
                <a:spcPts val="0"/>
              </a:spcBef>
              <a:spcAft>
                <a:spcPts val="0"/>
              </a:spcAft>
              <a:buNone/>
            </a:pPr>
            <a:r>
              <a:rPr lang="tr" sz="2000"/>
              <a:t>Decision Tree Classification</a:t>
            </a:r>
            <a:endParaRPr sz="2000"/>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ctr">
              <a:spcBef>
                <a:spcPts val="1200"/>
              </a:spcBef>
              <a:spcAft>
                <a:spcPts val="0"/>
              </a:spcAft>
              <a:buNone/>
            </a:pPr>
            <a:r>
              <a:rPr lang="tr" sz="1600">
                <a:latin typeface="Arial"/>
                <a:ea typeface="Arial"/>
                <a:cs typeface="Arial"/>
                <a:sym typeface="Arial"/>
              </a:rPr>
              <a:t>Veri setindeki özelliklerin hiyerarşik bir yapıya sahip ağaç yapısı şeklinde sınıflandırılmasını sağlar. Bu algoritma, veri setindeki değişkenlerin bağımsız değişken olarak kullanıldığı ve bir hedef değişkenin tahmin edildiği denetimli bir öğrenme yöntemidir.Projemizde Decision Tree Classification algoritması, kayıp hayvanların özelliklerine göre arama yapılabilmesi ve kayıp hayvanların bulunabilmesi için tercih edilmiştir. Bu algoritma, kayıp hayvanların özelliklerini kullanarak bir karar ağacı oluşturarak  bu ağaç üzerinden kayıp hayvanların sınıflandırılmasını sağlamaktadır.</a:t>
            </a:r>
            <a:endParaRPr sz="16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Arayüz Tasarımı</a:t>
            </a:r>
            <a:endParaRPr/>
          </a:p>
        </p:txBody>
      </p:sp>
      <p:sp>
        <p:nvSpPr>
          <p:cNvPr id="177" name="Google Shape;177;p20"/>
          <p:cNvSpPr txBox="1"/>
          <p:nvPr>
            <p:ph idx="1" type="body"/>
          </p:nvPr>
        </p:nvSpPr>
        <p:spPr>
          <a:xfrm>
            <a:off x="1241875" y="1307850"/>
            <a:ext cx="7094400" cy="31710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tr" sz="2400">
                <a:latin typeface="Montserrat"/>
                <a:ea typeface="Montserrat"/>
                <a:cs typeface="Montserrat"/>
                <a:sym typeface="Montserrat"/>
              </a:rPr>
              <a:t>Django ile arayüz tasarladık. Django, HTML şablonları kullanıldı. Bu şablonlar, sitenin görünümünü oluşturur. Tasarım yaparken, kullanıcı dostu, görsel olarak çekici ve kolayca anlaşılabilir olması sağlandı. </a:t>
            </a:r>
            <a:endParaRPr sz="2400">
              <a:latin typeface="Montserrat"/>
              <a:ea typeface="Montserrat"/>
              <a:cs typeface="Montserrat"/>
              <a:sym typeface="Montserrat"/>
            </a:endParaRPr>
          </a:p>
          <a:p>
            <a:pPr indent="0" lvl="0" marL="0" rtl="0" algn="ctr">
              <a:spcBef>
                <a:spcPts val="1200"/>
              </a:spcBef>
              <a:spcAft>
                <a:spcPts val="0"/>
              </a:spcAft>
              <a:buNone/>
            </a:pPr>
            <a:r>
              <a:rPr lang="tr" sz="2400">
                <a:latin typeface="Montserrat"/>
                <a:ea typeface="Montserrat"/>
                <a:cs typeface="Montserrat"/>
                <a:sym typeface="Montserrat"/>
              </a:rPr>
              <a:t>Öncelikle giriş sayfası yapıldı. Aramak istediğiniz hayvanı sağ üstten arayabilir, ya da sisteme kayıt olup giriş yapılabilir.</a:t>
            </a:r>
            <a:endParaRPr sz="2400">
              <a:latin typeface="Montserrat"/>
              <a:ea typeface="Montserrat"/>
              <a:cs typeface="Montserrat"/>
              <a:sym typeface="Montserrat"/>
            </a:endParaRPr>
          </a:p>
          <a:p>
            <a:pPr indent="0" lvl="0" marL="0" rtl="0" algn="ctr">
              <a:spcBef>
                <a:spcPts val="1200"/>
              </a:spcBef>
              <a:spcAft>
                <a:spcPts val="0"/>
              </a:spcAft>
              <a:buNone/>
            </a:pPr>
            <a:r>
              <a:rPr lang="tr" sz="2400">
                <a:latin typeface="Montserrat"/>
                <a:ea typeface="Montserrat"/>
                <a:cs typeface="Montserrat"/>
                <a:sym typeface="Montserrat"/>
              </a:rPr>
              <a:t>Ardından hakkımızda kısmı yapıldı bu kısımda proje hakkında bilgi verildi. </a:t>
            </a:r>
            <a:endParaRPr sz="2400">
              <a:latin typeface="Montserrat"/>
              <a:ea typeface="Montserrat"/>
              <a:cs typeface="Montserrat"/>
              <a:sym typeface="Montserrat"/>
            </a:endParaRPr>
          </a:p>
          <a:p>
            <a:pPr indent="0" lvl="0" marL="0" rtl="0" algn="ctr">
              <a:spcBef>
                <a:spcPts val="1200"/>
              </a:spcBef>
              <a:spcAft>
                <a:spcPts val="0"/>
              </a:spcAft>
              <a:buNone/>
            </a:pPr>
            <a:r>
              <a:rPr lang="tr" sz="2400">
                <a:latin typeface="Montserrat"/>
                <a:ea typeface="Montserrat"/>
                <a:cs typeface="Montserrat"/>
                <a:sym typeface="Montserrat"/>
              </a:rPr>
              <a:t>Sonra eğer aradığınız arkadaşınızı bulamazsanız açılacak sayfa ve bulabilirseniz açılacak olan sayfa tasarlandı. </a:t>
            </a:r>
            <a:endParaRPr sz="2400">
              <a:latin typeface="Montserrat"/>
              <a:ea typeface="Montserrat"/>
              <a:cs typeface="Montserrat"/>
              <a:sym typeface="Montserrat"/>
            </a:endParaRPr>
          </a:p>
          <a:p>
            <a:pPr indent="0" lvl="0" marL="0" rtl="0" algn="ctr">
              <a:spcBef>
                <a:spcPts val="1200"/>
              </a:spcBef>
              <a:spcAft>
                <a:spcPts val="0"/>
              </a:spcAft>
              <a:buNone/>
            </a:pPr>
            <a:r>
              <a:rPr lang="tr" sz="2400">
                <a:latin typeface="Montserrat"/>
                <a:ea typeface="Montserrat"/>
                <a:cs typeface="Montserrat"/>
                <a:sym typeface="Montserrat"/>
              </a:rPr>
              <a:t>Bunların hepsi bir sanal ortam oluşturulup yapıldı.</a:t>
            </a:r>
            <a:endParaRPr sz="2400">
              <a:latin typeface="Montserrat"/>
              <a:ea typeface="Montserrat"/>
              <a:cs typeface="Montserrat"/>
              <a:sym typeface="Montserrat"/>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Giriş sayfası</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1297500" y="1183175"/>
            <a:ext cx="6994939" cy="3354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