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25"/>
  </p:notesMasterIdLst>
  <p:sldIdLst>
    <p:sldId id="354" r:id="rId2"/>
    <p:sldId id="257" r:id="rId3"/>
    <p:sldId id="355" r:id="rId4"/>
    <p:sldId id="282" r:id="rId5"/>
    <p:sldId id="283" r:id="rId6"/>
    <p:sldId id="284" r:id="rId7"/>
    <p:sldId id="289" r:id="rId8"/>
    <p:sldId id="285" r:id="rId9"/>
    <p:sldId id="288" r:id="rId10"/>
    <p:sldId id="290" r:id="rId11"/>
    <p:sldId id="294" r:id="rId12"/>
    <p:sldId id="293" r:id="rId13"/>
    <p:sldId id="291" r:id="rId14"/>
    <p:sldId id="343" r:id="rId15"/>
    <p:sldId id="356" r:id="rId16"/>
    <p:sldId id="287" r:id="rId17"/>
    <p:sldId id="344" r:id="rId18"/>
    <p:sldId id="308" r:id="rId19"/>
    <p:sldId id="314" r:id="rId20"/>
    <p:sldId id="315" r:id="rId21"/>
    <p:sldId id="309" r:id="rId22"/>
    <p:sldId id="316" r:id="rId23"/>
    <p:sldId id="31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B8552-1E7E-413F-BD72-DC53B45BD764}" v="13" dt="2025-09-12T10:08:00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/>
    <p:restoredTop sz="88016" autoAdjust="0"/>
  </p:normalViewPr>
  <p:slideViewPr>
    <p:cSldViewPr snapToGrid="0" snapToObjects="1">
      <p:cViewPr varScale="1">
        <p:scale>
          <a:sx n="68" d="100"/>
          <a:sy n="68" d="100"/>
        </p:scale>
        <p:origin x="756" y="5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maelzahraa Eltaher" userId="36185838-2b68-4b85-8fbe-52d97a21f537" providerId="ADAL" clId="{2C835C43-B570-4D8B-97D5-977056ECFCC4}"/>
    <pc:docChg chg="modSld">
      <pc:chgData name="Fatmaelzahraa Eltaher" userId="36185838-2b68-4b85-8fbe-52d97a21f537" providerId="ADAL" clId="{2C835C43-B570-4D8B-97D5-977056ECFCC4}" dt="2025-08-06T12:31:23.983" v="3" actId="20577"/>
      <pc:docMkLst>
        <pc:docMk/>
      </pc:docMkLst>
      <pc:sldChg chg="modSp mod">
        <pc:chgData name="Fatmaelzahraa Eltaher" userId="36185838-2b68-4b85-8fbe-52d97a21f537" providerId="ADAL" clId="{2C835C43-B570-4D8B-97D5-977056ECFCC4}" dt="2025-08-06T12:31:23.983" v="3" actId="20577"/>
        <pc:sldMkLst>
          <pc:docMk/>
          <pc:sldMk cId="2191951139" sldId="344"/>
        </pc:sldMkLst>
      </pc:sldChg>
      <pc:sldChg chg="modSp mod">
        <pc:chgData name="Fatmaelzahraa Eltaher" userId="36185838-2b68-4b85-8fbe-52d97a21f537" providerId="ADAL" clId="{2C835C43-B570-4D8B-97D5-977056ECFCC4}" dt="2025-08-06T10:59:50.322" v="1" actId="20577"/>
        <pc:sldMkLst>
          <pc:docMk/>
          <pc:sldMk cId="2740838320" sldId="354"/>
        </pc:sldMkLst>
      </pc:sldChg>
    </pc:docChg>
  </pc:docChgLst>
  <pc:docChgLst>
    <pc:chgData name="Fatmaelzahraa Eltaher" userId="36185838-2b68-4b85-8fbe-52d97a21f537" providerId="ADAL" clId="{2C6B8552-1E7E-413F-BD72-DC53B45BD764}"/>
    <pc:docChg chg="undo custSel addSld delSld modSld">
      <pc:chgData name="Fatmaelzahraa Eltaher" userId="36185838-2b68-4b85-8fbe-52d97a21f537" providerId="ADAL" clId="{2C6B8552-1E7E-413F-BD72-DC53B45BD764}" dt="2025-09-12T10:09:02.735" v="80" actId="26606"/>
      <pc:docMkLst>
        <pc:docMk/>
      </pc:docMkLst>
      <pc:sldChg chg="modSp mod">
        <pc:chgData name="Fatmaelzahraa Eltaher" userId="36185838-2b68-4b85-8fbe-52d97a21f537" providerId="ADAL" clId="{2C6B8552-1E7E-413F-BD72-DC53B45BD764}" dt="2025-09-12T09:36:55.858" v="23" actId="113"/>
        <pc:sldMkLst>
          <pc:docMk/>
          <pc:sldMk cId="1127335659" sldId="284"/>
        </pc:sldMkLst>
        <pc:spChg chg="mod">
          <ac:chgData name="Fatmaelzahraa Eltaher" userId="36185838-2b68-4b85-8fbe-52d97a21f537" providerId="ADAL" clId="{2C6B8552-1E7E-413F-BD72-DC53B45BD764}" dt="2025-09-12T09:36:55.858" v="23" actId="113"/>
          <ac:spMkLst>
            <pc:docMk/>
            <pc:sldMk cId="1127335659" sldId="284"/>
            <ac:spMk id="3" creationId="{00000000-0000-0000-0000-000000000000}"/>
          </ac:spMkLst>
        </pc:spChg>
      </pc:sldChg>
      <pc:sldChg chg="modSp mod modNotesTx">
        <pc:chgData name="Fatmaelzahraa Eltaher" userId="36185838-2b68-4b85-8fbe-52d97a21f537" providerId="ADAL" clId="{2C6B8552-1E7E-413F-BD72-DC53B45BD764}" dt="2025-09-12T08:55:35.760" v="19" actId="20577"/>
        <pc:sldMkLst>
          <pc:docMk/>
          <pc:sldMk cId="425942755" sldId="287"/>
        </pc:sldMkLst>
        <pc:spChg chg="mod">
          <ac:chgData name="Fatmaelzahraa Eltaher" userId="36185838-2b68-4b85-8fbe-52d97a21f537" providerId="ADAL" clId="{2C6B8552-1E7E-413F-BD72-DC53B45BD764}" dt="2025-09-08T11:27:28.384" v="14" actId="20577"/>
          <ac:spMkLst>
            <pc:docMk/>
            <pc:sldMk cId="425942755" sldId="287"/>
            <ac:spMk id="3" creationId="{00000000-0000-0000-0000-000000000000}"/>
          </ac:spMkLst>
        </pc:spChg>
      </pc:sldChg>
      <pc:sldChg chg="del">
        <pc:chgData name="Fatmaelzahraa Eltaher" userId="36185838-2b68-4b85-8fbe-52d97a21f537" providerId="ADAL" clId="{2C6B8552-1E7E-413F-BD72-DC53B45BD764}" dt="2025-09-08T11:41:47.964" v="15" actId="2696"/>
        <pc:sldMkLst>
          <pc:docMk/>
          <pc:sldMk cId="2118890790" sldId="291"/>
        </pc:sldMkLst>
      </pc:sldChg>
      <pc:sldChg chg="add">
        <pc:chgData name="Fatmaelzahraa Eltaher" userId="36185838-2b68-4b85-8fbe-52d97a21f537" providerId="ADAL" clId="{2C6B8552-1E7E-413F-BD72-DC53B45BD764}" dt="2025-09-08T11:41:54.179" v="16"/>
        <pc:sldMkLst>
          <pc:docMk/>
          <pc:sldMk cId="3204877087" sldId="291"/>
        </pc:sldMkLst>
      </pc:sldChg>
      <pc:sldChg chg="del">
        <pc:chgData name="Fatmaelzahraa Eltaher" userId="36185838-2b68-4b85-8fbe-52d97a21f537" providerId="ADAL" clId="{2C6B8552-1E7E-413F-BD72-DC53B45BD764}" dt="2025-09-12T09:38:15.605" v="24" actId="2696"/>
        <pc:sldMkLst>
          <pc:docMk/>
          <pc:sldMk cId="388466842" sldId="292"/>
        </pc:sldMkLst>
      </pc:sldChg>
      <pc:sldChg chg="del">
        <pc:chgData name="Fatmaelzahraa Eltaher" userId="36185838-2b68-4b85-8fbe-52d97a21f537" providerId="ADAL" clId="{2C6B8552-1E7E-413F-BD72-DC53B45BD764}" dt="2025-09-08T11:41:47.964" v="15" actId="2696"/>
        <pc:sldMkLst>
          <pc:docMk/>
          <pc:sldMk cId="3119871180" sldId="343"/>
        </pc:sldMkLst>
      </pc:sldChg>
      <pc:sldChg chg="modSp add">
        <pc:chgData name="Fatmaelzahraa Eltaher" userId="36185838-2b68-4b85-8fbe-52d97a21f537" providerId="ADAL" clId="{2C6B8552-1E7E-413F-BD72-DC53B45BD764}" dt="2025-09-08T11:48:14.349" v="17" actId="1036"/>
        <pc:sldMkLst>
          <pc:docMk/>
          <pc:sldMk cId="3352044785" sldId="343"/>
        </pc:sldMkLst>
        <pc:picChg chg="mod">
          <ac:chgData name="Fatmaelzahraa Eltaher" userId="36185838-2b68-4b85-8fbe-52d97a21f537" providerId="ADAL" clId="{2C6B8552-1E7E-413F-BD72-DC53B45BD764}" dt="2025-09-08T11:48:14.349" v="17" actId="1036"/>
          <ac:picMkLst>
            <pc:docMk/>
            <pc:sldMk cId="3352044785" sldId="343"/>
            <ac:picMk id="1026" creationId="{3ED399D0-CBF4-3D0F-3D23-FD6D70673989}"/>
          </ac:picMkLst>
        </pc:picChg>
      </pc:sldChg>
      <pc:sldChg chg="modSp mod">
        <pc:chgData name="Fatmaelzahraa Eltaher" userId="36185838-2b68-4b85-8fbe-52d97a21f537" providerId="ADAL" clId="{2C6B8552-1E7E-413F-BD72-DC53B45BD764}" dt="2025-09-08T10:51:41.212" v="10" actId="20577"/>
        <pc:sldMkLst>
          <pc:docMk/>
          <pc:sldMk cId="2740838320" sldId="354"/>
        </pc:sldMkLst>
        <pc:spChg chg="mod">
          <ac:chgData name="Fatmaelzahraa Eltaher" userId="36185838-2b68-4b85-8fbe-52d97a21f537" providerId="ADAL" clId="{2C6B8552-1E7E-413F-BD72-DC53B45BD764}" dt="2025-09-08T10:51:41.212" v="10" actId="20577"/>
          <ac:spMkLst>
            <pc:docMk/>
            <pc:sldMk cId="2740838320" sldId="354"/>
            <ac:spMk id="3" creationId="{5618FC0B-D8BD-7468-44A3-4C06919F99A1}"/>
          </ac:spMkLst>
        </pc:spChg>
      </pc:sldChg>
      <pc:sldChg chg="addSp delSp modSp new mod setBg">
        <pc:chgData name="Fatmaelzahraa Eltaher" userId="36185838-2b68-4b85-8fbe-52d97a21f537" providerId="ADAL" clId="{2C6B8552-1E7E-413F-BD72-DC53B45BD764}" dt="2025-09-12T09:52:21.035" v="33" actId="2711"/>
        <pc:sldMkLst>
          <pc:docMk/>
          <pc:sldMk cId="2592848798" sldId="355"/>
        </pc:sldMkLst>
        <pc:spChg chg="del">
          <ac:chgData name="Fatmaelzahraa Eltaher" userId="36185838-2b68-4b85-8fbe-52d97a21f537" providerId="ADAL" clId="{2C6B8552-1E7E-413F-BD72-DC53B45BD764}" dt="2025-09-12T09:51:38.514" v="27" actId="478"/>
          <ac:spMkLst>
            <pc:docMk/>
            <pc:sldMk cId="2592848798" sldId="355"/>
            <ac:spMk id="2" creationId="{916D8FAD-0D2B-53D4-370E-DCCF7A65C738}"/>
          </ac:spMkLst>
        </pc:spChg>
        <pc:spChg chg="mod">
          <ac:chgData name="Fatmaelzahraa Eltaher" userId="36185838-2b68-4b85-8fbe-52d97a21f537" providerId="ADAL" clId="{2C6B8552-1E7E-413F-BD72-DC53B45BD764}" dt="2025-09-12T09:52:21.035" v="33" actId="2711"/>
          <ac:spMkLst>
            <pc:docMk/>
            <pc:sldMk cId="2592848798" sldId="355"/>
            <ac:spMk id="3" creationId="{47EBE8AE-1D8A-33B3-0D24-ECC22CB75C0F}"/>
          </ac:spMkLst>
        </pc:spChg>
        <pc:spChg chg="mod">
          <ac:chgData name="Fatmaelzahraa Eltaher" userId="36185838-2b68-4b85-8fbe-52d97a21f537" providerId="ADAL" clId="{2C6B8552-1E7E-413F-BD72-DC53B45BD764}" dt="2025-09-12T09:51:53.227" v="31" actId="26606"/>
          <ac:spMkLst>
            <pc:docMk/>
            <pc:sldMk cId="2592848798" sldId="355"/>
            <ac:spMk id="4" creationId="{A18F5244-719E-BAF6-22E7-20D78E7F3174}"/>
          </ac:spMkLst>
        </pc:spChg>
        <pc:spChg chg="add del">
          <ac:chgData name="Fatmaelzahraa Eltaher" userId="36185838-2b68-4b85-8fbe-52d97a21f537" providerId="ADAL" clId="{2C6B8552-1E7E-413F-BD72-DC53B45BD764}" dt="2025-09-12T09:51:53.227" v="31" actId="26606"/>
          <ac:spMkLst>
            <pc:docMk/>
            <pc:sldMk cId="2592848798" sldId="355"/>
            <ac:spMk id="10" creationId="{04812C46-200A-4DEB-A05E-3ED6C68C2387}"/>
          </ac:spMkLst>
        </pc:spChg>
        <pc:spChg chg="add del">
          <ac:chgData name="Fatmaelzahraa Eltaher" userId="36185838-2b68-4b85-8fbe-52d97a21f537" providerId="ADAL" clId="{2C6B8552-1E7E-413F-BD72-DC53B45BD764}" dt="2025-09-12T09:51:53.227" v="31" actId="26606"/>
          <ac:spMkLst>
            <pc:docMk/>
            <pc:sldMk cId="2592848798" sldId="355"/>
            <ac:spMk id="12" creationId="{D1EA859B-E555-4109-94F3-6700E046E008}"/>
          </ac:spMkLst>
        </pc:spChg>
        <pc:spChg chg="add">
          <ac:chgData name="Fatmaelzahraa Eltaher" userId="36185838-2b68-4b85-8fbe-52d97a21f537" providerId="ADAL" clId="{2C6B8552-1E7E-413F-BD72-DC53B45BD764}" dt="2025-09-12T09:51:53.227" v="31" actId="26606"/>
          <ac:spMkLst>
            <pc:docMk/>
            <pc:sldMk cId="2592848798" sldId="355"/>
            <ac:spMk id="17" creationId="{D009D6D5-DAC2-4A8B-A17A-E206B9012D09}"/>
          </ac:spMkLst>
        </pc:spChg>
        <pc:picChg chg="add mod ord">
          <ac:chgData name="Fatmaelzahraa Eltaher" userId="36185838-2b68-4b85-8fbe-52d97a21f537" providerId="ADAL" clId="{2C6B8552-1E7E-413F-BD72-DC53B45BD764}" dt="2025-09-12T09:51:53.227" v="31" actId="26606"/>
          <ac:picMkLst>
            <pc:docMk/>
            <pc:sldMk cId="2592848798" sldId="355"/>
            <ac:picMk id="6" creationId="{5726A385-3449-AFC3-020C-1E1700BE1252}"/>
          </ac:picMkLst>
        </pc:picChg>
      </pc:sldChg>
      <pc:sldChg chg="addSp delSp modSp new mod setBg">
        <pc:chgData name="Fatmaelzahraa Eltaher" userId="36185838-2b68-4b85-8fbe-52d97a21f537" providerId="ADAL" clId="{2C6B8552-1E7E-413F-BD72-DC53B45BD764}" dt="2025-09-12T10:09:02.735" v="80" actId="26606"/>
        <pc:sldMkLst>
          <pc:docMk/>
          <pc:sldMk cId="2441075987" sldId="356"/>
        </pc:sldMkLst>
        <pc:spChg chg="add del mod">
          <ac:chgData name="Fatmaelzahraa Eltaher" userId="36185838-2b68-4b85-8fbe-52d97a21f537" providerId="ADAL" clId="{2C6B8552-1E7E-413F-BD72-DC53B45BD764}" dt="2025-09-12T10:09:02.735" v="80" actId="26606"/>
          <ac:spMkLst>
            <pc:docMk/>
            <pc:sldMk cId="2441075987" sldId="356"/>
            <ac:spMk id="2" creationId="{16843DD8-D01C-5641-65D7-8085CDE6202F}"/>
          </ac:spMkLst>
        </pc:spChg>
        <pc:spChg chg="mod">
          <ac:chgData name="Fatmaelzahraa Eltaher" userId="36185838-2b68-4b85-8fbe-52d97a21f537" providerId="ADAL" clId="{2C6B8552-1E7E-413F-BD72-DC53B45BD764}" dt="2025-09-12T10:09:02.735" v="80" actId="26606"/>
          <ac:spMkLst>
            <pc:docMk/>
            <pc:sldMk cId="2441075987" sldId="356"/>
            <ac:spMk id="3" creationId="{05972F47-AFF6-9452-ED80-63C12D792D72}"/>
          </ac:spMkLst>
        </pc:spChg>
        <pc:spChg chg="mod">
          <ac:chgData name="Fatmaelzahraa Eltaher" userId="36185838-2b68-4b85-8fbe-52d97a21f537" providerId="ADAL" clId="{2C6B8552-1E7E-413F-BD72-DC53B45BD764}" dt="2025-09-12T10:09:02.735" v="80" actId="26606"/>
          <ac:spMkLst>
            <pc:docMk/>
            <pc:sldMk cId="2441075987" sldId="356"/>
            <ac:spMk id="4" creationId="{C15B0E8C-2DE0-D5FE-A225-AD2A42C69372}"/>
          </ac:spMkLst>
        </pc:spChg>
        <pc:spChg chg="add">
          <ac:chgData name="Fatmaelzahraa Eltaher" userId="36185838-2b68-4b85-8fbe-52d97a21f537" providerId="ADAL" clId="{2C6B8552-1E7E-413F-BD72-DC53B45BD764}" dt="2025-09-12T10:09:02.735" v="80" actId="26606"/>
          <ac:spMkLst>
            <pc:docMk/>
            <pc:sldMk cId="2441075987" sldId="356"/>
            <ac:spMk id="9" creationId="{907EF6B7-1338-4443-8C46-6A318D952DFD}"/>
          </ac:spMkLst>
        </pc:spChg>
        <pc:spChg chg="add">
          <ac:chgData name="Fatmaelzahraa Eltaher" userId="36185838-2b68-4b85-8fbe-52d97a21f537" providerId="ADAL" clId="{2C6B8552-1E7E-413F-BD72-DC53B45BD764}" dt="2025-09-12T10:09:02.735" v="80" actId="26606"/>
          <ac:spMkLst>
            <pc:docMk/>
            <pc:sldMk cId="2441075987" sldId="356"/>
            <ac:spMk id="11" creationId="{DAAE4CDD-124C-4DCF-9584-B6033B545DD5}"/>
          </ac:spMkLst>
        </pc:spChg>
        <pc:spChg chg="add">
          <ac:chgData name="Fatmaelzahraa Eltaher" userId="36185838-2b68-4b85-8fbe-52d97a21f537" providerId="ADAL" clId="{2C6B8552-1E7E-413F-BD72-DC53B45BD764}" dt="2025-09-12T10:09:02.735" v="80" actId="26606"/>
          <ac:spMkLst>
            <pc:docMk/>
            <pc:sldMk cId="2441075987" sldId="356"/>
            <ac:spMk id="13" creationId="{081E4A58-353D-44AE-B2FC-2A74E2E400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97240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detailed, close to the final product.</a:t>
            </a:r>
          </a:p>
          <a:p>
            <a:r>
              <a:rPr lang="en-US" dirty="0"/>
              <a:t>Includes colors, fonts, interaction, and realistic content (like actual number of chairs, lighting, whiteboards in your classroom example).</a:t>
            </a:r>
          </a:p>
          <a:p>
            <a:endParaRPr lang="en-US" dirty="0"/>
          </a:p>
          <a:p>
            <a:r>
              <a:rPr lang="en-US" b="1" dirty="0"/>
              <a:t>High-Fidelity (Hi-Fi) Prototype</a:t>
            </a:r>
          </a:p>
          <a:p>
            <a:r>
              <a:rPr lang="en-US" b="1" dirty="0"/>
              <a:t>Meaning:</a:t>
            </a:r>
            <a:r>
              <a:rPr lang="en-US" dirty="0"/>
              <a:t> A detailed, interactive mock-up that looks and behaves almost like the final product.</a:t>
            </a:r>
          </a:p>
          <a:p>
            <a:r>
              <a:rPr lang="en-US" b="1" dirty="0"/>
              <a:t>Goal:</a:t>
            </a:r>
            <a:r>
              <a:rPr lang="en-US" dirty="0"/>
              <a:t> To let stakeholders test the design, layout, and user flows before full development.</a:t>
            </a:r>
          </a:p>
          <a:p>
            <a:endParaRPr lang="en-US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3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00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9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56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156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45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96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61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2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7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755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80502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400" b="1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400" b="1">
              <a:solidFill>
                <a:srgbClr val="262626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713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fatma_eltaher/pen/myewVQ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9FA92C-B278-E264-6857-68AD13A165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46617" y="3198167"/>
            <a:ext cx="8064388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Title</a:t>
            </a:r>
            <a:endParaRPr kumimoji="0" lang="en-IE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DDB32-DB2C-944E-8629-808B9BC36D30}"/>
              </a:ext>
            </a:extLst>
          </p:cNvPr>
          <p:cNvSpPr txBox="1"/>
          <p:nvPr/>
        </p:nvSpPr>
        <p:spPr>
          <a:xfrm>
            <a:off x="387196" y="6106173"/>
            <a:ext cx="5833648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600">
                <a:solidFill>
                  <a:schemeClr val="bg1"/>
                </a:solidFill>
                <a:latin typeface="Open sans"/>
                <a:cs typeface="Open sans"/>
              </a:rPr>
              <a:t>Date, Module name, Lesson number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FD0224E8-C1C3-63DB-33C9-C4A1EE8D62D6}"/>
              </a:ext>
            </a:extLst>
          </p:cNvPr>
          <p:cNvSpPr txBox="1">
            <a:spLocks/>
          </p:cNvSpPr>
          <p:nvPr/>
        </p:nvSpPr>
        <p:spPr>
          <a:xfrm>
            <a:off x="999017" y="3350567"/>
            <a:ext cx="10805990" cy="169277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IE" sz="40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Week 1 – Website prototyping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IE" sz="3200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ea typeface="Open sans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IE" sz="32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Dr Fatmaelzahraa Eltaher</a:t>
            </a:r>
            <a:endParaRPr lang="en-IE" sz="3200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8FC0B-D8BD-7468-44A3-4C06919F99A1}"/>
              </a:ext>
            </a:extLst>
          </p:cNvPr>
          <p:cNvSpPr txBox="1"/>
          <p:nvPr/>
        </p:nvSpPr>
        <p:spPr>
          <a:xfrm>
            <a:off x="539596" y="6258573"/>
            <a:ext cx="3330848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Open sans"/>
                <a:cs typeface="Open sans"/>
              </a:rPr>
              <a:t>Web Development 1</a:t>
            </a:r>
          </a:p>
        </p:txBody>
      </p:sp>
    </p:spTree>
    <p:extLst>
      <p:ext uri="{BB962C8B-B14F-4D97-AF65-F5344CB8AC3E}">
        <p14:creationId xmlns:p14="http://schemas.microsoft.com/office/powerpoint/2010/main" val="274083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26720" y="1884933"/>
            <a:ext cx="6656831" cy="4495801"/>
          </a:xfrm>
        </p:spPr>
        <p:txBody>
          <a:bodyPr/>
          <a:lstStyle/>
          <a:p>
            <a:r>
              <a:rPr lang="en-US" dirty="0"/>
              <a:t>Sketching can be used to initially capture the structure and content of the system.</a:t>
            </a:r>
          </a:p>
          <a:p>
            <a:r>
              <a:rPr lang="en-US" dirty="0"/>
              <a:t>This can be used to communicate with project stakeholders.</a:t>
            </a:r>
          </a:p>
          <a:p>
            <a:r>
              <a:rPr lang="en-US" dirty="0"/>
              <a:t>The sketches may not be appropriate to present to a customer for feedback (not professional looking)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10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60" y="1743456"/>
            <a:ext cx="3114673" cy="42234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AF5528-A2B9-6B2B-E32C-BFBA0CA249BE}"/>
              </a:ext>
            </a:extLst>
          </p:cNvPr>
          <p:cNvSpPr/>
          <p:nvPr/>
        </p:nvSpPr>
        <p:spPr>
          <a:xfrm>
            <a:off x="0" y="0"/>
            <a:ext cx="12192000" cy="10485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400" dirty="0">
                <a:latin typeface="Times" pitchFamily="2" charset="0"/>
              </a:rPr>
              <a:t>Sketching</a:t>
            </a:r>
          </a:p>
        </p:txBody>
      </p:sp>
    </p:spTree>
    <p:extLst>
      <p:ext uri="{BB962C8B-B14F-4D97-AF65-F5344CB8AC3E}">
        <p14:creationId xmlns:p14="http://schemas.microsoft.com/office/powerpoint/2010/main" val="114658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41953" y="1706149"/>
            <a:ext cx="10908094" cy="3992562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A wireframe is used to design the structure of a website.</a:t>
            </a:r>
          </a:p>
          <a:p>
            <a:r>
              <a:rPr lang="en-US" dirty="0">
                <a:latin typeface="Times" pitchFamily="2" charset="0"/>
              </a:rPr>
              <a:t>The wireframe shows where the functionality and content will reside on the page.</a:t>
            </a:r>
          </a:p>
          <a:p>
            <a:r>
              <a:rPr lang="en-US" dirty="0">
                <a:latin typeface="Times" pitchFamily="2" charset="0"/>
              </a:rPr>
              <a:t>Wireframes contain no information about styling, it only contains structural information.</a:t>
            </a:r>
          </a:p>
          <a:p>
            <a:r>
              <a:rPr lang="en-US" sz="2800" dirty="0">
                <a:latin typeface="Times" pitchFamily="2" charset="0"/>
              </a:rPr>
              <a:t>Simple tools such as </a:t>
            </a:r>
            <a:r>
              <a:rPr lang="en-US" sz="2800" dirty="0">
                <a:latin typeface="Times" pitchFamily="2" charset="0"/>
                <a:hlinkClick r:id="rId2"/>
              </a:rPr>
              <a:t>Figma</a:t>
            </a:r>
            <a:r>
              <a:rPr lang="en-US" sz="2800" dirty="0">
                <a:latin typeface="Times" pitchFamily="2" charset="0"/>
              </a:rPr>
              <a:t> can be used to create wireframes.</a:t>
            </a:r>
          </a:p>
          <a:p>
            <a:endParaRPr lang="en-US" dirty="0">
              <a:latin typeface="Times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11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C5F25-F2D0-33F4-5D97-EAAD86595C69}"/>
              </a:ext>
            </a:extLst>
          </p:cNvPr>
          <p:cNvSpPr/>
          <p:nvPr/>
        </p:nvSpPr>
        <p:spPr>
          <a:xfrm>
            <a:off x="0" y="0"/>
            <a:ext cx="12192000" cy="10485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400" dirty="0">
                <a:latin typeface="Times" pitchFamily="2" charset="0"/>
              </a:rPr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97234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12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410D1-6C72-F395-11DF-E2F589429405}"/>
              </a:ext>
            </a:extLst>
          </p:cNvPr>
          <p:cNvSpPr/>
          <p:nvPr/>
        </p:nvSpPr>
        <p:spPr>
          <a:xfrm>
            <a:off x="0" y="0"/>
            <a:ext cx="12192000" cy="10485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400" dirty="0">
                <a:latin typeface="Times" pitchFamily="2" charset="0"/>
              </a:rPr>
              <a:t>Wireframe</a:t>
            </a:r>
          </a:p>
        </p:txBody>
      </p:sp>
      <p:pic>
        <p:nvPicPr>
          <p:cNvPr id="4098" name="Picture 2" descr="Creating wireframes and low-fidelity prototypes in Figma for ...">
            <a:extLst>
              <a:ext uri="{FF2B5EF4-FFF2-40B4-BE49-F238E27FC236}">
                <a16:creationId xmlns:a16="http://schemas.microsoft.com/office/drawing/2014/main" id="{77F45F45-972A-B431-ABD5-AF8F4D476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16" y="1129567"/>
            <a:ext cx="6848793" cy="559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24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30466" y="1596421"/>
            <a:ext cx="11603038" cy="3992562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A storyboard is a sequence of illustrations displayed is a sequence to show how a user can perform a specific task.</a:t>
            </a:r>
          </a:p>
          <a:p>
            <a:r>
              <a:rPr lang="en-US" dirty="0">
                <a:latin typeface="Times" pitchFamily="2" charset="0"/>
              </a:rPr>
              <a:t>Can be time consuming to create.</a:t>
            </a:r>
          </a:p>
          <a:p>
            <a:r>
              <a:rPr lang="en-US" dirty="0">
                <a:latin typeface="Times" pitchFamily="2" charset="0"/>
              </a:rPr>
              <a:t>Can represent user interaction and application flow for a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13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4F791-ACCA-598C-7406-C764182D5EFE}"/>
              </a:ext>
            </a:extLst>
          </p:cNvPr>
          <p:cNvSpPr/>
          <p:nvPr/>
        </p:nvSpPr>
        <p:spPr>
          <a:xfrm>
            <a:off x="0" y="0"/>
            <a:ext cx="12192000" cy="10485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400" dirty="0">
                <a:latin typeface="Times" pitchFamily="2" charset="0"/>
              </a:rPr>
              <a:t>Storyboard</a:t>
            </a:r>
          </a:p>
        </p:txBody>
      </p:sp>
    </p:spTree>
    <p:extLst>
      <p:ext uri="{BB962C8B-B14F-4D97-AF65-F5344CB8AC3E}">
        <p14:creationId xmlns:p14="http://schemas.microsoft.com/office/powerpoint/2010/main" val="320487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14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4F791-ACCA-598C-7406-C764182D5EFE}"/>
              </a:ext>
            </a:extLst>
          </p:cNvPr>
          <p:cNvSpPr/>
          <p:nvPr/>
        </p:nvSpPr>
        <p:spPr>
          <a:xfrm>
            <a:off x="0" y="0"/>
            <a:ext cx="12192000" cy="10485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400" dirty="0">
                <a:latin typeface="Times" pitchFamily="2" charset="0"/>
              </a:rPr>
              <a:t>Storyboard</a:t>
            </a:r>
          </a:p>
        </p:txBody>
      </p:sp>
      <p:pic>
        <p:nvPicPr>
          <p:cNvPr id="1026" name="Picture 2" descr="Create storyboards for web animations | Creative Bloq">
            <a:extLst>
              <a:ext uri="{FF2B5EF4-FFF2-40B4-BE49-F238E27FC236}">
                <a16:creationId xmlns:a16="http://schemas.microsoft.com/office/drawing/2014/main" id="{3ED399D0-CBF4-3D0F-3D23-FD6D70673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2" y="1067666"/>
            <a:ext cx="10096500" cy="56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04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43DD8-D01C-5641-65D7-8085CDE6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Task: Personal Homepage – Surprise Layout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2F47-AFF6-9452-ED80-63C12D792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“Sketch a quick layout for your personal homepage using only </a:t>
            </a:r>
            <a:r>
              <a:rPr lang="en-US" sz="2400" b="1" dirty="0"/>
              <a:t>boxes and labels</a:t>
            </a:r>
            <a:r>
              <a:rPr lang="en-US" sz="2400" dirty="0"/>
              <a:t> (no colors or fancy style).</a:t>
            </a:r>
            <a:br>
              <a:rPr lang="en-US" sz="2400" dirty="0"/>
            </a:br>
            <a:r>
              <a:rPr lang="en-US" sz="2400" dirty="0"/>
              <a:t>Your page must include all of the following elements, but you can place them </a:t>
            </a:r>
            <a:r>
              <a:rPr lang="en-US" sz="2400" b="1" dirty="0"/>
              <a:t>anywhere you like</a:t>
            </a:r>
            <a:r>
              <a:rPr lang="en-US" sz="2400" dirty="0"/>
              <a:t>:</a:t>
            </a:r>
          </a:p>
          <a:p>
            <a:r>
              <a:rPr lang="en-US" sz="2400" b="1" dirty="0"/>
              <a:t>Profile photo</a:t>
            </a:r>
            <a:endParaRPr lang="en-US" sz="2400" dirty="0"/>
          </a:p>
          <a:p>
            <a:r>
              <a:rPr lang="en-US" sz="2400" b="1" dirty="0"/>
              <a:t>Short bio/About Me</a:t>
            </a:r>
            <a:endParaRPr lang="en-US" sz="2400" dirty="0"/>
          </a:p>
          <a:p>
            <a:r>
              <a:rPr lang="en-US" sz="2400" b="1" dirty="0"/>
              <a:t>Navigation menu</a:t>
            </a:r>
            <a:r>
              <a:rPr lang="en-US" sz="2400" dirty="0"/>
              <a:t> (at least 3 items)</a:t>
            </a:r>
          </a:p>
          <a:p>
            <a:r>
              <a:rPr lang="en-US" sz="2400" b="1" dirty="0"/>
              <a:t>Contact area</a:t>
            </a:r>
            <a:r>
              <a:rPr lang="en-US" sz="2400" dirty="0"/>
              <a:t> (email or social links)</a:t>
            </a:r>
          </a:p>
          <a:p>
            <a:r>
              <a:rPr lang="en-US" sz="2400" b="1" dirty="0"/>
              <a:t>Featured quote or motto</a:t>
            </a:r>
            <a:endParaRPr lang="en-US" sz="2400" dirty="0"/>
          </a:p>
          <a:p>
            <a:r>
              <a:rPr lang="en-US" sz="2400" b="1" dirty="0"/>
              <a:t>Mini photo gallery</a:t>
            </a:r>
            <a:r>
              <a:rPr lang="en-US" sz="2400" dirty="0"/>
              <a:t> (3–4 images or icons)</a:t>
            </a:r>
          </a:p>
          <a:p>
            <a:r>
              <a:rPr lang="en-US" sz="2400" b="1" dirty="0"/>
              <a:t>Fun fact box</a:t>
            </a:r>
            <a:r>
              <a:rPr lang="en-US" sz="2400" dirty="0"/>
              <a:t> (one interesting detail about you)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B0E8C-2DE0-D5FE-A225-AD2A42C6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US" b="1" smtClean="0">
                <a:ea typeface="Calibri"/>
                <a:cs typeface="Calibri"/>
                <a:sym typeface="Calibri"/>
              </a:rPr>
              <a:pPr>
                <a:spcAft>
                  <a:spcPts val="600"/>
                </a:spcAft>
                <a:buSzPct val="25000"/>
              </a:pPr>
              <a:t>15</a:t>
            </a:fld>
            <a:endParaRPr lang="en-US" b="1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07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30466" y="1706149"/>
            <a:ext cx="11115358" cy="3992562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High Fidelity prototypes are created using computing tools.</a:t>
            </a:r>
          </a:p>
          <a:p>
            <a:r>
              <a:rPr lang="en-US" dirty="0">
                <a:latin typeface="Times" pitchFamily="2" charset="0"/>
              </a:rPr>
              <a:t>They are very professional looking and contain a good level of detail.</a:t>
            </a:r>
          </a:p>
          <a:p>
            <a:r>
              <a:rPr lang="en-US" dirty="0">
                <a:latin typeface="Times" pitchFamily="2" charset="0"/>
              </a:rPr>
              <a:t>The Hi-Fi prototype is a working demo of the system.</a:t>
            </a:r>
          </a:p>
          <a:p>
            <a:r>
              <a:rPr lang="en-US" dirty="0">
                <a:latin typeface="Times" pitchFamily="2" charset="0"/>
              </a:rPr>
              <a:t>Examples created using Dreamweaver, Balsamiq</a:t>
            </a:r>
            <a:endParaRPr lang="is-IS" dirty="0">
              <a:latin typeface="Times" pitchFamily="2" charset="0"/>
            </a:endParaRPr>
          </a:p>
          <a:p>
            <a:r>
              <a:rPr lang="is-IS" dirty="0">
                <a:latin typeface="Times" pitchFamily="2" charset="0"/>
              </a:rPr>
              <a:t>More details, providing more clarity for those viewing the prototype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16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2B2F9-958A-7FCE-59A1-348D64CC75D2}"/>
              </a:ext>
            </a:extLst>
          </p:cNvPr>
          <p:cNvSpPr/>
          <p:nvPr/>
        </p:nvSpPr>
        <p:spPr>
          <a:xfrm>
            <a:off x="0" y="0"/>
            <a:ext cx="12192000" cy="10485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400" dirty="0">
                <a:latin typeface="Times" pitchFamily="2" charset="0"/>
              </a:rPr>
              <a:t>High fidelity prototype</a:t>
            </a:r>
          </a:p>
        </p:txBody>
      </p:sp>
    </p:spTree>
    <p:extLst>
      <p:ext uri="{BB962C8B-B14F-4D97-AF65-F5344CB8AC3E}">
        <p14:creationId xmlns:p14="http://schemas.microsoft.com/office/powerpoint/2010/main" val="42594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30466" y="798573"/>
            <a:ext cx="11115358" cy="1579419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Times" pitchFamily="2" charset="0"/>
              </a:rPr>
              <a:t>Once we have our protypes, it is possible to start implementing the layout of a page using HTML and CSS</a:t>
            </a:r>
          </a:p>
          <a:p>
            <a:r>
              <a:rPr lang="en-IE" sz="2400" dirty="0">
                <a:latin typeface="Times" pitchFamily="2" charset="0"/>
              </a:rPr>
              <a:t>For example, check the following wireframe and click on the link to see a basic layout based on that wireframe:</a:t>
            </a:r>
          </a:p>
          <a:p>
            <a:endParaRPr lang="en-IE" dirty="0">
              <a:latin typeface="Times" pitchFamily="2" charset="0"/>
            </a:endParaRPr>
          </a:p>
          <a:p>
            <a:endParaRPr lang="en-IE" dirty="0">
              <a:latin typeface="Times" pitchFamily="2" charset="0"/>
            </a:endParaRPr>
          </a:p>
          <a:p>
            <a:endParaRPr lang="en-IE" dirty="0">
              <a:latin typeface="Times" pitchFamily="2" charset="0"/>
            </a:endParaRPr>
          </a:p>
          <a:p>
            <a:endParaRPr lang="en-IE" dirty="0">
              <a:latin typeface="Times" pitchFamily="2" charset="0"/>
            </a:endParaRPr>
          </a:p>
          <a:p>
            <a:endParaRPr lang="en-IE" dirty="0">
              <a:latin typeface="Times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17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2B2F9-958A-7FCE-59A1-348D64CC75D2}"/>
              </a:ext>
            </a:extLst>
          </p:cNvPr>
          <p:cNvSpPr/>
          <p:nvPr/>
        </p:nvSpPr>
        <p:spPr>
          <a:xfrm>
            <a:off x="0" y="1"/>
            <a:ext cx="12192000" cy="6787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>
                <a:latin typeface="Times" pitchFamily="2" charset="0"/>
              </a:rPr>
              <a:t>Laying out a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A3AC9E-E2F9-B161-13ED-61787E24DC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7" y="2492880"/>
            <a:ext cx="5067810" cy="4303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32DB9B-AF9F-25BD-F4C1-4A05F01B6395}"/>
              </a:ext>
            </a:extLst>
          </p:cNvPr>
          <p:cNvSpPr txBox="1"/>
          <p:nvPr/>
        </p:nvSpPr>
        <p:spPr>
          <a:xfrm>
            <a:off x="6504709" y="3556679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E" dirty="0">
              <a:latin typeface="Times" pitchFamily="2" charset="0"/>
            </a:endParaRPr>
          </a:p>
          <a:p>
            <a:r>
              <a:rPr lang="en-IE" dirty="0">
                <a:latin typeface="Times" pitchFamily="2" charset="0"/>
              </a:rPr>
              <a:t>Link to the layout implementation: </a:t>
            </a:r>
          </a:p>
          <a:p>
            <a:r>
              <a:rPr lang="en-IE" dirty="0">
                <a:latin typeface="Times" pitchFamily="2" charset="0"/>
                <a:hlinkClick r:id="rId3"/>
              </a:rPr>
              <a:t>https://codepen.io/fatma_eltaher/pen/myewVQY</a:t>
            </a:r>
            <a:endParaRPr lang="en-IE" dirty="0">
              <a:latin typeface="Times" pitchFamily="2" charset="0"/>
            </a:endParaRPr>
          </a:p>
          <a:p>
            <a:endParaRPr lang="en-IE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51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18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63" y="1846263"/>
            <a:ext cx="3251835" cy="287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363" y="1762863"/>
            <a:ext cx="4484209" cy="50951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9EAA66-5096-1913-4C37-ECC6C1137FFB}"/>
              </a:ext>
            </a:extLst>
          </p:cNvPr>
          <p:cNvSpPr/>
          <p:nvPr/>
        </p:nvSpPr>
        <p:spPr>
          <a:xfrm>
            <a:off x="0" y="1"/>
            <a:ext cx="12192000" cy="6787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>
                <a:latin typeface="Times" pitchFamily="2" charset="0"/>
              </a:rPr>
              <a:t>Laying out a page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315891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19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62" y="1701495"/>
            <a:ext cx="2491444" cy="506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47" y="1819493"/>
            <a:ext cx="3707139" cy="47868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D8CE90-25AC-1F48-256C-032FDC26D01D}"/>
              </a:ext>
            </a:extLst>
          </p:cNvPr>
          <p:cNvSpPr/>
          <p:nvPr/>
        </p:nvSpPr>
        <p:spPr>
          <a:xfrm>
            <a:off x="0" y="1"/>
            <a:ext cx="12192000" cy="6787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>
                <a:latin typeface="Times" pitchFamily="2" charset="0"/>
              </a:rPr>
              <a:t>Laying out a page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02731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04C6C"/>
                </a:solidFill>
              </a:rPr>
              <a:t>Learning outcomes for this lesson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Prototyping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High Fidelity and Low Fidelity Prototypes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Sketching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Storyboards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Wireframes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Laying out a page with HTML and CSS</a:t>
            </a:r>
          </a:p>
        </p:txBody>
      </p:sp>
    </p:spTree>
    <p:extLst>
      <p:ext uri="{BB962C8B-B14F-4D97-AF65-F5344CB8AC3E}">
        <p14:creationId xmlns:p14="http://schemas.microsoft.com/office/powerpoint/2010/main" val="500153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20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63" y="1846263"/>
            <a:ext cx="3251835" cy="287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68" y="1846262"/>
            <a:ext cx="4324908" cy="32718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77F1890-1F2E-66FA-0DAD-BEF5E7FFF66F}"/>
              </a:ext>
            </a:extLst>
          </p:cNvPr>
          <p:cNvSpPr/>
          <p:nvPr/>
        </p:nvSpPr>
        <p:spPr>
          <a:xfrm>
            <a:off x="0" y="1"/>
            <a:ext cx="12192000" cy="6787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>
                <a:latin typeface="Times" pitchFamily="2" charset="0"/>
              </a:rPr>
              <a:t>Laying out a page – Example 2</a:t>
            </a:r>
          </a:p>
        </p:txBody>
      </p:sp>
    </p:spTree>
    <p:extLst>
      <p:ext uri="{BB962C8B-B14F-4D97-AF65-F5344CB8AC3E}">
        <p14:creationId xmlns:p14="http://schemas.microsoft.com/office/powerpoint/2010/main" val="80532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21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62" y="1970405"/>
            <a:ext cx="2956560" cy="2631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8" y="1970405"/>
            <a:ext cx="5524500" cy="4013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96E1C0-DB41-44E0-153F-C4AAC4480304}"/>
              </a:ext>
            </a:extLst>
          </p:cNvPr>
          <p:cNvSpPr/>
          <p:nvPr/>
        </p:nvSpPr>
        <p:spPr>
          <a:xfrm>
            <a:off x="0" y="1"/>
            <a:ext cx="12192000" cy="6787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>
                <a:latin typeface="Times" pitchFamily="2" charset="0"/>
              </a:rPr>
              <a:t>Laying out a page – Example 3</a:t>
            </a:r>
          </a:p>
        </p:txBody>
      </p:sp>
    </p:spTree>
    <p:extLst>
      <p:ext uri="{BB962C8B-B14F-4D97-AF65-F5344CB8AC3E}">
        <p14:creationId xmlns:p14="http://schemas.microsoft.com/office/powerpoint/2010/main" val="1635686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22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37" y="1871662"/>
            <a:ext cx="3302000" cy="425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5" y="2017712"/>
            <a:ext cx="3314700" cy="3708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AB86BA-7C0B-C956-0E0E-C56F347A8A3C}"/>
              </a:ext>
            </a:extLst>
          </p:cNvPr>
          <p:cNvSpPr/>
          <p:nvPr/>
        </p:nvSpPr>
        <p:spPr>
          <a:xfrm>
            <a:off x="0" y="1"/>
            <a:ext cx="12192000" cy="6787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>
                <a:latin typeface="Times" pitchFamily="2" charset="0"/>
              </a:rPr>
              <a:t>Laying out a page – Example 3</a:t>
            </a:r>
          </a:p>
        </p:txBody>
      </p:sp>
    </p:spTree>
    <p:extLst>
      <p:ext uri="{BB962C8B-B14F-4D97-AF65-F5344CB8AC3E}">
        <p14:creationId xmlns:p14="http://schemas.microsoft.com/office/powerpoint/2010/main" val="123849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23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62" y="1970405"/>
            <a:ext cx="2956560" cy="2631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00" y="1970405"/>
            <a:ext cx="4803848" cy="3168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F83FD9-E977-7D37-5CC3-3586819173E3}"/>
              </a:ext>
            </a:extLst>
          </p:cNvPr>
          <p:cNvSpPr/>
          <p:nvPr/>
        </p:nvSpPr>
        <p:spPr>
          <a:xfrm>
            <a:off x="0" y="1"/>
            <a:ext cx="12192000" cy="6787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>
                <a:latin typeface="Times" pitchFamily="2" charset="0"/>
              </a:rPr>
              <a:t>Laying out a page – Example 3</a:t>
            </a:r>
          </a:p>
        </p:txBody>
      </p:sp>
    </p:spTree>
    <p:extLst>
      <p:ext uri="{BB962C8B-B14F-4D97-AF65-F5344CB8AC3E}">
        <p14:creationId xmlns:p14="http://schemas.microsoft.com/office/powerpoint/2010/main" val="189962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E8AE-1D8A-33B3-0D24-ECC22CB7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" panose="02020603050405020304" pitchFamily="18" charset="0"/>
                <a:cs typeface="Times" panose="02020603050405020304" pitchFamily="18" charset="0"/>
              </a:rPr>
              <a:t>When you hear the word prototype, what comes to mind?</a:t>
            </a:r>
            <a:endParaRPr lang="en-IE"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Picture 5" descr="Person with idea concept">
            <a:extLst>
              <a:ext uri="{FF2B5EF4-FFF2-40B4-BE49-F238E27FC236}">
                <a16:creationId xmlns:a16="http://schemas.microsoft.com/office/drawing/2014/main" id="{5726A385-3449-AFC3-020C-1E1700BE12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24" r="18038" b="-1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5244-719E-BAF6-22E7-20D78E7F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US" b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pPr>
                <a:spcAft>
                  <a:spcPts val="600"/>
                </a:spcAft>
                <a:buSzPct val="25000"/>
              </a:pPr>
              <a:t>3</a:t>
            </a:fld>
            <a:endParaRPr lang="en-US" b="1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84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64450" y="2084832"/>
            <a:ext cx="10615486" cy="3992562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Prototyping is the creation of a representation of the system to demonstrate the operation and functionality of the system. </a:t>
            </a:r>
          </a:p>
          <a:p>
            <a:r>
              <a:rPr lang="en-US" dirty="0">
                <a:latin typeface="Times" pitchFamily="2" charset="0"/>
              </a:rPr>
              <a:t>The prototype can be used to demonstrate/test the system to the customer or stakeholder to ensure the requirements and the functionality are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4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B96AD-5EF7-BDAA-5EB4-806682F80958}"/>
              </a:ext>
            </a:extLst>
          </p:cNvPr>
          <p:cNvSpPr/>
          <p:nvPr/>
        </p:nvSpPr>
        <p:spPr>
          <a:xfrm>
            <a:off x="0" y="0"/>
            <a:ext cx="12192000" cy="10485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400" dirty="0">
                <a:latin typeface="Times" pitchFamily="2" charset="0"/>
              </a:rPr>
              <a:t>Prototyping</a:t>
            </a:r>
          </a:p>
        </p:txBody>
      </p:sp>
    </p:spTree>
    <p:extLst>
      <p:ext uri="{BB962C8B-B14F-4D97-AF65-F5344CB8AC3E}">
        <p14:creationId xmlns:p14="http://schemas.microsoft.com/office/powerpoint/2010/main" val="60093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808162" y="2133600"/>
            <a:ext cx="8574086" cy="3992562"/>
          </a:xfrm>
        </p:spPr>
        <p:txBody>
          <a:bodyPr/>
          <a:lstStyle/>
          <a:p>
            <a:r>
              <a:rPr lang="en-US" sz="3200" dirty="0">
                <a:latin typeface="Times" pitchFamily="2" charset="0"/>
              </a:rPr>
              <a:t>Low Fidelity Prototype</a:t>
            </a:r>
          </a:p>
          <a:p>
            <a:r>
              <a:rPr lang="en-US" sz="3200" dirty="0">
                <a:latin typeface="Times" pitchFamily="2" charset="0"/>
              </a:rPr>
              <a:t>High Fidelity Prototype</a:t>
            </a:r>
          </a:p>
          <a:p>
            <a:endParaRPr lang="en-US" dirty="0">
              <a:latin typeface="Times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A7C8D3-2523-4F81-0E8D-05FF4EFFA76C}"/>
              </a:ext>
            </a:extLst>
          </p:cNvPr>
          <p:cNvSpPr/>
          <p:nvPr/>
        </p:nvSpPr>
        <p:spPr>
          <a:xfrm>
            <a:off x="0" y="0"/>
            <a:ext cx="12192000" cy="10485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400" dirty="0">
                <a:latin typeface="Times" pitchFamily="2" charset="0"/>
              </a:rPr>
              <a:t>Types of prototyping</a:t>
            </a:r>
          </a:p>
        </p:txBody>
      </p:sp>
    </p:spTree>
    <p:extLst>
      <p:ext uri="{BB962C8B-B14F-4D97-AF65-F5344CB8AC3E}">
        <p14:creationId xmlns:p14="http://schemas.microsoft.com/office/powerpoint/2010/main" val="175317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98690" y="1962912"/>
            <a:ext cx="10325926" cy="39925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" pitchFamily="2" charset="0"/>
              </a:rPr>
              <a:t>A Low Fidelity (Lo-Fi) prototype can be created using a </a:t>
            </a:r>
            <a:r>
              <a:rPr lang="en-US" sz="2400" b="1" dirty="0">
                <a:latin typeface="Times" pitchFamily="2" charset="0"/>
              </a:rPr>
              <a:t>rough drawing </a:t>
            </a:r>
            <a:r>
              <a:rPr lang="en-US" sz="2400" dirty="0">
                <a:latin typeface="Times" pitchFamily="2" charset="0"/>
              </a:rPr>
              <a:t>on paper and whiteboards.</a:t>
            </a:r>
            <a:endParaRPr lang="is-IS" sz="2400" dirty="0">
              <a:latin typeface="Times" pitchFamily="2" charset="0"/>
            </a:endParaRPr>
          </a:p>
          <a:p>
            <a:r>
              <a:rPr lang="is-IS" sz="2400" dirty="0">
                <a:latin typeface="Times" pitchFamily="2" charset="0"/>
              </a:rPr>
              <a:t>The Lo-Fi drawing or sketches are crude in appearance and are used to capture the </a:t>
            </a:r>
            <a:r>
              <a:rPr lang="is-IS" sz="2400" b="1" dirty="0">
                <a:latin typeface="Times" pitchFamily="2" charset="0"/>
              </a:rPr>
              <a:t>structural design </a:t>
            </a:r>
            <a:r>
              <a:rPr lang="is-IS" sz="2400" dirty="0">
                <a:latin typeface="Times" pitchFamily="2" charset="0"/>
              </a:rPr>
              <a:t>of the website.</a:t>
            </a:r>
          </a:p>
          <a:p>
            <a:r>
              <a:rPr lang="is-IS" sz="2400" dirty="0">
                <a:latin typeface="Times" pitchFamily="2" charset="0"/>
              </a:rPr>
              <a:t>The Lo-Fi sketch is not a complete representation of the design of the website. It just gives an overview of the </a:t>
            </a:r>
            <a:r>
              <a:rPr lang="is-IS" sz="2400" b="1" dirty="0">
                <a:latin typeface="Times" pitchFamily="2" charset="0"/>
              </a:rPr>
              <a:t>structure and visual appearance </a:t>
            </a:r>
            <a:r>
              <a:rPr lang="is-IS" sz="2400" dirty="0">
                <a:latin typeface="Times" pitchFamily="2" charset="0"/>
              </a:rPr>
              <a:t>of the content on the page.</a:t>
            </a:r>
          </a:p>
          <a:p>
            <a:r>
              <a:rPr lang="is-IS" sz="2400" dirty="0">
                <a:latin typeface="Times" pitchFamily="2" charset="0"/>
              </a:rPr>
              <a:t>They are </a:t>
            </a:r>
            <a:r>
              <a:rPr lang="is-IS" sz="2400" b="1" dirty="0">
                <a:latin typeface="Times" pitchFamily="2" charset="0"/>
              </a:rPr>
              <a:t>faster</a:t>
            </a:r>
            <a:r>
              <a:rPr lang="is-IS" sz="2400" dirty="0">
                <a:latin typeface="Times" pitchFamily="2" charset="0"/>
              </a:rPr>
              <a:t> to produce, allowing more variations in a short period of time</a:t>
            </a:r>
            <a:endParaRPr lang="en-US" sz="2400" dirty="0">
              <a:latin typeface="Times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6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8DF73-6568-051B-527A-719753298D79}"/>
              </a:ext>
            </a:extLst>
          </p:cNvPr>
          <p:cNvSpPr/>
          <p:nvPr/>
        </p:nvSpPr>
        <p:spPr>
          <a:xfrm>
            <a:off x="0" y="0"/>
            <a:ext cx="12192000" cy="10485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400" dirty="0">
                <a:latin typeface="Times" pitchFamily="2" charset="0"/>
              </a:rPr>
              <a:t>Low fidelity prototype</a:t>
            </a:r>
          </a:p>
        </p:txBody>
      </p:sp>
    </p:spTree>
    <p:extLst>
      <p:ext uri="{BB962C8B-B14F-4D97-AF65-F5344CB8AC3E}">
        <p14:creationId xmlns:p14="http://schemas.microsoft.com/office/powerpoint/2010/main" val="112733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762120"/>
            <a:ext cx="10960608" cy="399256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" pitchFamily="2" charset="0"/>
              </a:rPr>
              <a:t>A cheap and quick way to design the structure of a system.</a:t>
            </a:r>
          </a:p>
          <a:p>
            <a:r>
              <a:rPr lang="en-US" dirty="0">
                <a:latin typeface="Times" pitchFamily="2" charset="0"/>
              </a:rPr>
              <a:t>Gives a clear way to communicate the design of the site with all the stakeholders in the project. The client can be engaged in development of the Lo-Fi prototype and gives them a sense of ownership and engagement.</a:t>
            </a:r>
          </a:p>
          <a:p>
            <a:r>
              <a:rPr lang="en-US" dirty="0">
                <a:latin typeface="Times" pitchFamily="2" charset="0"/>
              </a:rPr>
              <a:t>Lo-Fi prototypes are disposable.</a:t>
            </a:r>
          </a:p>
          <a:p>
            <a:r>
              <a:rPr lang="en-US" dirty="0">
                <a:latin typeface="Times" pitchFamily="2" charset="0"/>
              </a:rPr>
              <a:t>No learning curve associated with creating Lo-Fi prototypes, anybody can do it</a:t>
            </a:r>
          </a:p>
          <a:p>
            <a:r>
              <a:rPr lang="en-US" dirty="0">
                <a:latin typeface="Times" pitchFamily="2" charset="0"/>
              </a:rPr>
              <a:t>Gives a good overview of the complete system, by only giving minimal information on styling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7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DC3FB4-771C-B899-5C20-24670A2EDC33}"/>
              </a:ext>
            </a:extLst>
          </p:cNvPr>
          <p:cNvSpPr/>
          <p:nvPr/>
        </p:nvSpPr>
        <p:spPr>
          <a:xfrm>
            <a:off x="0" y="0"/>
            <a:ext cx="12192000" cy="10485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400" dirty="0">
                <a:latin typeface="Times" pitchFamily="2" charset="0"/>
              </a:rPr>
              <a:t>Advantages of low fidelity prototype</a:t>
            </a:r>
          </a:p>
        </p:txBody>
      </p:sp>
    </p:spTree>
    <p:extLst>
      <p:ext uri="{BB962C8B-B14F-4D97-AF65-F5344CB8AC3E}">
        <p14:creationId xmlns:p14="http://schemas.microsoft.com/office/powerpoint/2010/main" val="76780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8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08" y="-1"/>
            <a:ext cx="4956840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8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84034" y="1432719"/>
            <a:ext cx="10569766" cy="3992562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Examples:</a:t>
            </a:r>
          </a:p>
          <a:p>
            <a:pPr lvl="1"/>
            <a:r>
              <a:rPr lang="en-US" sz="2800" dirty="0">
                <a:latin typeface="Times" pitchFamily="2" charset="0"/>
              </a:rPr>
              <a:t>Sketching</a:t>
            </a:r>
          </a:p>
          <a:p>
            <a:pPr lvl="1"/>
            <a:r>
              <a:rPr lang="en-US" sz="2800" dirty="0" err="1">
                <a:latin typeface="Times" pitchFamily="2" charset="0"/>
              </a:rPr>
              <a:t>Wireframing</a:t>
            </a:r>
            <a:endParaRPr lang="en-US" sz="2800" dirty="0">
              <a:latin typeface="Times" pitchFamily="2" charset="0"/>
            </a:endParaRPr>
          </a:p>
          <a:p>
            <a:pPr lvl="1"/>
            <a:r>
              <a:rPr lang="en-US" sz="2800" dirty="0">
                <a:latin typeface="Times" pitchFamily="2" charset="0"/>
              </a:rPr>
              <a:t>Storyboards</a:t>
            </a:r>
          </a:p>
          <a:p>
            <a:endParaRPr lang="en-US" dirty="0">
              <a:latin typeface="Times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9</a:t>
            </a:fld>
            <a:endParaRPr lang="en-US" sz="1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43875-55CF-62E5-394F-F0AC303D4D2C}"/>
              </a:ext>
            </a:extLst>
          </p:cNvPr>
          <p:cNvSpPr/>
          <p:nvPr/>
        </p:nvSpPr>
        <p:spPr>
          <a:xfrm>
            <a:off x="0" y="0"/>
            <a:ext cx="12192000" cy="10485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400" dirty="0">
                <a:latin typeface="Times" pitchFamily="2" charset="0"/>
              </a:rPr>
              <a:t>Low fidelity prototype</a:t>
            </a:r>
          </a:p>
        </p:txBody>
      </p:sp>
    </p:spTree>
    <p:extLst>
      <p:ext uri="{BB962C8B-B14F-4D97-AF65-F5344CB8AC3E}">
        <p14:creationId xmlns:p14="http://schemas.microsoft.com/office/powerpoint/2010/main" val="97472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14087</TotalTime>
  <Words>791</Words>
  <Application>Microsoft Office PowerPoint</Application>
  <PresentationFormat>Widescreen</PresentationFormat>
  <Paragraphs>109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Helvetica</vt:lpstr>
      <vt:lpstr>Open sans</vt:lpstr>
      <vt:lpstr>Times</vt:lpstr>
      <vt:lpstr>Office Theme</vt:lpstr>
      <vt:lpstr>Title</vt:lpstr>
      <vt:lpstr>Learning outcomes for this lesson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Task: Personal Homepage – Surprise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cp:lastModifiedBy>Fatmaelzahraa Eltaher</cp:lastModifiedBy>
  <cp:revision>320</cp:revision>
  <dcterms:modified xsi:type="dcterms:W3CDTF">2025-09-12T10:09:09Z</dcterms:modified>
</cp:coreProperties>
</file>