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11"/>
  </p:notesMasterIdLst>
  <p:sldIdLst>
    <p:sldId id="354" r:id="rId2"/>
    <p:sldId id="257" r:id="rId3"/>
    <p:sldId id="355" r:id="rId4"/>
    <p:sldId id="356" r:id="rId5"/>
    <p:sldId id="358" r:id="rId6"/>
    <p:sldId id="359" r:id="rId7"/>
    <p:sldId id="360" r:id="rId8"/>
    <p:sldId id="357" r:id="rId9"/>
    <p:sldId id="3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7A9B87-80A6-4CC6-BA2F-0E1587E7CD89}" v="9" dt="2025-09-12T11:37:01.4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05"/>
    <p:restoredTop sz="90922"/>
  </p:normalViewPr>
  <p:slideViewPr>
    <p:cSldViewPr snapToGrid="0" snapToObjects="1">
      <p:cViewPr varScale="1">
        <p:scale>
          <a:sx n="70" d="100"/>
          <a:sy n="70" d="100"/>
        </p:scale>
        <p:origin x="581" y="6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maelzahraa Eltaher" userId="36185838-2b68-4b85-8fbe-52d97a21f537" providerId="ADAL" clId="{CEE48C96-E6B3-4746-B933-E9D7D17E41A8}"/>
    <pc:docChg chg="modSld">
      <pc:chgData name="Fatmaelzahraa Eltaher" userId="36185838-2b68-4b85-8fbe-52d97a21f537" providerId="ADAL" clId="{CEE48C96-E6B3-4746-B933-E9D7D17E41A8}" dt="2025-08-06T11:40:16.525" v="2" actId="20577"/>
      <pc:docMkLst>
        <pc:docMk/>
      </pc:docMkLst>
      <pc:sldChg chg="modSp mod">
        <pc:chgData name="Fatmaelzahraa Eltaher" userId="36185838-2b68-4b85-8fbe-52d97a21f537" providerId="ADAL" clId="{CEE48C96-E6B3-4746-B933-E9D7D17E41A8}" dt="2025-08-06T11:40:16.525" v="2" actId="20577"/>
        <pc:sldMkLst>
          <pc:docMk/>
          <pc:sldMk cId="2740838320" sldId="354"/>
        </pc:sldMkLst>
      </pc:sldChg>
    </pc:docChg>
  </pc:docChgLst>
  <pc:docChgLst>
    <pc:chgData name="Fatmaelzahraa Eltaher" userId="36185838-2b68-4b85-8fbe-52d97a21f537" providerId="ADAL" clId="{1B7A9B87-80A6-4CC6-BA2F-0E1587E7CD89}"/>
    <pc:docChg chg="undo custSel addSld delSld modSld">
      <pc:chgData name="Fatmaelzahraa Eltaher" userId="36185838-2b68-4b85-8fbe-52d97a21f537" providerId="ADAL" clId="{1B7A9B87-80A6-4CC6-BA2F-0E1587E7CD89}" dt="2025-09-12T11:37:01.481" v="34"/>
      <pc:docMkLst>
        <pc:docMk/>
      </pc:docMkLst>
      <pc:sldChg chg="modSp mod">
        <pc:chgData name="Fatmaelzahraa Eltaher" userId="36185838-2b68-4b85-8fbe-52d97a21f537" providerId="ADAL" clId="{1B7A9B87-80A6-4CC6-BA2F-0E1587E7CD89}" dt="2025-09-08T14:01:13.705" v="17"/>
        <pc:sldMkLst>
          <pc:docMk/>
          <pc:sldMk cId="2740838320" sldId="354"/>
        </pc:sldMkLst>
        <pc:spChg chg="mod">
          <ac:chgData name="Fatmaelzahraa Eltaher" userId="36185838-2b68-4b85-8fbe-52d97a21f537" providerId="ADAL" clId="{1B7A9B87-80A6-4CC6-BA2F-0E1587E7CD89}" dt="2025-09-08T14:01:13.705" v="17"/>
          <ac:spMkLst>
            <pc:docMk/>
            <pc:sldMk cId="2740838320" sldId="354"/>
            <ac:spMk id="2" creationId="{FD0224E8-C1C3-63DB-33C9-C4A1EE8D62D6}"/>
          </ac:spMkLst>
        </pc:spChg>
        <pc:spChg chg="mod">
          <ac:chgData name="Fatmaelzahraa Eltaher" userId="36185838-2b68-4b85-8fbe-52d97a21f537" providerId="ADAL" clId="{1B7A9B87-80A6-4CC6-BA2F-0E1587E7CD89}" dt="2025-09-08T10:52:14.180" v="10" actId="20577"/>
          <ac:spMkLst>
            <pc:docMk/>
            <pc:sldMk cId="2740838320" sldId="354"/>
            <ac:spMk id="3" creationId="{5618FC0B-D8BD-7468-44A3-4C06919F99A1}"/>
          </ac:spMkLst>
        </pc:spChg>
      </pc:sldChg>
      <pc:sldChg chg="modSp new add del mod">
        <pc:chgData name="Fatmaelzahraa Eltaher" userId="36185838-2b68-4b85-8fbe-52d97a21f537" providerId="ADAL" clId="{1B7A9B87-80A6-4CC6-BA2F-0E1587E7CD89}" dt="2025-09-12T11:37:01.481" v="34"/>
        <pc:sldMkLst>
          <pc:docMk/>
          <pc:sldMk cId="3355189933" sldId="361"/>
        </pc:sldMkLst>
        <pc:spChg chg="mod">
          <ac:chgData name="Fatmaelzahraa Eltaher" userId="36185838-2b68-4b85-8fbe-52d97a21f537" providerId="ADAL" clId="{1B7A9B87-80A6-4CC6-BA2F-0E1587E7CD89}" dt="2025-09-12T11:37:01.481" v="34"/>
          <ac:spMkLst>
            <pc:docMk/>
            <pc:sldMk cId="3355189933" sldId="361"/>
            <ac:spMk id="3" creationId="{3112628B-B2BD-5BEF-8E7F-C7F29E7CC083}"/>
          </ac:spMkLst>
        </pc:spChg>
      </pc:sldChg>
      <pc:sldChg chg="new del">
        <pc:chgData name="Fatmaelzahraa Eltaher" userId="36185838-2b68-4b85-8fbe-52d97a21f537" providerId="ADAL" clId="{1B7A9B87-80A6-4CC6-BA2F-0E1587E7CD89}" dt="2025-09-08T14:24:54.354" v="19" actId="680"/>
        <pc:sldMkLst>
          <pc:docMk/>
          <pc:sldMk cId="3432982412" sldId="3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972408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400" b="1" smtClean="0">
                <a:solidFill>
                  <a:srgbClr val="262626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400" b="1">
              <a:solidFill>
                <a:srgbClr val="262626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200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400" b="1" smtClean="0">
                <a:solidFill>
                  <a:srgbClr val="262626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400" b="1">
              <a:solidFill>
                <a:srgbClr val="262626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096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400" b="1" smtClean="0">
                <a:solidFill>
                  <a:srgbClr val="262626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400" b="1">
              <a:solidFill>
                <a:srgbClr val="262626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568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400" b="1" smtClean="0">
                <a:solidFill>
                  <a:srgbClr val="262626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400" b="1">
              <a:solidFill>
                <a:srgbClr val="262626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156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400" b="1" smtClean="0">
                <a:solidFill>
                  <a:srgbClr val="262626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400" b="1">
              <a:solidFill>
                <a:srgbClr val="262626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745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400" b="1" smtClean="0">
                <a:solidFill>
                  <a:srgbClr val="262626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400" b="1">
              <a:solidFill>
                <a:srgbClr val="262626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964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400" b="1" smtClean="0">
                <a:solidFill>
                  <a:srgbClr val="262626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400" b="1">
              <a:solidFill>
                <a:srgbClr val="262626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61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400" b="1" smtClean="0">
                <a:solidFill>
                  <a:srgbClr val="262626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400" b="1">
              <a:solidFill>
                <a:srgbClr val="262626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42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400" b="1" smtClean="0">
                <a:solidFill>
                  <a:srgbClr val="262626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400" b="1">
              <a:solidFill>
                <a:srgbClr val="262626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47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400" b="1" smtClean="0">
                <a:solidFill>
                  <a:srgbClr val="262626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400" b="1">
              <a:solidFill>
                <a:srgbClr val="262626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755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400" b="1" smtClean="0">
                <a:solidFill>
                  <a:srgbClr val="262626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400" b="1">
              <a:solidFill>
                <a:srgbClr val="262626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805024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400" b="1" smtClean="0">
                <a:solidFill>
                  <a:srgbClr val="262626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400" b="1">
              <a:solidFill>
                <a:srgbClr val="262626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713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sktop.github.com/downloa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9FA92C-B278-E264-6857-68AD13A165C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46617" y="3198167"/>
            <a:ext cx="8064388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anose="020B0604020202020204" pitchFamily="34" charset="0"/>
                <a:ea typeface="Open sans"/>
                <a:cs typeface="Helvetica" panose="020B0604020202020204" pitchFamily="34" charset="0"/>
              </a:rPr>
              <a:t>Title</a:t>
            </a:r>
            <a:endParaRPr kumimoji="0" lang="en-IE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4DDB32-DB2C-944E-8629-808B9BC36D30}"/>
              </a:ext>
            </a:extLst>
          </p:cNvPr>
          <p:cNvSpPr txBox="1"/>
          <p:nvPr/>
        </p:nvSpPr>
        <p:spPr>
          <a:xfrm>
            <a:off x="387196" y="6106173"/>
            <a:ext cx="5833648" cy="4924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600">
                <a:solidFill>
                  <a:schemeClr val="bg1"/>
                </a:solidFill>
                <a:latin typeface="Open sans"/>
                <a:cs typeface="Open sans"/>
              </a:rPr>
              <a:t>Date, Module name, Lesson number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FD0224E8-C1C3-63DB-33C9-C4A1EE8D62D6}"/>
              </a:ext>
            </a:extLst>
          </p:cNvPr>
          <p:cNvSpPr txBox="1">
            <a:spLocks/>
          </p:cNvSpPr>
          <p:nvPr/>
        </p:nvSpPr>
        <p:spPr>
          <a:xfrm>
            <a:off x="999017" y="3350567"/>
            <a:ext cx="10805990" cy="1692771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IE" sz="4000" b="1" dirty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Open sans"/>
                <a:cs typeface="Helvetica" panose="020B0604020202020204" pitchFamily="34" charset="0"/>
              </a:rPr>
              <a:t>Week 1 – Visual Studio &amp; </a:t>
            </a:r>
            <a:r>
              <a:rPr lang="en-IE" sz="4000" b="1" dirty="0" err="1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Open sans"/>
                <a:cs typeface="Helvetica" panose="020B0604020202020204" pitchFamily="34" charset="0"/>
              </a:rPr>
              <a:t>Github</a:t>
            </a:r>
            <a:endParaRPr lang="en-IE" sz="4000" b="1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ea typeface="Open sans"/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IE" sz="3200" b="1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ea typeface="Open sans"/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IE" sz="3200" b="1" dirty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Open sans"/>
                <a:cs typeface="Helvetica" panose="020B0604020202020204" pitchFamily="34" charset="0"/>
              </a:rPr>
              <a:t>Dr Fatmaelzahraa Eltaher</a:t>
            </a:r>
            <a:endParaRPr lang="en-IE" sz="3200" b="1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18FC0B-D8BD-7468-44A3-4C06919F99A1}"/>
              </a:ext>
            </a:extLst>
          </p:cNvPr>
          <p:cNvSpPr txBox="1"/>
          <p:nvPr/>
        </p:nvSpPr>
        <p:spPr>
          <a:xfrm>
            <a:off x="539596" y="6258573"/>
            <a:ext cx="3417410" cy="4924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Open sans"/>
                <a:cs typeface="Open sans"/>
              </a:rPr>
              <a:t> Web </a:t>
            </a:r>
            <a:r>
              <a:rPr lang="en-US" sz="2600">
                <a:solidFill>
                  <a:schemeClr val="accent1">
                    <a:lumMod val="50000"/>
                  </a:schemeClr>
                </a:solidFill>
                <a:latin typeface="Open sans"/>
                <a:cs typeface="Open sans"/>
              </a:rPr>
              <a:t>Development 1</a:t>
            </a:r>
            <a:endParaRPr lang="en-US" sz="2600" dirty="0">
              <a:solidFill>
                <a:schemeClr val="accent1">
                  <a:lumMod val="50000"/>
                </a:schemeClr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4083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DA976E-F0F3-3996-07CA-E55003A3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rgbClr val="004C6C"/>
                </a:solidFill>
              </a:rPr>
              <a:t>Learning outcomes for this lesson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1CEE54-7114-9AB4-B077-DA473BAE2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" pitchFamily="2" charset="0"/>
              </a:rPr>
              <a:t>How to use Visual Studio Code for website development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" pitchFamily="2" charset="0"/>
              </a:rPr>
              <a:t>How to use </a:t>
            </a:r>
            <a:r>
              <a:rPr lang="en-US" dirty="0" err="1">
                <a:latin typeface="Times" pitchFamily="2" charset="0"/>
              </a:rPr>
              <a:t>Github</a:t>
            </a:r>
            <a:r>
              <a:rPr lang="en-US" dirty="0">
                <a:latin typeface="Times" pitchFamily="2" charset="0"/>
              </a:rPr>
              <a:t> Pages to make the website available online</a:t>
            </a:r>
            <a:endParaRPr lang="en-US" sz="28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15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DA976E-F0F3-3996-07CA-E55003A3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rgbClr val="004C6C"/>
                </a:solidFill>
              </a:rPr>
              <a:t>Visual Studio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1CEE54-7114-9AB4-B077-DA473BAE2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8" y="1468890"/>
            <a:ext cx="11065042" cy="190416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>
                <a:latin typeface="Times" pitchFamily="2" charset="0"/>
              </a:rPr>
              <a:t>V</a:t>
            </a:r>
            <a:r>
              <a:rPr lang="en-US" sz="2800">
                <a:latin typeface="Times" pitchFamily="2" charset="0"/>
              </a:rPr>
              <a:t>isual </a:t>
            </a:r>
            <a:r>
              <a:rPr lang="en-US" sz="2800" dirty="0">
                <a:latin typeface="Times" pitchFamily="2" charset="0"/>
              </a:rPr>
              <a:t>Studio Code is a lightweight but powerful source code editor which runs on your desktop and is available for Windows, macOS and </a:t>
            </a:r>
            <a:r>
              <a:rPr lang="en-US" sz="2800">
                <a:latin typeface="Times" pitchFamily="2" charset="0"/>
              </a:rPr>
              <a:t>Linux.</a:t>
            </a:r>
            <a:endParaRPr lang="en-US" sz="2800" dirty="0">
              <a:latin typeface="Times" pitchFamily="2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F44EE90-804A-5A96-6F98-2BD1D68F5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199" y="2986957"/>
            <a:ext cx="7019602" cy="371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DA976E-F0F3-3996-07CA-E55003A3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rgbClr val="004C6C"/>
                </a:solidFill>
              </a:rPr>
              <a:t>GitHub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1CEE54-7114-9AB4-B077-DA473BAE2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163" y="1311275"/>
            <a:ext cx="10515600" cy="1325563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" pitchFamily="2" charset="0"/>
              </a:rPr>
              <a:t>GitHub is a developer platform that allows developers to create, store, manage and share their code.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07FCEA6-A4E2-2393-3E22-DDACE8F15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317" y="2694450"/>
            <a:ext cx="9321366" cy="373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4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DA976E-F0F3-3996-07CA-E55003A3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rgbClr val="004C6C"/>
                </a:solidFill>
              </a:rPr>
              <a:t>GitHub - Glossary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1CEE54-7114-9AB4-B077-DA473BAE2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162" y="1311275"/>
            <a:ext cx="11020425" cy="4989513"/>
          </a:xfrm>
        </p:spPr>
        <p:txBody>
          <a:bodyPr>
            <a:normAutofit fontScale="77500" lnSpcReduction="20000"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" pitchFamily="2" charset="0"/>
              </a:rPr>
              <a:t>Repository (Repo): a project folder; it contains the files and their history (changes made over time). Multiple users can collaborate with the repository and it can be either public or private.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" pitchFamily="2" charset="0"/>
              </a:rPr>
              <a:t>Commit: A snapshot of the repository at a specific point in time, recording the state of the project.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" pitchFamily="2" charset="0"/>
              </a:rPr>
              <a:t>Branch: a paral</a:t>
            </a:r>
            <a:r>
              <a:rPr lang="en-US" dirty="0">
                <a:latin typeface="Times" pitchFamily="2" charset="0"/>
              </a:rPr>
              <a:t>lel version of the repository. Each repository has one branch named ‘main’, but alternative ones can be created to work on features or bugs.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" pitchFamily="2" charset="0"/>
              </a:rPr>
              <a:t>Merge: Process of integrating changes from one branch to another.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" pitchFamily="2" charset="0"/>
              </a:rPr>
              <a:t>Pull Request (PR): A way to propose changes to a repository. Once reviewed, PRs can be merged into the main branch.</a:t>
            </a:r>
            <a:endParaRPr lang="en-US" sz="28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703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DA976E-F0F3-3996-07CA-E55003A3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err="1">
                <a:solidFill>
                  <a:srgbClr val="004C6C"/>
                </a:solidFill>
              </a:rPr>
              <a:t>Github</a:t>
            </a:r>
            <a:r>
              <a:rPr lang="en-IE" b="1" dirty="0">
                <a:solidFill>
                  <a:srgbClr val="004C6C"/>
                </a:solidFill>
              </a:rPr>
              <a:t> - Glossary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1CEE54-7114-9AB4-B077-DA473BAE2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162" y="1311275"/>
            <a:ext cx="11020425" cy="4989513"/>
          </a:xfrm>
        </p:spPr>
        <p:txBody>
          <a:bodyPr>
            <a:normAutofit fontScale="77500" lnSpcReduction="20000"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" pitchFamily="2" charset="0"/>
              </a:rPr>
              <a:t>Fork: A copy of a repository that you manage. Forking a repository allows you to freely experiment with changes without affecting the original project. You can later submit a PR to the original repository to merge your changes.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" pitchFamily="2" charset="0"/>
              </a:rPr>
              <a:t>Clone: Creating a local copy of a repository on your machine. This allows you to work on the project offline or in your local environment.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" pitchFamily="2" charset="0"/>
              </a:rPr>
              <a:t>Push: Sending your commits from your local repository to a remote repository like GitHub. It involves uploading your local repository changes to a remote repository.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" pitchFamily="2" charset="0"/>
              </a:rPr>
              <a:t>Pull: Updating your local repository with changes from a remote repository. This command fetches and integrates changes from the remote repository into your local repository.</a:t>
            </a:r>
          </a:p>
        </p:txBody>
      </p:sp>
    </p:spTree>
    <p:extLst>
      <p:ext uri="{BB962C8B-B14F-4D97-AF65-F5344CB8AC3E}">
        <p14:creationId xmlns:p14="http://schemas.microsoft.com/office/powerpoint/2010/main" val="2530911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DA976E-F0F3-3996-07CA-E55003A3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err="1">
                <a:solidFill>
                  <a:srgbClr val="004C6C"/>
                </a:solidFill>
              </a:rPr>
              <a:t>Github</a:t>
            </a:r>
            <a:r>
              <a:rPr lang="en-IE" b="1" dirty="0">
                <a:solidFill>
                  <a:srgbClr val="004C6C"/>
                </a:solidFill>
              </a:rPr>
              <a:t> - Desktop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1CEE54-7114-9AB4-B077-DA473BAE2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162" y="1311275"/>
            <a:ext cx="11020425" cy="1325563"/>
          </a:xfrm>
        </p:spPr>
        <p:txBody>
          <a:bodyPr>
            <a:normAutofit lnSpcReduction="10000"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" pitchFamily="2" charset="0"/>
              </a:rPr>
              <a:t>It is possible to download GitHub Desktop and update your files from your laptop. This makes the process much easier.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Times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D1F44C-DE6F-1A07-36F4-29FBEFAF7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4" y="2851724"/>
            <a:ext cx="6752492" cy="364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02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DA976E-F0F3-3996-07CA-E55003A3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rgbClr val="004C6C"/>
                </a:solidFill>
              </a:rPr>
              <a:t>GitHub Pages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1CEE54-7114-9AB4-B077-DA473BAE2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163" y="1311275"/>
            <a:ext cx="10515600" cy="1325563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" pitchFamily="2" charset="0"/>
              </a:rPr>
              <a:t>GitHub Pages allows you to make your website available to everyone by sharing your code on GitHub.</a:t>
            </a:r>
          </a:p>
        </p:txBody>
      </p:sp>
      <p:pic>
        <p:nvPicPr>
          <p:cNvPr id="6" name="Picture 5" descr="A screenshot of a website&#10;&#10;Description automatically generated">
            <a:extLst>
              <a:ext uri="{FF2B5EF4-FFF2-40B4-BE49-F238E27FC236}">
                <a16:creationId xmlns:a16="http://schemas.microsoft.com/office/drawing/2014/main" id="{54CE38B0-7E00-C2FA-7C84-8395376F2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67" y="2636838"/>
            <a:ext cx="5778466" cy="40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85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F1B06-7C29-7205-62F5-2B888EED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Links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2628B-B2BD-5BEF-8E7F-C7F29E7CC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hlinkClick r:id="rId2"/>
              </a:rPr>
              <a:t>https://code.visualstudio.com/download</a:t>
            </a:r>
          </a:p>
          <a:p>
            <a:r>
              <a:rPr lang="en-IE" dirty="0">
                <a:hlinkClick r:id="rId2"/>
              </a:rPr>
              <a:t>https://desktop.github.com/download/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3121D-6205-3277-25AB-FD1F7276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400" b="1" smtClean="0">
                <a:solidFill>
                  <a:srgbClr val="262626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9</a:t>
            </a:fld>
            <a:endParaRPr lang="en-US" sz="1400" b="1">
              <a:solidFill>
                <a:srgbClr val="262626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518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13995</TotalTime>
  <Words>421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Open sans</vt:lpstr>
      <vt:lpstr>Times</vt:lpstr>
      <vt:lpstr>Office Theme</vt:lpstr>
      <vt:lpstr>Title</vt:lpstr>
      <vt:lpstr>Learning outcomes for this lesson</vt:lpstr>
      <vt:lpstr>Visual Studio Code</vt:lpstr>
      <vt:lpstr>GitHub</vt:lpstr>
      <vt:lpstr>GitHub - Glossary</vt:lpstr>
      <vt:lpstr>Github - Glossary</vt:lpstr>
      <vt:lpstr>Github - Desktop</vt:lpstr>
      <vt:lpstr>GitHub Pages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cp:lastModifiedBy>Fatmaelzahraa Eltaher</cp:lastModifiedBy>
  <cp:revision>326</cp:revision>
  <dcterms:modified xsi:type="dcterms:W3CDTF">2025-09-12T11:37:03Z</dcterms:modified>
</cp:coreProperties>
</file>