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831B96-1657-4F41-9568-F5D422B00473}">
  <a:tblStyle styleId="{05831B96-1657-4F41-9568-F5D422B004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4d329183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4d329183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05a460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05a460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05a460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05a460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d329183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d329183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4d329183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4d329183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d329183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d329183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d329183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d329183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4d329183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4d329183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d329183d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d329183d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d329183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d329183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4d329183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4d329183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d329183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d329183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4d329183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4d329183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9" Type="http://schemas.openxmlformats.org/officeDocument/2006/relationships/image" Target="../media/image13.jp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507.05717" TargetMode="External"/><Relationship Id="rId4" Type="http://schemas.openxmlformats.org/officeDocument/2006/relationships/hyperlink" Target="https://repositum.tuwien.ac.at/obvutwhs/download/pdf/287474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4.xml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4.xm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63131"/>
            <a:ext cx="4450800" cy="27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Oswald"/>
                <a:ea typeface="Oswald"/>
                <a:cs typeface="Oswald"/>
                <a:sym typeface="Oswald"/>
              </a:rPr>
              <a:t>Handwritten Text Recognition system</a:t>
            </a:r>
            <a:endParaRPr b="0" sz="4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33600"/>
            <a:ext cx="38217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Ashraqat Sheta (13)</a:t>
            </a:r>
            <a:endParaRPr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Fatma Ibrahim (42)</a:t>
            </a:r>
            <a:endParaRPr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09675"/>
            <a:ext cx="7030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evaluation difference between the original model and our solution.</a:t>
            </a:r>
            <a:endParaRPr sz="2400"/>
          </a:p>
        </p:txBody>
      </p:sp>
      <p:sp>
        <p:nvSpPr>
          <p:cNvPr id="334" name="Google Shape;334;p22"/>
          <p:cNvSpPr txBox="1"/>
          <p:nvPr>
            <p:ph type="title"/>
          </p:nvPr>
        </p:nvSpPr>
        <p:spPr>
          <a:xfrm flipH="1">
            <a:off x="1367300" y="1600200"/>
            <a:ext cx="70305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Original Model:-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Number of epochs:-38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New Model:-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Number of epochs:-27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00" y="3949700"/>
            <a:ext cx="63670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2330550"/>
            <a:ext cx="6426199" cy="3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p23"/>
          <p:cNvGraphicFramePr/>
          <p:nvPr/>
        </p:nvGraphicFramePr>
        <p:xfrm>
          <a:off x="1282900" y="7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{05831B96-1657-4F41-9568-F5D422B00473}</a:tableStyleId>
              </a:tblPr>
              <a:tblGrid>
                <a:gridCol w="1447800"/>
                <a:gridCol w="1447800"/>
                <a:gridCol w="1447800"/>
                <a:gridCol w="1548125"/>
                <a:gridCol w="1322575"/>
              </a:tblGrid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Model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</a:t>
                      </a:r>
                      <a:r>
                        <a:rPr lang="en"/>
                        <a:t> Model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Word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Recognized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Recognized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0.8632938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nature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0.94406354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probably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0.9635818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probably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0.971316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Wilingston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0.16331485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Wilington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0.4085443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outhiucilding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0.02816745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onthiilding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0.06953326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strengthened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0.9247407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strengthened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0.8108373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poblem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0.66334456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poblem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0.2755211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Secretary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0.46566343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Secretary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0.6599404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0" y="2592250"/>
            <a:ext cx="1419725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25" y="2040350"/>
            <a:ext cx="1264950" cy="47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925" y="1584625"/>
            <a:ext cx="1264950" cy="2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900" y="3084550"/>
            <a:ext cx="1464075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7250" y="3562700"/>
            <a:ext cx="1362800" cy="4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4650" y="4128750"/>
            <a:ext cx="1264950" cy="2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650" y="4421275"/>
            <a:ext cx="1264950" cy="5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24"/>
          <p:cNvGraphicFramePr/>
          <p:nvPr/>
        </p:nvGraphicFramePr>
        <p:xfrm>
          <a:off x="1255375" y="5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{05831B96-1657-4F41-9568-F5D422B00473}</a:tableStyleId>
              </a:tblPr>
              <a:tblGrid>
                <a:gridCol w="1447800"/>
                <a:gridCol w="1447800"/>
                <a:gridCol w="1447800"/>
                <a:gridCol w="1447800"/>
                <a:gridCol w="1422900"/>
              </a:tblGrid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Model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Model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Word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Recognized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Recognized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1sithromyain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0.08430587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Azithromycin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.08566643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Amoxicillin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Amoxicilin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0.57535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ferrous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ferrous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sulrate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sulfate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6C7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Prenobarbital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0.20474869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Plenbarbita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0.0073939087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Pentetn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0.0009623823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Penerton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0.0010430847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pigmintaa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0.005072847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pigmicntgn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0.0026469224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00" y="1557088"/>
            <a:ext cx="1441547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939" y="2070338"/>
            <a:ext cx="1329849" cy="3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375" y="2635937"/>
            <a:ext cx="14369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3088" y="3151312"/>
            <a:ext cx="1441550" cy="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500" y="3603275"/>
            <a:ext cx="12287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9500" y="4141725"/>
            <a:ext cx="12287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8950" y="4552600"/>
            <a:ext cx="1329850" cy="3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660400"/>
            <a:ext cx="7030500" cy="4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onclusion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previous modifications the accuracy of the model hasn’t  been widely exchanged, the model need to be trained over a medical  dataset.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better to use spell corrector.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aven Pro"/>
                <a:ea typeface="Maven Pro"/>
                <a:cs typeface="Maven Pro"/>
                <a:sym typeface="Maven Pro"/>
              </a:rPr>
              <a:t>Future work.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model to fit complete text-lines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OCR POST-PROCESSING ERROR CORRECTION ALGORITHM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Convolutional Recurrent Neural Network (CRNN)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Text Recognition inHistorical Documents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Accuracy  of the model is need to be </a:t>
            </a:r>
            <a:r>
              <a:rPr lang="en" sz="1800"/>
              <a:t>improved:-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3/4 of the words from the validation-set are correctly recognized and the character error rate is around 10% </a:t>
            </a:r>
            <a:r>
              <a:rPr lang="en" sz="1800"/>
              <a:t>from the IAM dataset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24000"/>
            <a:ext cx="7030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will take a part of Dataset and apply training on it to evaluate the difference modifications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Studying the effect of trying different variations of CNNs architecture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Replace LSTM by GRU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Replace optimizer by Adam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611275"/>
            <a:ext cx="7030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Trying different variations of CNNs architecture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155775"/>
            <a:ext cx="70305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Model CNN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CNN layers map the input image to a feature sequence of size 32x256, Each layer consists of three operation. the convolution operation, the non-linear RELU function is applied and a pooling layer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28633" l="28193" r="25693" t="37275"/>
          <a:stretch/>
        </p:blipFill>
        <p:spPr>
          <a:xfrm>
            <a:off x="1409700" y="2260600"/>
            <a:ext cx="6924599" cy="288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02200" y="723900"/>
            <a:ext cx="7218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Different CNN model [</a:t>
            </a:r>
            <a:r>
              <a:rPr b="0" lang="en" sz="1800" u="sng">
                <a:solidFill>
                  <a:schemeClr val="hlink"/>
                </a:solidFill>
                <a:hlinkClick action="ppaction://hlinksldjump" r:id="rId3"/>
              </a:rPr>
              <a:t>1</a:t>
            </a:r>
            <a:r>
              <a:rPr b="0" lang="en" sz="1800"/>
              <a:t>]:-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CNN layers map the input image to a feature sequence of size 32x256,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layers consist of convolution, pooling and non linear Relu layers . and uses batch normalization in two layers.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 b="15080" l="28196" r="25189" t="41495"/>
          <a:stretch/>
        </p:blipFill>
        <p:spPr>
          <a:xfrm>
            <a:off x="622300" y="1625600"/>
            <a:ext cx="7124701" cy="351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Different CNN model [</a:t>
            </a:r>
            <a:r>
              <a:rPr b="0" lang="en" sz="1800" u="sng">
                <a:solidFill>
                  <a:schemeClr val="hlink"/>
                </a:solidFill>
                <a:hlinkClick action="ppaction://hlinksldjump" r:id="rId3"/>
              </a:rPr>
              <a:t>2</a:t>
            </a:r>
            <a:r>
              <a:rPr b="0" lang="en" sz="1800"/>
              <a:t>]</a:t>
            </a:r>
            <a:endParaRPr b="0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CNN layers map the input image to a feature sequence of size 32x256, the layers consist of convolution, pooling and non linear Relu layers .and uses batch normalization in two layers.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4">
            <a:alphaModFix/>
          </a:blip>
          <a:srcRect b="9153" l="27983" r="25748" t="51544"/>
          <a:stretch/>
        </p:blipFill>
        <p:spPr>
          <a:xfrm>
            <a:off x="1303800" y="1778000"/>
            <a:ext cx="6900400" cy="3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94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The </a:t>
            </a:r>
            <a:r>
              <a:rPr b="0" lang="en" sz="2400"/>
              <a:t>evaluation</a:t>
            </a:r>
            <a:r>
              <a:rPr b="0" lang="en" sz="2400"/>
              <a:t> results between differents CNN architecture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 with non linear Relu layers got the best result among other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400"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16886" l="27115" r="24523" t="51325"/>
          <a:stretch/>
        </p:blipFill>
        <p:spPr>
          <a:xfrm>
            <a:off x="1214900" y="1739900"/>
            <a:ext cx="7094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Evaluation Results By </a:t>
            </a:r>
            <a:r>
              <a:rPr b="0" lang="en" sz="2400"/>
              <a:t>Replace LSTM By GRU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</a:rPr>
              <a:t>LSTM is better than GRU</a:t>
            </a:r>
            <a:endParaRPr b="0" sz="1800">
              <a:solidFill>
                <a:srgbClr val="000000"/>
              </a:solidFill>
            </a:endParaRPr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41147" l="27100" r="23328" t="42393"/>
          <a:stretch/>
        </p:blipFill>
        <p:spPr>
          <a:xfrm>
            <a:off x="1303800" y="2070100"/>
            <a:ext cx="6908801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Replace Optimizer by Adam</a:t>
            </a:r>
            <a:endParaRPr b="0" sz="24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447800"/>
            <a:ext cx="70305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Adam improves the accuracy, however, the number of training epochs increases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23444" l="27083" r="23113" t="51604"/>
          <a:stretch/>
        </p:blipFill>
        <p:spPr>
          <a:xfrm>
            <a:off x="1406950" y="2057400"/>
            <a:ext cx="7178251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