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Source Code Pro"/>
      <p:regular r:id="rId18"/>
      <p:bold r:id="rId19"/>
      <p:italic r:id="rId20"/>
      <p:boldItalic r:id="rId21"/>
    </p:embeddedFont>
    <p:embeddedFont>
      <p:font typeface="Oswald"/>
      <p:regular r:id="rId22"/>
      <p:bold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ourceCodePro-italic.fntdata"/><Relationship Id="rId11" Type="http://schemas.openxmlformats.org/officeDocument/2006/relationships/slide" Target="slides/slide6.xml"/><Relationship Id="rId22" Type="http://schemas.openxmlformats.org/officeDocument/2006/relationships/font" Target="fonts/Oswald-regular.fntdata"/><Relationship Id="rId10" Type="http://schemas.openxmlformats.org/officeDocument/2006/relationships/slide" Target="slides/slide5.xml"/><Relationship Id="rId21" Type="http://schemas.openxmlformats.org/officeDocument/2006/relationships/font" Target="fonts/SourceCodePr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Oswald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SourceCodePro-bold.fntdata"/><Relationship Id="rId6" Type="http://schemas.openxmlformats.org/officeDocument/2006/relationships/slide" Target="slides/slide1.xml"/><Relationship Id="rId18" Type="http://schemas.openxmlformats.org/officeDocument/2006/relationships/font" Target="fonts/SourceCodePr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71e6a6d03d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71e6a6d03d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71e6a6d03d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71e6a6d03d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71f9a29ba1_2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71f9a29ba1_2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71e6a6d03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71e6a6d03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71bd37316b_0_8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71bd37316b_0_8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71e6a6d03d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71e6a6d03d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1e6a6d03d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71e6a6d03d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71f9a29ba1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71f9a29ba1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71e6a6d03d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71e6a6d03d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71e6a6d03d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71e6a6d03d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71f9a29ba1_2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71f9a29ba1_2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Google Shape;52;p11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4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5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7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35" name="Google Shape;35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dern-writer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Handwritten Text Recognition system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Ashraqat Sheta (13)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Fatma Ibrahim (42)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solidFill>
            <a:schemeClr val="dk1"/>
          </a:solidFill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Initial</a:t>
            </a: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>
                <a:solidFill>
                  <a:schemeClr val="lt1"/>
                </a:solidFill>
              </a:rPr>
              <a:t>Results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5" name="Google Shape;125;p22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Input :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Output :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The system recognized the image with accuracy 0.4891021</a:t>
            </a:r>
            <a:endParaRPr/>
          </a:p>
        </p:txBody>
      </p:sp>
      <p:pic>
        <p:nvPicPr>
          <p:cNvPr id="126" name="Google Shape;12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7375" y="2066925"/>
            <a:ext cx="6038850" cy="829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67750" y="3150700"/>
            <a:ext cx="3622550" cy="65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solidFill>
            <a:schemeClr val="dk1"/>
          </a:solidFill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Timeline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33" name="Google Shape;13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200" y="1371275"/>
            <a:ext cx="8520600" cy="346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solidFill>
            <a:schemeClr val="dk1"/>
          </a:solidFill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Problem Statement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11700" y="1378113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While we are walking towards computerization, this application came to fill the gap between handwritten documents and computerized ones 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Simply the application takes an image of a hand written word and provide a computerized text of that word as an output.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11700" y="2923950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71" name="Google Shape;7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050" y="3258825"/>
            <a:ext cx="2224225" cy="1219200"/>
          </a:xfrm>
          <a:prstGeom prst="rect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72" name="Google Shape;72;p14"/>
          <p:cNvSpPr/>
          <p:nvPr/>
        </p:nvSpPr>
        <p:spPr>
          <a:xfrm>
            <a:off x="2573075" y="3522675"/>
            <a:ext cx="1214700" cy="691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4"/>
          <p:cNvSpPr/>
          <p:nvPr/>
        </p:nvSpPr>
        <p:spPr>
          <a:xfrm>
            <a:off x="3882563" y="3191325"/>
            <a:ext cx="2046000" cy="1354200"/>
          </a:xfrm>
          <a:prstGeom prst="roundRect">
            <a:avLst>
              <a:gd fmla="val 16667" name="adj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4"/>
          <p:cNvSpPr txBox="1"/>
          <p:nvPr/>
        </p:nvSpPr>
        <p:spPr>
          <a:xfrm>
            <a:off x="7332875" y="3335325"/>
            <a:ext cx="1922400" cy="10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Source Code Pro"/>
                <a:ea typeface="Source Code Pro"/>
                <a:cs typeface="Source Code Pro"/>
                <a:sym typeface="Source Code Pro"/>
              </a:rPr>
              <a:t>suffering</a:t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5" name="Google Shape;75;p14"/>
          <p:cNvSpPr/>
          <p:nvPr/>
        </p:nvSpPr>
        <p:spPr>
          <a:xfrm>
            <a:off x="6093350" y="3522675"/>
            <a:ext cx="1214700" cy="691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solidFill>
            <a:schemeClr val="dk1"/>
          </a:solidFill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Usage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1" name="Google Shape;81;p15"/>
          <p:cNvSpPr txBox="1"/>
          <p:nvPr>
            <p:ph idx="1" type="body"/>
          </p:nvPr>
        </p:nvSpPr>
        <p:spPr>
          <a:xfrm>
            <a:off x="311700" y="16849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-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A handwritten document could be easily edited 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-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There is no need to waste time in reading someone’s handwriting as you can just scan it 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-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People can read their prescriptions which are in general not understandable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-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Huge files in governmental institutions could be transformed to pdf documents which provide an easier way to search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solidFill>
            <a:schemeClr val="dk1"/>
          </a:solidFill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Models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7" name="Google Shape;87;p16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-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Rajib  proposed a handwritten English character recognition system based on the Hidden Markov Model (HMM).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-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Velappa Ganapathy proposed a recognition method based on multi scale neural network training.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-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Serrano  proposed a novel interactive approach for handwritten character recognition. The system requires human suggestion for only those inputs for which the system gets confuse.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-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Rakesh Kumar proposed a method in order to reduce the training time of the system by utilizing a single layer neural network. Segmented characters are scaled to 80 X 80 pixels.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solidFill>
            <a:schemeClr val="dk1"/>
          </a:solidFill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Selected Model 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311700" y="1209500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Neural Network (NN) which is trained on word-images from the IAM dataset.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It consists of convolutional NN (CNN) layers, recurrent NN (RNN) layers and a final Connectionist Temporal Classification (CTC) layer .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 model maps an image (or matrix) M of size W×H to a character sequence (c1, c2, …) with a length between 0 and L. the text is recognized on character-level.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6475" y="2730125"/>
            <a:ext cx="7621600" cy="225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solidFill>
            <a:schemeClr val="dk1"/>
          </a:solidFill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Problems in the model 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0" name="Google Shape;100;p18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The model is limited to word recognition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The following figure shows that when the word is aligned the accuracy is decreased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9700" y="2571750"/>
            <a:ext cx="8056699" cy="256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solidFill>
            <a:schemeClr val="dk1"/>
          </a:solidFill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Modifications over the model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7" name="Google Shape;107;p19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Using data augmentation to increase model’s accuracy</a:t>
            </a:r>
            <a:endParaRPr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Studying the effect of t</a:t>
            </a:r>
            <a:r>
              <a:rPr lang="en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rying different variations of CNNs </a:t>
            </a:r>
            <a:r>
              <a:rPr lang="en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like adding other layers or other architecture</a:t>
            </a:r>
            <a:endParaRPr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222222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Studying the effect of trying different variations of RNNs like 2D-LSTM and GRU</a:t>
            </a:r>
            <a:endParaRPr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Developing the model to recognize a sentence image </a:t>
            </a:r>
            <a:r>
              <a:rPr lang="en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instead</a:t>
            </a:r>
            <a:r>
              <a:rPr lang="en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of one word image </a:t>
            </a:r>
            <a:endParaRPr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type="title"/>
          </p:nvPr>
        </p:nvSpPr>
        <p:spPr>
          <a:xfrm>
            <a:off x="311700" y="444500"/>
            <a:ext cx="8520600" cy="558900"/>
          </a:xfrm>
          <a:prstGeom prst="rect">
            <a:avLst/>
          </a:prstGeom>
          <a:solidFill>
            <a:schemeClr val="dk1"/>
          </a:solidFill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Progress in proposed solutions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3" name="Google Shape;113;p20"/>
          <p:cNvSpPr txBox="1"/>
          <p:nvPr>
            <p:ph idx="1" type="body"/>
          </p:nvPr>
        </p:nvSpPr>
        <p:spPr>
          <a:xfrm>
            <a:off x="311700" y="1588100"/>
            <a:ext cx="8520600" cy="31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Arial"/>
                <a:ea typeface="Arial"/>
                <a:cs typeface="Arial"/>
                <a:sym typeface="Arial"/>
              </a:rPr>
              <a:t>Adding data augmentation to the model :</a:t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l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○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Apply random align to the data image 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○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Apply image rotation in random by max 20 degree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○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Apply resize method to decrease the size of the word 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solidFill>
            <a:schemeClr val="dk1"/>
          </a:solidFill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Where are we &amp; next steps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9" name="Google Shape;119;p2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Using data augmentation to increase model’s accuracy</a:t>
            </a:r>
            <a:endParaRPr>
              <a:solidFill>
                <a:srgbClr val="222222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222222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Studying the effect of trying different variations of CNNs like adding other layers or other architecture</a:t>
            </a:r>
            <a:endParaRPr>
              <a:solidFill>
                <a:srgbClr val="222222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222222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Studying the effect of trying different variations of RNNs like 2D-LSTM and GRU</a:t>
            </a:r>
            <a:endParaRPr>
              <a:solidFill>
                <a:srgbClr val="222222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222222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Developing the model to recognize a sentence image instead of one word image </a:t>
            </a:r>
            <a:endParaRPr>
              <a:solidFill>
                <a:srgbClr val="222222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