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2" r:id="rId6"/>
    <p:sldId id="264" r:id="rId7"/>
    <p:sldId id="263" r:id="rId8"/>
    <p:sldId id="265" r:id="rId9"/>
    <p:sldId id="270" r:id="rId10"/>
    <p:sldId id="271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4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12: STRİNGLER (STRINGS)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STRİNG SABİTLERİ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STRİNG DEĞİŞKENLERİNİN ÖZELLİKLERİ VE KULLANIM ŞEKLİ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C DİLİNDE STRİNG KÜTÜPHANELERİ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DAFCF926-59E2-4292-B5FF-C66F90CF902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4. STRİNG TÜRÜNDE DİZİLER</a:t>
          </a:r>
        </a:p>
      </dgm:t>
    </dgm:pt>
    <dgm:pt modelId="{EA9202A2-BF41-4F3A-83CD-D0528F80E4A0}" type="par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6B012972-4E46-42B7-BC75-FA352F2371DE}" type="sib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218215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5" custLinFactX="-200000" custLinFactNeighborX="-288107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5" custScaleX="236018" custLinFactNeighborX="8107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5" custLinFactX="-200000" custLinFactNeighborX="-288107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5" custScaleX="236018" custLinFactNeighborX="8107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5" custLinFactX="-200000" custLinFactNeighborX="-288107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5" custScaleX="236018" custLinFactNeighborX="8107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5" custLinFactX="-200000" custLinFactNeighborX="-288107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5" custScaleX="236018" custLinFactNeighborX="8107">
        <dgm:presLayoutVars>
          <dgm:chMax val="0"/>
          <dgm:chPref val="0"/>
          <dgm:bulletEnabled val="1"/>
        </dgm:presLayoutVars>
      </dgm:prSet>
      <dgm:spPr/>
    </dgm:pt>
    <dgm:pt modelId="{D3B3F671-640B-4DA2-BA13-806A1C4B9C4F}" type="pres">
      <dgm:prSet presAssocID="{DAFCF926-59E2-4292-B5FF-C66F90CF9028}" presName="childComposite" presStyleCnt="0">
        <dgm:presLayoutVars>
          <dgm:chMax val="0"/>
          <dgm:chPref val="0"/>
        </dgm:presLayoutVars>
      </dgm:prSet>
      <dgm:spPr/>
    </dgm:pt>
    <dgm:pt modelId="{219E1AD1-A33A-4BCF-B08E-B335FFFA4B46}" type="pres">
      <dgm:prSet presAssocID="{DAFCF926-59E2-4292-B5FF-C66F90CF9028}" presName="Image" presStyleLbl="node1" presStyleIdx="4" presStyleCnt="5" custLinFactX="-200000" custLinFactNeighborX="-290318"/>
      <dgm:spPr>
        <a:solidFill>
          <a:schemeClr val="tx1"/>
        </a:solidFill>
      </dgm:spPr>
    </dgm:pt>
    <dgm:pt modelId="{3F874195-60F6-40A0-927A-15BDDF23EF47}" type="pres">
      <dgm:prSet presAssocID="{DAFCF926-59E2-4292-B5FF-C66F90CF9028}" presName="childText" presStyleLbl="lnNode1" presStyleIdx="4" presStyleCnt="5" custScaleX="235434" custLinFactNeighborX="8170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3208C21E-664C-4CFB-838E-63FBA3946C82}" srcId="{BBB6E763-0212-4049-8A0B-E121067B0CC6}" destId="{DAFCF926-59E2-4292-B5FF-C66F90CF9028}" srcOrd="4" destOrd="0" parTransId="{EA9202A2-BF41-4F3A-83CD-D0528F80E4A0}" sibTransId="{6B012972-4E46-42B7-BC75-FA352F2371DE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CD5F30F3-9467-4125-A4D9-72EE2310696A}" type="presOf" srcId="{DAFCF926-59E2-4292-B5FF-C66F90CF9028}" destId="{3F874195-60F6-40A0-927A-15BDDF23EF47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  <dgm:cxn modelId="{DA936E6E-785F-47F3-B6B1-E5D0449381E5}" type="presParOf" srcId="{5A5B34D8-F454-46E2-A039-E23F0AA6DC5F}" destId="{D3B3F671-640B-4DA2-BA13-806A1C4B9C4F}" srcOrd="4" destOrd="0" presId="urn:microsoft.com/office/officeart/2008/layout/PictureAccentList"/>
    <dgm:cxn modelId="{9C2CF5FB-BD90-484C-9335-F919030ABA91}" type="presParOf" srcId="{D3B3F671-640B-4DA2-BA13-806A1C4B9C4F}" destId="{219E1AD1-A33A-4BCF-B08E-B335FFFA4B46}" srcOrd="0" destOrd="0" presId="urn:microsoft.com/office/officeart/2008/layout/PictureAccentList"/>
    <dgm:cxn modelId="{EFE50F8A-3248-4B35-888F-2FB0BB21680F}" type="presParOf" srcId="{D3B3F671-640B-4DA2-BA13-806A1C4B9C4F}" destId="{3F874195-60F6-40A0-927A-15BDDF23EF4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2394" y="493928"/>
          <a:ext cx="8572681" cy="483671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16560" y="508094"/>
        <a:ext cx="8544349" cy="455339"/>
      </dsp:txXfrm>
    </dsp:sp>
    <dsp:sp modelId="{344FE820-FF89-4652-883D-C088CA67A2E4}">
      <dsp:nvSpPr>
        <dsp:cNvPr id="0" name=""/>
        <dsp:cNvSpPr/>
      </dsp:nvSpPr>
      <dsp:spPr>
        <a:xfrm>
          <a:off x="0" y="1072171"/>
          <a:ext cx="483671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515432" y="1072171"/>
          <a:ext cx="8062037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12: STRİNGLER (STRINGS)</a:t>
          </a:r>
        </a:p>
      </dsp:txBody>
      <dsp:txXfrm>
        <a:off x="539047" y="1095786"/>
        <a:ext cx="8014807" cy="436441"/>
      </dsp:txXfrm>
    </dsp:sp>
    <dsp:sp modelId="{B853B515-1AF6-4CA8-B0F6-5CF5831392AB}">
      <dsp:nvSpPr>
        <dsp:cNvPr id="0" name=""/>
        <dsp:cNvSpPr/>
      </dsp:nvSpPr>
      <dsp:spPr>
        <a:xfrm>
          <a:off x="0" y="1613883"/>
          <a:ext cx="483671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515432" y="1613883"/>
          <a:ext cx="8062037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STRİNG SABİTLERİ</a:t>
          </a:r>
        </a:p>
      </dsp:txBody>
      <dsp:txXfrm>
        <a:off x="539047" y="1637498"/>
        <a:ext cx="8014807" cy="436441"/>
      </dsp:txXfrm>
    </dsp:sp>
    <dsp:sp modelId="{82F3A047-ABDB-4381-B3E9-2F35DFA9ED3C}">
      <dsp:nvSpPr>
        <dsp:cNvPr id="0" name=""/>
        <dsp:cNvSpPr/>
      </dsp:nvSpPr>
      <dsp:spPr>
        <a:xfrm>
          <a:off x="0" y="2155594"/>
          <a:ext cx="483671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515432" y="2155594"/>
          <a:ext cx="8062037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STRİNG DEĞİŞKENLERİNİN ÖZELLİKLERİ VE KULLANIM ŞEKLİ</a:t>
          </a:r>
        </a:p>
      </dsp:txBody>
      <dsp:txXfrm>
        <a:off x="539047" y="2179209"/>
        <a:ext cx="8014807" cy="436441"/>
      </dsp:txXfrm>
    </dsp:sp>
    <dsp:sp modelId="{CA537248-8460-4E6A-962F-BEC9B0EE0563}">
      <dsp:nvSpPr>
        <dsp:cNvPr id="0" name=""/>
        <dsp:cNvSpPr/>
      </dsp:nvSpPr>
      <dsp:spPr>
        <a:xfrm>
          <a:off x="0" y="2697306"/>
          <a:ext cx="483671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515432" y="2697306"/>
          <a:ext cx="8062037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C DİLİNDE STRİNG KÜTÜPHANELERİ</a:t>
          </a:r>
        </a:p>
      </dsp:txBody>
      <dsp:txXfrm>
        <a:off x="539047" y="2720921"/>
        <a:ext cx="8014807" cy="436441"/>
      </dsp:txXfrm>
    </dsp:sp>
    <dsp:sp modelId="{219E1AD1-A33A-4BCF-B08E-B335FFFA4B46}">
      <dsp:nvSpPr>
        <dsp:cNvPr id="0" name=""/>
        <dsp:cNvSpPr/>
      </dsp:nvSpPr>
      <dsp:spPr>
        <a:xfrm>
          <a:off x="0" y="3239017"/>
          <a:ext cx="483671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874195-60F6-40A0-927A-15BDDF23EF47}">
      <dsp:nvSpPr>
        <dsp:cNvPr id="0" name=""/>
        <dsp:cNvSpPr/>
      </dsp:nvSpPr>
      <dsp:spPr>
        <a:xfrm>
          <a:off x="535381" y="3239017"/>
          <a:ext cx="8042088" cy="483671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4. STRİNG TÜRÜNDE DİZİLER</a:t>
          </a:r>
        </a:p>
      </dsp:txBody>
      <dsp:txXfrm>
        <a:off x="558996" y="3262632"/>
        <a:ext cx="7994858" cy="436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8" y="1202633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STRİNG TÜRÜNDE DİZİLER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954844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String’lerden</a:t>
            </a:r>
            <a:r>
              <a:rPr lang="tr-TR" dirty="0"/>
              <a:t> oluşan bir dizinin tutulması ile ilgili en geleneksel yöntem iki boyutlu karakter dizilerini kullanmaktır. Aşağıda örnek bir kullanım şekli gösterilmiştir.</a:t>
            </a:r>
          </a:p>
          <a:p>
            <a:pPr algn="just"/>
            <a:endParaRPr lang="tr-TR" dirty="0"/>
          </a:p>
          <a:p>
            <a:r>
              <a:rPr lang="tr-TR" b="1" dirty="0" err="1"/>
              <a:t>char</a:t>
            </a:r>
            <a:r>
              <a:rPr lang="tr-TR" b="1" dirty="0"/>
              <a:t> </a:t>
            </a:r>
            <a:r>
              <a:rPr lang="tr-TR" b="1" dirty="0" err="1"/>
              <a:t>sehirler</a:t>
            </a:r>
            <a:r>
              <a:rPr lang="tr-TR" b="1" dirty="0"/>
              <a:t>[][9] = {“İstanbul”, “</a:t>
            </a:r>
            <a:r>
              <a:rPr lang="tr-TR" b="1" dirty="0" err="1"/>
              <a:t>ankara</a:t>
            </a:r>
            <a:r>
              <a:rPr lang="tr-TR" b="1" dirty="0"/>
              <a:t>”, “kayseri”, “</a:t>
            </a:r>
            <a:r>
              <a:rPr lang="tr-TR" b="1" dirty="0" err="1"/>
              <a:t>denizli</a:t>
            </a:r>
            <a:r>
              <a:rPr lang="tr-TR" b="1" dirty="0"/>
              <a:t>”, “</a:t>
            </a:r>
            <a:r>
              <a:rPr lang="tr-TR" b="1" dirty="0" err="1"/>
              <a:t>trabzon</a:t>
            </a:r>
            <a:r>
              <a:rPr lang="tr-TR" b="1" dirty="0"/>
              <a:t>", “</a:t>
            </a:r>
            <a:r>
              <a:rPr lang="tr-TR" b="1" dirty="0" err="1"/>
              <a:t>van</a:t>
            </a:r>
            <a:r>
              <a:rPr lang="tr-TR" b="1" dirty="0"/>
              <a:t>”, “</a:t>
            </a:r>
            <a:r>
              <a:rPr lang="tr-TR" b="1" dirty="0" err="1"/>
              <a:t>kars</a:t>
            </a:r>
            <a:r>
              <a:rPr lang="tr-TR" b="1" dirty="0"/>
              <a:t>”, “</a:t>
            </a:r>
            <a:r>
              <a:rPr lang="tr-TR" b="1" dirty="0" err="1"/>
              <a:t>izmir</a:t>
            </a:r>
            <a:r>
              <a:rPr lang="tr-TR" b="1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2154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29F78546-6EA0-E092-A322-DF7F20036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7" y="1141374"/>
            <a:ext cx="8381051" cy="25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12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640432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5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STRİNGLER (STRINGS)</a:t>
            </a:r>
            <a:endParaRPr lang="tr-TR" sz="3333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515023"/>
              </p:ext>
            </p:extLst>
          </p:nvPr>
        </p:nvGraphicFramePr>
        <p:xfrm>
          <a:off x="397565" y="506896"/>
          <a:ext cx="8577470" cy="422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695738"/>
            <a:ext cx="8068087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STRİNG SABİTLERİ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378377"/>
            <a:ext cx="862716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1" dirty="0" err="1"/>
              <a:t>String</a:t>
            </a:r>
            <a:r>
              <a:rPr lang="tr-TR" b="1" dirty="0"/>
              <a:t> sabitleri </a:t>
            </a:r>
            <a:r>
              <a:rPr lang="tr-TR" dirty="0"/>
              <a:t>iki çift tırnak </a:t>
            </a:r>
            <a:r>
              <a:rPr lang="tr-TR" dirty="0" err="1"/>
              <a:t>karakeri</a:t>
            </a:r>
            <a:r>
              <a:rPr lang="tr-TR" dirty="0"/>
              <a:t> (“ .. “) arasında yer alan karakter dizilerini ifade etmektedir.</a:t>
            </a:r>
          </a:p>
          <a:p>
            <a:pPr algn="just"/>
            <a:endParaRPr lang="tr-TR" sz="2000" b="1" dirty="0"/>
          </a:p>
          <a:p>
            <a:pPr algn="just"/>
            <a:r>
              <a:rPr lang="tr-TR" dirty="0"/>
              <a:t>Kaçış dizileri, </a:t>
            </a:r>
            <a:r>
              <a:rPr lang="tr-TR" dirty="0" err="1"/>
              <a:t>string</a:t>
            </a:r>
            <a:r>
              <a:rPr lang="tr-TR" dirty="0"/>
              <a:t> sabitleri içerisinde bulunduklarında karakter olarak değil, farklı bir anlam ifade ederler ve derleyici tarafından farklı bir anlamda yorumlanırlar.</a:t>
            </a:r>
          </a:p>
          <a:p>
            <a:pPr algn="just"/>
            <a:endParaRPr lang="tr-TR" sz="2000" b="1" dirty="0"/>
          </a:p>
          <a:p>
            <a:pPr algn="ctr"/>
            <a:r>
              <a:rPr lang="tr-TR" b="1" dirty="0"/>
              <a:t>“C programlama kitabında \n bir konuyu araştırırken \n</a:t>
            </a:r>
            <a:r>
              <a:rPr lang="tr-TR" dirty="0"/>
              <a:t>”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73421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STRİNG DEĞİŞKENLERİNİN ÖZELLİKLERİ VE KULLANIM ŞEKLİ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915083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Bazı programlama dillerinde </a:t>
            </a:r>
            <a:r>
              <a:rPr lang="tr-TR" dirty="0" err="1"/>
              <a:t>string</a:t>
            </a:r>
            <a:r>
              <a:rPr lang="tr-TR" dirty="0"/>
              <a:t> türünde değişken tanımlayabilmek mümkündür. Ancak C dilinde </a:t>
            </a:r>
            <a:r>
              <a:rPr lang="tr-TR" dirty="0" err="1"/>
              <a:t>string</a:t>
            </a:r>
            <a:r>
              <a:rPr lang="tr-TR" dirty="0"/>
              <a:t> türündeki değişkenleri tutmak için tek boyutlu dizilerin kullanılması gereklidir.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String</a:t>
            </a:r>
            <a:r>
              <a:rPr lang="tr-TR" dirty="0"/>
              <a:t> türündeki değişkenin bitiş değerini ise </a:t>
            </a:r>
            <a:r>
              <a:rPr lang="tr-TR" b="1" dirty="0" err="1"/>
              <a:t>null</a:t>
            </a:r>
            <a:r>
              <a:rPr lang="tr-TR" dirty="0"/>
              <a:t> karakteri ile belirlenmektedir.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3D09CC9-099A-4428-0D9F-3C97703A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4" y="1214127"/>
            <a:ext cx="6650578" cy="19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3" y="1003850"/>
            <a:ext cx="7991061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C DİLİNDE STRİNG KÜTÜPHANELERİ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696425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Farklı üst seviye programlama dillerinde </a:t>
            </a:r>
            <a:r>
              <a:rPr lang="tr-TR" dirty="0" err="1"/>
              <a:t>stringler</a:t>
            </a:r>
            <a:r>
              <a:rPr lang="tr-TR" dirty="0"/>
              <a:t> üzerinde kopyalama, karşılaştırma, birleştirme, parçalama gibi bir dizi işlemlerin gerçekleştirilmesi mümkündür.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Ancak C dilinde </a:t>
            </a:r>
            <a:r>
              <a:rPr lang="tr-TR" dirty="0" err="1"/>
              <a:t>stringlerin</a:t>
            </a:r>
            <a:r>
              <a:rPr lang="tr-TR" dirty="0"/>
              <a:t> karakter dizileri olarak tutulması sebebiyle bu işlemlerin kolay bir şekilde gerçekleştirilmeleri mümkün değildir.</a:t>
            </a:r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03116B0-C219-C8C6-CC68-4DF148891EBE}"/>
              </a:ext>
            </a:extLst>
          </p:cNvPr>
          <p:cNvSpPr txBox="1"/>
          <p:nvPr/>
        </p:nvSpPr>
        <p:spPr>
          <a:xfrm>
            <a:off x="437321" y="1697072"/>
            <a:ext cx="6559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Consolas" panose="020B0609020204030204" pitchFamily="49" charset="0"/>
              </a:rPr>
              <a:t>char il [10], </a:t>
            </a:r>
            <a:r>
              <a:rPr lang="fr-FR" sz="1800" b="0" i="0" u="none" strike="noStrike" baseline="0" dirty="0" err="1">
                <a:latin typeface="Consolas" panose="020B0609020204030204" pitchFamily="49" charset="0"/>
              </a:rPr>
              <a:t>ilce</a:t>
            </a:r>
            <a:r>
              <a:rPr lang="fr-FR" sz="1800" b="0" i="0" u="none" strike="noStrike" baseline="0" dirty="0">
                <a:latin typeface="Consolas" panose="020B0609020204030204" pitchFamily="49" charset="0"/>
              </a:rPr>
              <a:t>[10];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il = “İstanbul”; // Hatalı kullanım.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ilce = il; // Hatalı kullanım.</a:t>
            </a:r>
          </a:p>
          <a:p>
            <a:pPr algn="l"/>
            <a:r>
              <a:rPr lang="tr-TR" sz="1800" b="0" i="0" u="none" strike="noStrike" baseline="0" dirty="0" err="1">
                <a:latin typeface="Consolas" panose="020B0609020204030204" pitchFamily="49" charset="0"/>
              </a:rPr>
              <a:t>if</a:t>
            </a:r>
            <a:r>
              <a:rPr lang="tr-TR" sz="1800" b="0" i="0" u="none" strike="noStrike" baseline="0" dirty="0">
                <a:latin typeface="Consolas" panose="020B0609020204030204" pitchFamily="49" charset="0"/>
              </a:rPr>
              <a:t>(il == ilce) {} // Hatalı kullanım.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636791"/>
            <a:ext cx="862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strcpy fonksiyonu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strlen</a:t>
            </a:r>
            <a:r>
              <a:rPr lang="tr-TR" dirty="0"/>
              <a:t> fonksiyonu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strcat</a:t>
            </a:r>
            <a:r>
              <a:rPr lang="tr-TR" dirty="0"/>
              <a:t> fonksiyonu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strcmp</a:t>
            </a:r>
            <a:r>
              <a:rPr lang="tr-TR" dirty="0"/>
              <a:t> fonksiyonu</a:t>
            </a:r>
          </a:p>
        </p:txBody>
      </p:sp>
    </p:spTree>
    <p:extLst>
      <p:ext uri="{BB962C8B-B14F-4D97-AF65-F5344CB8AC3E}">
        <p14:creationId xmlns:p14="http://schemas.microsoft.com/office/powerpoint/2010/main" val="3582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284</Words>
  <Application>Microsoft Office PowerPoint</Application>
  <PresentationFormat>Ekran Gösterisi (16:9)</PresentationFormat>
  <Paragraphs>34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Teması</vt:lpstr>
      <vt:lpstr>PowerPoint Sunusu</vt:lpstr>
      <vt:lpstr>BÖLÜM 12</vt:lpstr>
      <vt:lpstr>PowerPoint Sunusu</vt:lpstr>
      <vt:lpstr>1. STRİNG SABİTLERİ</vt:lpstr>
      <vt:lpstr>2. STRİNG DEĞİŞKENLERİNİN ÖZELLİKLERİ VE KULLANIM ŞEKLİ</vt:lpstr>
      <vt:lpstr>PowerPoint Sunusu</vt:lpstr>
      <vt:lpstr>3. C DİLİNDE STRİNG KÜTÜPHANELERİ</vt:lpstr>
      <vt:lpstr>PowerPoint Sunusu</vt:lpstr>
      <vt:lpstr>PowerPoint Sunusu</vt:lpstr>
      <vt:lpstr>4. STRİNG TÜRÜNDE DİZİLER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83</cp:revision>
  <dcterms:created xsi:type="dcterms:W3CDTF">2022-09-14T09:30:46Z</dcterms:created>
  <dcterms:modified xsi:type="dcterms:W3CDTF">2022-09-15T15:27:33Z</dcterms:modified>
</cp:coreProperties>
</file>