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0" r:id="rId6"/>
    <p:sldId id="264" r:id="rId7"/>
    <p:sldId id="262" r:id="rId8"/>
    <p:sldId id="265" r:id="rId9"/>
    <p:sldId id="266" r:id="rId10"/>
    <p:sldId id="263" r:id="rId11"/>
    <p:sldId id="271" r:id="rId12"/>
    <p:sldId id="267" r:id="rId13"/>
    <p:sldId id="270" r:id="rId14"/>
    <p:sldId id="268" r:id="rId15"/>
    <p:sldId id="273" r:id="rId16"/>
    <p:sldId id="269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4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6: TEMEL VERİ TİPLERİ (BASIC TYPES)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</a:t>
          </a:r>
          <a:r>
            <a:rPr lang="tr-TR" sz="1800" dirty="0" err="1">
              <a:solidFill>
                <a:schemeClr val="bg1"/>
              </a:solidFill>
            </a:rPr>
            <a:t>char</a:t>
          </a:r>
          <a:endParaRPr lang="tr-TR" sz="1800" dirty="0">
            <a:solidFill>
              <a:schemeClr val="bg1"/>
            </a:solidFill>
          </a:endParaRP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</a:t>
          </a:r>
          <a:r>
            <a:rPr lang="tr-TR" sz="1800" dirty="0" err="1">
              <a:solidFill>
                <a:schemeClr val="bg1"/>
              </a:solidFill>
            </a:rPr>
            <a:t>Integer</a:t>
          </a:r>
          <a:r>
            <a:rPr lang="tr-TR" sz="1800" dirty="0">
              <a:solidFill>
                <a:schemeClr val="bg1"/>
              </a:solidFill>
            </a:rPr>
            <a:t> (TAMSAYI)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KAYAN NOKTALI SAYILAR (ONDALIKLI SAYILAR)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DAFCF926-59E2-4292-B5FF-C66F90CF9028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4. </a:t>
          </a:r>
          <a:r>
            <a:rPr lang="tr-TR" sz="1800" dirty="0" err="1">
              <a:solidFill>
                <a:schemeClr val="bg1"/>
              </a:solidFill>
            </a:rPr>
            <a:t>void</a:t>
          </a:r>
          <a:r>
            <a:rPr lang="tr-TR" sz="1800" dirty="0">
              <a:solidFill>
                <a:schemeClr val="bg1"/>
              </a:solidFill>
            </a:rPr>
            <a:t> TİPİ</a:t>
          </a:r>
        </a:p>
      </dgm:t>
    </dgm:pt>
    <dgm:pt modelId="{EA9202A2-BF41-4F3A-83CD-D0528F80E4A0}" type="par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6B012972-4E46-42B7-BC75-FA352F2371DE}" type="sib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02FEF9F9-FF1A-48EB-A100-8D6C330544B9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5. TİP DÖNÜŞÜMLERİ</a:t>
          </a:r>
        </a:p>
      </dgm:t>
    </dgm:pt>
    <dgm:pt modelId="{E9FF5951-D495-4725-8F98-B456D05E49B4}" type="parTrans" cxnId="{20B743D9-E13F-49EF-BBB9-3019851290FB}">
      <dgm:prSet/>
      <dgm:spPr/>
      <dgm:t>
        <a:bodyPr/>
        <a:lstStyle/>
        <a:p>
          <a:endParaRPr lang="tr-TR" sz="1800" dirty="0"/>
        </a:p>
      </dgm:t>
    </dgm:pt>
    <dgm:pt modelId="{8C6FF0E1-8ECC-4E50-93D7-B7F72A91ED29}" type="sibTrans" cxnId="{20B743D9-E13F-49EF-BBB9-3019851290FB}">
      <dgm:prSet/>
      <dgm:spPr/>
      <dgm:t>
        <a:bodyPr/>
        <a:lstStyle/>
        <a:p>
          <a:endParaRPr lang="tr-TR" sz="1800" dirty="0"/>
        </a:p>
      </dgm:t>
    </dgm:pt>
    <dgm:pt modelId="{8F3A9355-9FDD-4145-8BCB-72D04B73D2B3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6. TİP TANIMLAMALARI</a:t>
          </a:r>
        </a:p>
      </dgm:t>
    </dgm:pt>
    <dgm:pt modelId="{6097038E-0398-47DD-BF5D-8F551A700B57}" type="parTrans" cxnId="{14779561-478A-48AA-9660-D239BF67DCD9}">
      <dgm:prSet/>
      <dgm:spPr/>
      <dgm:t>
        <a:bodyPr/>
        <a:lstStyle/>
        <a:p>
          <a:endParaRPr lang="tr-TR"/>
        </a:p>
      </dgm:t>
    </dgm:pt>
    <dgm:pt modelId="{FCC3B995-0C94-4C1E-BD28-1B460138EE01}" type="sibTrans" cxnId="{14779561-478A-48AA-9660-D239BF67DCD9}">
      <dgm:prSet/>
      <dgm:spPr/>
      <dgm:t>
        <a:bodyPr/>
        <a:lstStyle/>
        <a:p>
          <a:endParaRPr lang="tr-TR"/>
        </a:p>
      </dgm:t>
    </dgm:pt>
    <dgm:pt modelId="{0EAA0F47-21C6-4B1B-9765-AA005C0AAED7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7. “sizeof” OPERATÖRÜ</a:t>
          </a:r>
        </a:p>
      </dgm:t>
    </dgm:pt>
    <dgm:pt modelId="{6F422DC8-F35D-415A-B334-030A11126609}" type="parTrans" cxnId="{14B2A0E0-E01F-4AB9-9C06-833B1CE76F18}">
      <dgm:prSet/>
      <dgm:spPr/>
      <dgm:t>
        <a:bodyPr/>
        <a:lstStyle/>
        <a:p>
          <a:endParaRPr lang="tr-TR"/>
        </a:p>
      </dgm:t>
    </dgm:pt>
    <dgm:pt modelId="{2B2F02C5-C52D-469D-ACF8-E1FF176A607B}" type="sibTrans" cxnId="{14B2A0E0-E01F-4AB9-9C06-833B1CE76F18}">
      <dgm:prSet/>
      <dgm:spPr/>
      <dgm:t>
        <a:bodyPr/>
        <a:lstStyle/>
        <a:p>
          <a:endParaRPr lang="tr-TR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248350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8" custLinFactX="-251833" custLinFactNeighborX="-3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8" custScaleX="271105" custLinFactNeighborX="8107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8" custLinFactX="-251833" custLinFactNeighborX="-3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8" custScaleX="271105" custLinFactNeighborX="8107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8" custLinFactX="-251833" custLinFactNeighborX="-3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8" custScaleX="271105" custLinFactNeighborX="8107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8" custLinFactX="-251833" custLinFactNeighborX="-300000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8" custScaleX="271105" custLinFactNeighborX="8107">
        <dgm:presLayoutVars>
          <dgm:chMax val="0"/>
          <dgm:chPref val="0"/>
          <dgm:bulletEnabled val="1"/>
        </dgm:presLayoutVars>
      </dgm:prSet>
      <dgm:spPr/>
    </dgm:pt>
    <dgm:pt modelId="{D3B3F671-640B-4DA2-BA13-806A1C4B9C4F}" type="pres">
      <dgm:prSet presAssocID="{DAFCF926-59E2-4292-B5FF-C66F90CF9028}" presName="childComposite" presStyleCnt="0">
        <dgm:presLayoutVars>
          <dgm:chMax val="0"/>
          <dgm:chPref val="0"/>
        </dgm:presLayoutVars>
      </dgm:prSet>
      <dgm:spPr/>
    </dgm:pt>
    <dgm:pt modelId="{219E1AD1-A33A-4BCF-B08E-B335FFFA4B46}" type="pres">
      <dgm:prSet presAssocID="{DAFCF926-59E2-4292-B5FF-C66F90CF9028}" presName="Image" presStyleLbl="node1" presStyleIdx="4" presStyleCnt="8" custLinFactX="-254206" custLinFactNeighborX="-300000"/>
      <dgm:spPr>
        <a:solidFill>
          <a:schemeClr val="tx1"/>
        </a:solidFill>
      </dgm:spPr>
    </dgm:pt>
    <dgm:pt modelId="{3F874195-60F6-40A0-927A-15BDDF23EF47}" type="pres">
      <dgm:prSet presAssocID="{DAFCF926-59E2-4292-B5FF-C66F90CF9028}" presName="childText" presStyleLbl="lnNode1" presStyleIdx="4" presStyleCnt="8" custScaleX="270433" custLinFactNeighborX="8170">
        <dgm:presLayoutVars>
          <dgm:chMax val="0"/>
          <dgm:chPref val="0"/>
          <dgm:bulletEnabled val="1"/>
        </dgm:presLayoutVars>
      </dgm:prSet>
      <dgm:spPr/>
    </dgm:pt>
    <dgm:pt modelId="{6F0814A0-FFC4-48B7-A4D1-6B04EF24EAF2}" type="pres">
      <dgm:prSet presAssocID="{02FEF9F9-FF1A-48EB-A100-8D6C330544B9}" presName="childComposite" presStyleCnt="0">
        <dgm:presLayoutVars>
          <dgm:chMax val="0"/>
          <dgm:chPref val="0"/>
        </dgm:presLayoutVars>
      </dgm:prSet>
      <dgm:spPr/>
    </dgm:pt>
    <dgm:pt modelId="{D81826ED-3D48-4EB3-B096-4D153877B711}" type="pres">
      <dgm:prSet presAssocID="{02FEF9F9-FF1A-48EB-A100-8D6C330544B9}" presName="Image" presStyleLbl="node1" presStyleIdx="5" presStyleCnt="8" custLinFactX="-254206" custLinFactNeighborX="-300000"/>
      <dgm:spPr>
        <a:solidFill>
          <a:schemeClr val="tx1"/>
        </a:solidFill>
      </dgm:spPr>
    </dgm:pt>
    <dgm:pt modelId="{517F8263-4B25-4564-9E2B-BAB9FAE3706E}" type="pres">
      <dgm:prSet presAssocID="{02FEF9F9-FF1A-48EB-A100-8D6C330544B9}" presName="childText" presStyleLbl="lnNode1" presStyleIdx="5" presStyleCnt="8" custScaleX="270433" custLinFactNeighborX="8170">
        <dgm:presLayoutVars>
          <dgm:chMax val="0"/>
          <dgm:chPref val="0"/>
          <dgm:bulletEnabled val="1"/>
        </dgm:presLayoutVars>
      </dgm:prSet>
      <dgm:spPr/>
    </dgm:pt>
    <dgm:pt modelId="{33097854-4FF4-4EC9-9261-DC67212BFD8B}" type="pres">
      <dgm:prSet presAssocID="{8F3A9355-9FDD-4145-8BCB-72D04B73D2B3}" presName="childComposite" presStyleCnt="0">
        <dgm:presLayoutVars>
          <dgm:chMax val="0"/>
          <dgm:chPref val="0"/>
        </dgm:presLayoutVars>
      </dgm:prSet>
      <dgm:spPr/>
    </dgm:pt>
    <dgm:pt modelId="{FA637028-D807-4FC8-B193-62D9C8E9EBC5}" type="pres">
      <dgm:prSet presAssocID="{8F3A9355-9FDD-4145-8BCB-72D04B73D2B3}" presName="Image" presStyleLbl="node1" presStyleIdx="6" presStyleCnt="8" custLinFactX="-254358" custLinFactNeighborX="-300000"/>
      <dgm:spPr>
        <a:solidFill>
          <a:schemeClr val="tx1"/>
        </a:solidFill>
      </dgm:spPr>
    </dgm:pt>
    <dgm:pt modelId="{66AB26AF-6EB6-4C44-9CD8-A34EBB7B8C7A}" type="pres">
      <dgm:prSet presAssocID="{8F3A9355-9FDD-4145-8BCB-72D04B73D2B3}" presName="childText" presStyleLbl="lnNode1" presStyleIdx="6" presStyleCnt="8" custScaleX="270390" custLinFactNeighborX="8016">
        <dgm:presLayoutVars>
          <dgm:chMax val="0"/>
          <dgm:chPref val="0"/>
          <dgm:bulletEnabled val="1"/>
        </dgm:presLayoutVars>
      </dgm:prSet>
      <dgm:spPr/>
    </dgm:pt>
    <dgm:pt modelId="{8D720432-EEEE-4721-9E82-0F7FE77EF125}" type="pres">
      <dgm:prSet presAssocID="{0EAA0F47-21C6-4B1B-9765-AA005C0AAED7}" presName="childComposite" presStyleCnt="0">
        <dgm:presLayoutVars>
          <dgm:chMax val="0"/>
          <dgm:chPref val="0"/>
        </dgm:presLayoutVars>
      </dgm:prSet>
      <dgm:spPr/>
    </dgm:pt>
    <dgm:pt modelId="{747EF77F-0623-455D-887B-4E0554322747}" type="pres">
      <dgm:prSet presAssocID="{0EAA0F47-21C6-4B1B-9765-AA005C0AAED7}" presName="Image" presStyleLbl="node1" presStyleIdx="7" presStyleCnt="8" custLinFactX="-254358" custLinFactNeighborX="-300000"/>
      <dgm:spPr>
        <a:solidFill>
          <a:schemeClr val="tx1"/>
        </a:solidFill>
      </dgm:spPr>
    </dgm:pt>
    <dgm:pt modelId="{8B5E0725-909A-4873-8849-690B71948851}" type="pres">
      <dgm:prSet presAssocID="{0EAA0F47-21C6-4B1B-9765-AA005C0AAED7}" presName="childText" presStyleLbl="lnNode1" presStyleIdx="7" presStyleCnt="8" custScaleX="270390" custLinFactNeighborX="8016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3208C21E-664C-4CFB-838E-63FBA3946C82}" srcId="{BBB6E763-0212-4049-8A0B-E121067B0CC6}" destId="{DAFCF926-59E2-4292-B5FF-C66F90CF9028}" srcOrd="4" destOrd="0" parTransId="{EA9202A2-BF41-4F3A-83CD-D0528F80E4A0}" sibTransId="{6B012972-4E46-42B7-BC75-FA352F2371DE}"/>
    <dgm:cxn modelId="{079D8620-8EFA-4B71-A0D1-4EA96229ADA0}" type="presOf" srcId="{0EAA0F47-21C6-4B1B-9765-AA005C0AAED7}" destId="{8B5E0725-909A-4873-8849-690B71948851}" srcOrd="0" destOrd="0" presId="urn:microsoft.com/office/officeart/2008/layout/PictureAccentList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14779561-478A-48AA-9660-D239BF67DCD9}" srcId="{BBB6E763-0212-4049-8A0B-E121067B0CC6}" destId="{8F3A9355-9FDD-4145-8BCB-72D04B73D2B3}" srcOrd="6" destOrd="0" parTransId="{6097038E-0398-47DD-BF5D-8F551A700B57}" sibTransId="{FCC3B995-0C94-4C1E-BD28-1B460138EE01}"/>
    <dgm:cxn modelId="{56E0536A-38EC-481A-89BF-FEAEB2BB102B}" type="presOf" srcId="{8F3A9355-9FDD-4145-8BCB-72D04B73D2B3}" destId="{66AB26AF-6EB6-4C44-9CD8-A34EBB7B8C7A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FD1899C2-DF3D-486E-B7B0-23A3384F37BB}" type="presOf" srcId="{02FEF9F9-FF1A-48EB-A100-8D6C330544B9}" destId="{517F8263-4B25-4564-9E2B-BAB9FAE3706E}" srcOrd="0" destOrd="0" presId="urn:microsoft.com/office/officeart/2008/layout/PictureAccentList"/>
    <dgm:cxn modelId="{20B743D9-E13F-49EF-BBB9-3019851290FB}" srcId="{BBB6E763-0212-4049-8A0B-E121067B0CC6}" destId="{02FEF9F9-FF1A-48EB-A100-8D6C330544B9}" srcOrd="5" destOrd="0" parTransId="{E9FF5951-D495-4725-8F98-B456D05E49B4}" sibTransId="{8C6FF0E1-8ECC-4E50-93D7-B7F72A91ED29}"/>
    <dgm:cxn modelId="{14B2A0E0-E01F-4AB9-9C06-833B1CE76F18}" srcId="{BBB6E763-0212-4049-8A0B-E121067B0CC6}" destId="{0EAA0F47-21C6-4B1B-9765-AA005C0AAED7}" srcOrd="7" destOrd="0" parTransId="{6F422DC8-F35D-415A-B334-030A11126609}" sibTransId="{2B2F02C5-C52D-469D-ACF8-E1FF176A607B}"/>
    <dgm:cxn modelId="{CD5F30F3-9467-4125-A4D9-72EE2310696A}" type="presOf" srcId="{DAFCF926-59E2-4292-B5FF-C66F90CF9028}" destId="{3F874195-60F6-40A0-927A-15BDDF23EF47}" srcOrd="0" destOrd="0" presId="urn:microsoft.com/office/officeart/2008/layout/PictureAccentList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  <dgm:cxn modelId="{DA936E6E-785F-47F3-B6B1-E5D0449381E5}" type="presParOf" srcId="{5A5B34D8-F454-46E2-A039-E23F0AA6DC5F}" destId="{D3B3F671-640B-4DA2-BA13-806A1C4B9C4F}" srcOrd="4" destOrd="0" presId="urn:microsoft.com/office/officeart/2008/layout/PictureAccentList"/>
    <dgm:cxn modelId="{9C2CF5FB-BD90-484C-9335-F919030ABA91}" type="presParOf" srcId="{D3B3F671-640B-4DA2-BA13-806A1C4B9C4F}" destId="{219E1AD1-A33A-4BCF-B08E-B335FFFA4B46}" srcOrd="0" destOrd="0" presId="urn:microsoft.com/office/officeart/2008/layout/PictureAccentList"/>
    <dgm:cxn modelId="{EFE50F8A-3248-4B35-888F-2FB0BB21680F}" type="presParOf" srcId="{D3B3F671-640B-4DA2-BA13-806A1C4B9C4F}" destId="{3F874195-60F6-40A0-927A-15BDDF23EF47}" srcOrd="1" destOrd="0" presId="urn:microsoft.com/office/officeart/2008/layout/PictureAccentList"/>
    <dgm:cxn modelId="{8553BF15-614C-4CD1-9F5E-8BDC911DA78E}" type="presParOf" srcId="{5A5B34D8-F454-46E2-A039-E23F0AA6DC5F}" destId="{6F0814A0-FFC4-48B7-A4D1-6B04EF24EAF2}" srcOrd="5" destOrd="0" presId="urn:microsoft.com/office/officeart/2008/layout/PictureAccentList"/>
    <dgm:cxn modelId="{E4DC5AAD-5616-4CED-B7A2-CBA4B27B2E52}" type="presParOf" srcId="{6F0814A0-FFC4-48B7-A4D1-6B04EF24EAF2}" destId="{D81826ED-3D48-4EB3-B096-4D153877B711}" srcOrd="0" destOrd="0" presId="urn:microsoft.com/office/officeart/2008/layout/PictureAccentList"/>
    <dgm:cxn modelId="{8A180E32-4F3E-4D20-B998-5F96AFFE1EA5}" type="presParOf" srcId="{6F0814A0-FFC4-48B7-A4D1-6B04EF24EAF2}" destId="{517F8263-4B25-4564-9E2B-BAB9FAE3706E}" srcOrd="1" destOrd="0" presId="urn:microsoft.com/office/officeart/2008/layout/PictureAccentList"/>
    <dgm:cxn modelId="{DF93C4F0-BE90-4959-BB76-509D34CAD242}" type="presParOf" srcId="{5A5B34D8-F454-46E2-A039-E23F0AA6DC5F}" destId="{33097854-4FF4-4EC9-9261-DC67212BFD8B}" srcOrd="6" destOrd="0" presId="urn:microsoft.com/office/officeart/2008/layout/PictureAccentList"/>
    <dgm:cxn modelId="{44547AD6-BCA5-4925-B89B-5C20B7145F72}" type="presParOf" srcId="{33097854-4FF4-4EC9-9261-DC67212BFD8B}" destId="{FA637028-D807-4FC8-B193-62D9C8E9EBC5}" srcOrd="0" destOrd="0" presId="urn:microsoft.com/office/officeart/2008/layout/PictureAccentList"/>
    <dgm:cxn modelId="{11CE45B9-FF64-4D56-959C-E51C430C7B5E}" type="presParOf" srcId="{33097854-4FF4-4EC9-9261-DC67212BFD8B}" destId="{66AB26AF-6EB6-4C44-9CD8-A34EBB7B8C7A}" srcOrd="1" destOrd="0" presId="urn:microsoft.com/office/officeart/2008/layout/PictureAccentList"/>
    <dgm:cxn modelId="{831F78EE-A0B7-4C73-A22B-D5AF12E12B4A}" type="presParOf" srcId="{5A5B34D8-F454-46E2-A039-E23F0AA6DC5F}" destId="{8D720432-EEEE-4721-9E82-0F7FE77EF125}" srcOrd="7" destOrd="0" presId="urn:microsoft.com/office/officeart/2008/layout/PictureAccentList"/>
    <dgm:cxn modelId="{2D659E51-20A4-45B2-A95E-91268BB325C9}" type="presParOf" srcId="{8D720432-EEEE-4721-9E82-0F7FE77EF125}" destId="{747EF77F-0623-455D-887B-4E0554322747}" srcOrd="0" destOrd="0" presId="urn:microsoft.com/office/officeart/2008/layout/PictureAccentList"/>
    <dgm:cxn modelId="{6A947614-3F81-4D38-95DA-E7A573260507}" type="presParOf" srcId="{8D720432-EEEE-4721-9E82-0F7FE77EF125}" destId="{8B5E0725-909A-4873-8849-690B71948851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39747" y="0"/>
          <a:ext cx="8497975" cy="421278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52086" y="12339"/>
        <a:ext cx="8473297" cy="396600"/>
      </dsp:txXfrm>
    </dsp:sp>
    <dsp:sp modelId="{344FE820-FF89-4652-883D-C088CA67A2E4}">
      <dsp:nvSpPr>
        <dsp:cNvPr id="0" name=""/>
        <dsp:cNvSpPr/>
      </dsp:nvSpPr>
      <dsp:spPr>
        <a:xfrm>
          <a:off x="29816" y="498567"/>
          <a:ext cx="421278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496952" y="498567"/>
          <a:ext cx="8065966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6: TEMEL VERİ TİPLERİ (BASIC TYPES)</a:t>
          </a:r>
        </a:p>
      </dsp:txBody>
      <dsp:txXfrm>
        <a:off x="517521" y="519136"/>
        <a:ext cx="8024828" cy="380140"/>
      </dsp:txXfrm>
    </dsp:sp>
    <dsp:sp modelId="{B853B515-1AF6-4CA8-B0F6-5CF5831392AB}">
      <dsp:nvSpPr>
        <dsp:cNvPr id="0" name=""/>
        <dsp:cNvSpPr/>
      </dsp:nvSpPr>
      <dsp:spPr>
        <a:xfrm>
          <a:off x="29816" y="970399"/>
          <a:ext cx="421278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496952" y="970399"/>
          <a:ext cx="8065966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</a:t>
          </a:r>
          <a:r>
            <a:rPr lang="tr-TR" sz="1800" kern="1200" dirty="0" err="1">
              <a:solidFill>
                <a:schemeClr val="bg1"/>
              </a:solidFill>
            </a:rPr>
            <a:t>char</a:t>
          </a:r>
          <a:endParaRPr lang="tr-TR" sz="1800" kern="1200" dirty="0">
            <a:solidFill>
              <a:schemeClr val="bg1"/>
            </a:solidFill>
          </a:endParaRPr>
        </a:p>
      </dsp:txBody>
      <dsp:txXfrm>
        <a:off x="517521" y="990968"/>
        <a:ext cx="8024828" cy="380140"/>
      </dsp:txXfrm>
    </dsp:sp>
    <dsp:sp modelId="{82F3A047-ABDB-4381-B3E9-2F35DFA9ED3C}">
      <dsp:nvSpPr>
        <dsp:cNvPr id="0" name=""/>
        <dsp:cNvSpPr/>
      </dsp:nvSpPr>
      <dsp:spPr>
        <a:xfrm>
          <a:off x="29816" y="1442231"/>
          <a:ext cx="421278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496952" y="1442231"/>
          <a:ext cx="8065966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</a:t>
          </a:r>
          <a:r>
            <a:rPr lang="tr-TR" sz="1800" kern="1200" dirty="0" err="1">
              <a:solidFill>
                <a:schemeClr val="bg1"/>
              </a:solidFill>
            </a:rPr>
            <a:t>Integer</a:t>
          </a:r>
          <a:r>
            <a:rPr lang="tr-TR" sz="1800" kern="1200" dirty="0">
              <a:solidFill>
                <a:schemeClr val="bg1"/>
              </a:solidFill>
            </a:rPr>
            <a:t> (TAMSAYI)</a:t>
          </a:r>
        </a:p>
      </dsp:txBody>
      <dsp:txXfrm>
        <a:off x="517521" y="1462800"/>
        <a:ext cx="8024828" cy="380140"/>
      </dsp:txXfrm>
    </dsp:sp>
    <dsp:sp modelId="{CA537248-8460-4E6A-962F-BEC9B0EE0563}">
      <dsp:nvSpPr>
        <dsp:cNvPr id="0" name=""/>
        <dsp:cNvSpPr/>
      </dsp:nvSpPr>
      <dsp:spPr>
        <a:xfrm>
          <a:off x="29816" y="1914063"/>
          <a:ext cx="421278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496952" y="1914063"/>
          <a:ext cx="8065966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KAYAN NOKTALI SAYILAR (ONDALIKLI SAYILAR)</a:t>
          </a:r>
        </a:p>
      </dsp:txBody>
      <dsp:txXfrm>
        <a:off x="517521" y="1934632"/>
        <a:ext cx="8024828" cy="380140"/>
      </dsp:txXfrm>
    </dsp:sp>
    <dsp:sp modelId="{219E1AD1-A33A-4BCF-B08E-B335FFFA4B46}">
      <dsp:nvSpPr>
        <dsp:cNvPr id="0" name=""/>
        <dsp:cNvSpPr/>
      </dsp:nvSpPr>
      <dsp:spPr>
        <a:xfrm>
          <a:off x="29816" y="2385895"/>
          <a:ext cx="421278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874195-60F6-40A0-927A-15BDDF23EF47}">
      <dsp:nvSpPr>
        <dsp:cNvPr id="0" name=""/>
        <dsp:cNvSpPr/>
      </dsp:nvSpPr>
      <dsp:spPr>
        <a:xfrm>
          <a:off x="518820" y="2385895"/>
          <a:ext cx="8045973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4. </a:t>
          </a:r>
          <a:r>
            <a:rPr lang="tr-TR" sz="1800" kern="1200" dirty="0" err="1">
              <a:solidFill>
                <a:schemeClr val="bg1"/>
              </a:solidFill>
            </a:rPr>
            <a:t>void</a:t>
          </a:r>
          <a:r>
            <a:rPr lang="tr-TR" sz="1800" kern="1200" dirty="0">
              <a:solidFill>
                <a:schemeClr val="bg1"/>
              </a:solidFill>
            </a:rPr>
            <a:t> TİPİ</a:t>
          </a:r>
        </a:p>
      </dsp:txBody>
      <dsp:txXfrm>
        <a:off x="539389" y="2406464"/>
        <a:ext cx="8004835" cy="380140"/>
      </dsp:txXfrm>
    </dsp:sp>
    <dsp:sp modelId="{D81826ED-3D48-4EB3-B096-4D153877B711}">
      <dsp:nvSpPr>
        <dsp:cNvPr id="0" name=""/>
        <dsp:cNvSpPr/>
      </dsp:nvSpPr>
      <dsp:spPr>
        <a:xfrm>
          <a:off x="29816" y="2857727"/>
          <a:ext cx="421278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7F8263-4B25-4564-9E2B-BAB9FAE3706E}">
      <dsp:nvSpPr>
        <dsp:cNvPr id="0" name=""/>
        <dsp:cNvSpPr/>
      </dsp:nvSpPr>
      <dsp:spPr>
        <a:xfrm>
          <a:off x="518820" y="2857727"/>
          <a:ext cx="8045973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5. TİP DÖNÜŞÜMLERİ</a:t>
          </a:r>
        </a:p>
      </dsp:txBody>
      <dsp:txXfrm>
        <a:off x="539389" y="2878296"/>
        <a:ext cx="8004835" cy="380140"/>
      </dsp:txXfrm>
    </dsp:sp>
    <dsp:sp modelId="{FA637028-D807-4FC8-B193-62D9C8E9EBC5}">
      <dsp:nvSpPr>
        <dsp:cNvPr id="0" name=""/>
        <dsp:cNvSpPr/>
      </dsp:nvSpPr>
      <dsp:spPr>
        <a:xfrm>
          <a:off x="29815" y="3329559"/>
          <a:ext cx="421278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AB26AF-6EB6-4C44-9CD8-A34EBB7B8C7A}">
      <dsp:nvSpPr>
        <dsp:cNvPr id="0" name=""/>
        <dsp:cNvSpPr/>
      </dsp:nvSpPr>
      <dsp:spPr>
        <a:xfrm>
          <a:off x="515517" y="3329559"/>
          <a:ext cx="8044693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6. TİP TANIMLAMALARI</a:t>
          </a:r>
        </a:p>
      </dsp:txBody>
      <dsp:txXfrm>
        <a:off x="536086" y="3350128"/>
        <a:ext cx="8003555" cy="380140"/>
      </dsp:txXfrm>
    </dsp:sp>
    <dsp:sp modelId="{747EF77F-0623-455D-887B-4E0554322747}">
      <dsp:nvSpPr>
        <dsp:cNvPr id="0" name=""/>
        <dsp:cNvSpPr/>
      </dsp:nvSpPr>
      <dsp:spPr>
        <a:xfrm>
          <a:off x="29815" y="3801391"/>
          <a:ext cx="421278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5E0725-909A-4873-8849-690B71948851}">
      <dsp:nvSpPr>
        <dsp:cNvPr id="0" name=""/>
        <dsp:cNvSpPr/>
      </dsp:nvSpPr>
      <dsp:spPr>
        <a:xfrm>
          <a:off x="515517" y="3801391"/>
          <a:ext cx="8044693" cy="421278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7. “sizeof” OPERATÖRÜ</a:t>
          </a:r>
        </a:p>
      </dsp:txBody>
      <dsp:txXfrm>
        <a:off x="536086" y="3821960"/>
        <a:ext cx="8003555" cy="380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2" y="725558"/>
            <a:ext cx="7991061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KAYAN NOKTALI SAYILAR </a:t>
            </a:r>
            <a:b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(ONDALIKLI SAYILAR)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517523"/>
            <a:ext cx="862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Kayan noktalı sayılar ondalıklı (veya kesirli) sayıları ifade etmektedir. “C” programlama dilinde “</a:t>
            </a:r>
            <a:r>
              <a:rPr lang="tr-TR" dirty="0" err="1"/>
              <a:t>float</a:t>
            </a:r>
            <a:r>
              <a:rPr lang="tr-TR" dirty="0"/>
              <a:t>” ve “</a:t>
            </a:r>
            <a:r>
              <a:rPr lang="tr-TR" dirty="0" err="1"/>
              <a:t>double</a:t>
            </a:r>
            <a:r>
              <a:rPr lang="tr-TR" dirty="0"/>
              <a:t>” olmak üzere iki farklı kayan noktalı sayı veri tipi kullanılmaktadır.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D5F115-50DA-A82A-39EB-BEA9FA16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1" y="2274212"/>
            <a:ext cx="5530388" cy="24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3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8" y="775250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void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TİPİ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467827"/>
            <a:ext cx="86271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Bir değeri yoktur. Kullanıldığında tipi olmayan değişken veya “hiçbir şey” anlamına gelmektedir. Bir fonksiyon çağırıldığında bir değer döndürmeyecekse bu fonksiyon “</a:t>
            </a:r>
            <a:r>
              <a:rPr lang="tr-TR" dirty="0" err="1"/>
              <a:t>void</a:t>
            </a:r>
            <a:r>
              <a:rPr lang="tr-TR" dirty="0"/>
              <a:t>” olarak tanımlanır.</a:t>
            </a:r>
          </a:p>
          <a:p>
            <a:pPr algn="just"/>
            <a:endParaRPr lang="tr-TR" dirty="0"/>
          </a:p>
          <a:p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 err="1"/>
              <a:t>UsHesapla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Xtaban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Xkuvvet</a:t>
            </a:r>
            <a:r>
              <a:rPr lang="tr-TR" dirty="0"/>
              <a:t>){</a:t>
            </a:r>
          </a:p>
          <a:p>
            <a:r>
              <a:rPr lang="tr-TR" dirty="0"/>
              <a:t>       </a:t>
            </a:r>
            <a:r>
              <a:rPr lang="en-US" dirty="0"/>
              <a:t>int </a:t>
            </a:r>
            <a:r>
              <a:rPr lang="en-US" dirty="0" err="1"/>
              <a:t>Xsonuc</a:t>
            </a:r>
            <a:r>
              <a:rPr lang="en-US" dirty="0"/>
              <a:t> = pow(</a:t>
            </a:r>
            <a:r>
              <a:rPr lang="en-US" dirty="0" err="1"/>
              <a:t>Xtaban</a:t>
            </a:r>
            <a:r>
              <a:rPr lang="en-US" dirty="0"/>
              <a:t>, </a:t>
            </a:r>
            <a:r>
              <a:rPr lang="en-US" dirty="0" err="1"/>
              <a:t>Xkuvvet</a:t>
            </a:r>
            <a:r>
              <a:rPr lang="en-US" dirty="0"/>
              <a:t>);</a:t>
            </a:r>
          </a:p>
          <a:p>
            <a:r>
              <a:rPr lang="tr-TR" dirty="0"/>
              <a:t>       </a:t>
            </a:r>
            <a:r>
              <a:rPr lang="tr-TR" dirty="0" err="1"/>
              <a:t>printf</a:t>
            </a:r>
            <a:r>
              <a:rPr lang="tr-TR" dirty="0"/>
              <a:t>("%d üzeri %d = %d \n", </a:t>
            </a:r>
            <a:r>
              <a:rPr lang="tr-TR" dirty="0" err="1"/>
              <a:t>Xtaban</a:t>
            </a:r>
            <a:r>
              <a:rPr lang="tr-TR" dirty="0"/>
              <a:t>, </a:t>
            </a:r>
            <a:r>
              <a:rPr lang="tr-TR" dirty="0" err="1"/>
              <a:t>Xkuvvet</a:t>
            </a:r>
            <a:r>
              <a:rPr lang="tr-TR" dirty="0"/>
              <a:t>, </a:t>
            </a:r>
            <a:r>
              <a:rPr lang="tr-TR" dirty="0" err="1"/>
              <a:t>Xsonuc</a:t>
            </a:r>
            <a:r>
              <a:rPr lang="tr-TR" dirty="0"/>
              <a:t>);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3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9A462D5-E82D-6914-230B-8DB025C8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6" y="842007"/>
            <a:ext cx="7076493" cy="3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933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5. TİP DÖNÜŞÜMLERİ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795815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“C” dilinde bütün nesnelerin bir tipi vardır. Bazı durumlarda farklı veri tiplerine sahip değişkenlerin veya nesnelerin birlikte kullanılması gerekebilir. Böyle zamanlarda belirli bir veri tipine dönüşüm yapılması gerekmektedir.</a:t>
            </a:r>
          </a:p>
          <a:p>
            <a:pPr algn="just"/>
            <a:endParaRPr lang="tr-TR" dirty="0"/>
          </a:p>
          <a:p>
            <a:r>
              <a:rPr lang="tr-TR" dirty="0"/>
              <a:t>“C” tarafından otomatik tip dönüşümü yapılmasına “örtülü dönüşüm” denilmektedir.</a:t>
            </a:r>
          </a:p>
        </p:txBody>
      </p:sp>
    </p:spTree>
    <p:extLst>
      <p:ext uri="{BB962C8B-B14F-4D97-AF65-F5344CB8AC3E}">
        <p14:creationId xmlns:p14="http://schemas.microsoft.com/office/powerpoint/2010/main" val="35827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AFB85B6-43CE-6519-3B55-3F662AEC70CE}"/>
              </a:ext>
            </a:extLst>
          </p:cNvPr>
          <p:cNvSpPr txBox="1"/>
          <p:nvPr/>
        </p:nvSpPr>
        <p:spPr>
          <a:xfrm>
            <a:off x="387627" y="1408579"/>
            <a:ext cx="864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0" i="0" u="none" strike="noStrike" baseline="0" dirty="0"/>
              <a:t>Dönüşüm esnasında kapsam hiyerarşisi aşağıdaki gibidir.</a:t>
            </a:r>
          </a:p>
          <a:p>
            <a:pPr algn="just"/>
            <a:endParaRPr lang="tr-TR" b="1" i="0" u="none" strike="noStrike" baseline="0" dirty="0"/>
          </a:p>
          <a:p>
            <a:pPr algn="ctr"/>
            <a:r>
              <a:rPr lang="en-US" b="1" i="0" u="none" strike="noStrike" baseline="0" dirty="0"/>
              <a:t>char &lt; short &lt; int &lt; unsinged int &lt; long &lt; unsigned long &lt; long</a:t>
            </a:r>
          </a:p>
          <a:p>
            <a:pPr algn="ctr"/>
            <a:r>
              <a:rPr lang="en-US" b="1" i="0" u="none" strike="noStrike" baseline="0" dirty="0"/>
              <a:t>long &lt; unsigned long </a:t>
            </a:r>
            <a:r>
              <a:rPr lang="en-US" b="1" i="0" u="none" strike="noStrike" baseline="0" dirty="0" err="1"/>
              <a:t>long</a:t>
            </a:r>
            <a:r>
              <a:rPr lang="en-US" b="1" i="0" u="none" strike="noStrike" baseline="0" dirty="0"/>
              <a:t> &lt; float &lt; double &lt; long double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109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933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 TİP TANIMLAMALARI</a:t>
            </a:r>
            <a:endParaRPr lang="tr-TR" sz="4800" b="1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775937"/>
            <a:ext cx="862716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“C” dilinin içerdiği fonksiyonlardan bir tanesi de “</a:t>
            </a:r>
            <a:r>
              <a:rPr lang="tr-TR" dirty="0" err="1"/>
              <a:t>typedef</a:t>
            </a:r>
            <a:r>
              <a:rPr lang="tr-TR" dirty="0"/>
              <a:t>” fonksiyonudur. Var olan veri tiplerine yeni isim vermek için kullanılmaktadır. Kullanım şekli;</a:t>
            </a:r>
          </a:p>
          <a:p>
            <a:pPr algn="just"/>
            <a:endParaRPr lang="tr-TR" dirty="0"/>
          </a:p>
          <a:p>
            <a:pPr algn="ctr"/>
            <a:r>
              <a:rPr lang="tr-TR" sz="2000" b="1" dirty="0" err="1"/>
              <a:t>typedef</a:t>
            </a:r>
            <a:r>
              <a:rPr lang="tr-TR" sz="2000" b="1" dirty="0"/>
              <a:t> </a:t>
            </a:r>
            <a:r>
              <a:rPr lang="tr-TR" sz="2000" b="1" dirty="0" err="1"/>
              <a:t>veritipi</a:t>
            </a:r>
            <a:r>
              <a:rPr lang="tr-TR" sz="2000" b="1" dirty="0"/>
              <a:t> </a:t>
            </a:r>
            <a:r>
              <a:rPr lang="tr-TR" sz="2000" b="1" dirty="0" err="1"/>
              <a:t>yeni_veritipi_ismi</a:t>
            </a:r>
            <a:r>
              <a:rPr lang="tr-TR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70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4A9A360A-4DD2-03FE-B0F8-6CC2245C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0" y="612855"/>
            <a:ext cx="5215265" cy="220985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8E236BF-7144-8383-E7B9-15020CE0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3" y="2902225"/>
            <a:ext cx="2680909" cy="4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755372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7. “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sizeof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” OPERATÖRÜ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457886"/>
            <a:ext cx="8627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İçerisine aldığı veri tipinin “Byte” bazında bellekte kapladığı boyutu </a:t>
            </a:r>
            <a:r>
              <a:rPr lang="tr-TR"/>
              <a:t>bize vermektedir.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1E531E-3504-84EF-5B22-F9D8CAA27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0" y="1884495"/>
            <a:ext cx="6441018" cy="2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75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6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739822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48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TEMEL VERİ TİPLERİ </a:t>
            </a:r>
          </a:p>
          <a:p>
            <a:r>
              <a:rPr lang="tr-TR" sz="48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(BASIC TYPES)</a:t>
            </a:r>
            <a:endParaRPr lang="tr-TR" sz="857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879241"/>
              </p:ext>
            </p:extLst>
          </p:nvPr>
        </p:nvGraphicFramePr>
        <p:xfrm>
          <a:off x="397565" y="506896"/>
          <a:ext cx="8577470" cy="422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1826ED-3D48-4EB3-B096-4D153877B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D81826ED-3D48-4EB3-B096-4D153877B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7F8263-4B25-4564-9E2B-BAB9FAE37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517F8263-4B25-4564-9E2B-BAB9FAE37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637028-D807-4FC8-B193-62D9C8E9E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FA637028-D807-4FC8-B193-62D9C8E9EB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AB26AF-6EB6-4C44-9CD8-A34EBB7B8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66AB26AF-6EB6-4C44-9CD8-A34EBB7B8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7EF77F-0623-455D-887B-4E0554322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747EF77F-0623-455D-887B-4E05543227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5E0725-909A-4873-8849-690B71948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8B5E0725-909A-4873-8849-690B71948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388315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Programlama dilleri aynı türden verileri tanımlamak üzere veri tipi kavramını kullanmaktadır.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Veri tipi ilgili değişken veya sabitin alabileceği değerler kümesini ve üzerinde hangi işlemlerin yapılabileceğini belirlemektedir.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91" y="874641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char</a:t>
            </a:r>
            <a:endParaRPr lang="tr-TR" sz="4000" b="1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587096"/>
            <a:ext cx="86271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“</a:t>
            </a:r>
            <a:r>
              <a:rPr lang="tr-TR" dirty="0" err="1"/>
              <a:t>char</a:t>
            </a:r>
            <a:r>
              <a:rPr lang="tr-TR" dirty="0"/>
              <a:t>” harf ve karakterleri depolamak için kullanılan veri tipidir. Bu veri tipi temelde karakterleri tamsayı olarak depolamaktadır.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Sakladığı her karakter için tamsayıya karşılık gelen bir kod kullanmaktadır. Bu kodlardan en ASCII kodlarıdır.</a:t>
            </a:r>
          </a:p>
          <a:p>
            <a:pPr algn="just"/>
            <a:endParaRPr lang="tr-TR" dirty="0"/>
          </a:p>
          <a:p>
            <a:pPr algn="ctr"/>
            <a:r>
              <a:rPr lang="tr-TR" sz="2000" b="1" dirty="0" err="1"/>
              <a:t>char</a:t>
            </a:r>
            <a:r>
              <a:rPr lang="tr-TR" sz="2000" b="1" dirty="0"/>
              <a:t> </a:t>
            </a:r>
            <a:r>
              <a:rPr lang="tr-TR" sz="2000" b="1" dirty="0" err="1"/>
              <a:t>degisken_ismi</a:t>
            </a:r>
            <a:r>
              <a:rPr lang="tr-TR" sz="2000" b="1" dirty="0"/>
              <a:t> = 'X';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EC0881A-878E-7AC1-659D-71C2DE6E8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9" y="102070"/>
            <a:ext cx="5111506" cy="4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93299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Integer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(TAMSAYI)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785876"/>
            <a:ext cx="862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Kullanılan bir diğer tip ise tamsayılar için kullanılan “</a:t>
            </a:r>
            <a:r>
              <a:rPr lang="tr-TR" dirty="0" err="1"/>
              <a:t>integer</a:t>
            </a:r>
            <a:r>
              <a:rPr lang="tr-TR" dirty="0"/>
              <a:t>” tipidir. Dikkat edilmesi gereken nokta ekrana yazdırırken “%d” ile yazdırılmış olmasıdır.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B6EF4C-B3E9-3DA2-8D6D-3E3DCC1A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35" y="2571750"/>
            <a:ext cx="4820481" cy="19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625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6E7666F-3291-9F29-5574-E2577293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1" y="487018"/>
            <a:ext cx="7828799" cy="43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EAFDC31-D948-6696-88BA-74A8298F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0" y="109330"/>
            <a:ext cx="5154178" cy="49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426</Words>
  <Application>Microsoft Office PowerPoint</Application>
  <PresentationFormat>Ekran Gösterisi (16:9)</PresentationFormat>
  <Paragraphs>46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BÖLÜM 6</vt:lpstr>
      <vt:lpstr>PowerPoint Sunusu</vt:lpstr>
      <vt:lpstr>PowerPoint Sunusu</vt:lpstr>
      <vt:lpstr>1. char</vt:lpstr>
      <vt:lpstr>PowerPoint Sunusu</vt:lpstr>
      <vt:lpstr>2. Integer (TAMSAYI)</vt:lpstr>
      <vt:lpstr>PowerPoint Sunusu</vt:lpstr>
      <vt:lpstr>PowerPoint Sunusu</vt:lpstr>
      <vt:lpstr>3. KAYAN NOKTALI SAYILAR  (ONDALIKLI SAYILAR)</vt:lpstr>
      <vt:lpstr>4. void TİPİ</vt:lpstr>
      <vt:lpstr>PowerPoint Sunusu</vt:lpstr>
      <vt:lpstr>5. TİP DÖNÜŞÜMLERİ</vt:lpstr>
      <vt:lpstr>PowerPoint Sunusu</vt:lpstr>
      <vt:lpstr>6. TİP TANIMLAMALARI</vt:lpstr>
      <vt:lpstr>PowerPoint Sunusu</vt:lpstr>
      <vt:lpstr>7. “sizeof” OPERATÖRÜ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52</cp:revision>
  <dcterms:created xsi:type="dcterms:W3CDTF">2022-09-14T09:30:46Z</dcterms:created>
  <dcterms:modified xsi:type="dcterms:W3CDTF">2022-09-14T22:00:07Z</dcterms:modified>
</cp:coreProperties>
</file>