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317" r:id="rId2"/>
    <p:sldId id="295" r:id="rId3"/>
    <p:sldId id="256" r:id="rId4"/>
    <p:sldId id="257" r:id="rId5"/>
    <p:sldId id="259" r:id="rId6"/>
    <p:sldId id="260" r:id="rId7"/>
    <p:sldId id="261" r:id="rId8"/>
    <p:sldId id="262" r:id="rId9"/>
    <p:sldId id="294" r:id="rId10"/>
    <p:sldId id="264" r:id="rId11"/>
    <p:sldId id="296" r:id="rId12"/>
    <p:sldId id="265" r:id="rId13"/>
    <p:sldId id="290" r:id="rId14"/>
    <p:sldId id="320" r:id="rId15"/>
    <p:sldId id="322" r:id="rId16"/>
    <p:sldId id="306" r:id="rId17"/>
    <p:sldId id="314" r:id="rId18"/>
    <p:sldId id="315" r:id="rId19"/>
    <p:sldId id="307" r:id="rId20"/>
    <p:sldId id="308" r:id="rId21"/>
    <p:sldId id="309" r:id="rId22"/>
    <p:sldId id="327" r:id="rId23"/>
    <p:sldId id="310" r:id="rId24"/>
    <p:sldId id="311" r:id="rId25"/>
    <p:sldId id="312" r:id="rId26"/>
    <p:sldId id="313" r:id="rId27"/>
    <p:sldId id="319" r:id="rId28"/>
    <p:sldId id="328" r:id="rId29"/>
    <p:sldId id="324" r:id="rId30"/>
    <p:sldId id="325" r:id="rId31"/>
    <p:sldId id="326" r:id="rId32"/>
    <p:sldId id="286" r:id="rId33"/>
    <p:sldId id="329" r:id="rId34"/>
    <p:sldId id="316" r:id="rId35"/>
    <p:sldId id="287" r:id="rId36"/>
    <p:sldId id="288" r:id="rId37"/>
    <p:sldId id="285" r:id="rId38"/>
    <p:sldId id="289" r:id="rId39"/>
    <p:sldId id="31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6" autoAdjust="0"/>
    <p:restoredTop sz="94660"/>
  </p:normalViewPr>
  <p:slideViewPr>
    <p:cSldViewPr snapToGrid="0">
      <p:cViewPr varScale="1">
        <p:scale>
          <a:sx n="89" d="100"/>
          <a:sy n="89" d="100"/>
        </p:scale>
        <p:origin x="46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42715-32B3-4AAF-8649-D02BE0965319}" type="datetimeFigureOut">
              <a:rPr lang="en-US" smtClean="0"/>
              <a:t>10/23/2014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EA1F0-9B92-4814-9B85-EBD822C27F10}" type="slidenum">
              <a:rPr lang="en-US" smtClean="0"/>
              <a:t>‹#›</a:t>
            </a:fld>
            <a:endParaRPr lang="en-US"/>
          </a:p>
        </p:txBody>
      </p:sp>
    </p:spTree>
    <p:extLst>
      <p:ext uri="{BB962C8B-B14F-4D97-AF65-F5344CB8AC3E}">
        <p14:creationId xmlns:p14="http://schemas.microsoft.com/office/powerpoint/2010/main" val="1223746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6408" y="8686800"/>
            <a:ext cx="29715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3" rIns="91428" bIns="45713" anchor="b"/>
          <a:lstStyle>
            <a:lvl1pPr defTabSz="927100">
              <a:defRPr>
                <a:solidFill>
                  <a:schemeClr val="tx1"/>
                </a:solidFill>
                <a:latin typeface="Verdana" pitchFamily="34" charset="0"/>
              </a:defRPr>
            </a:lvl1pPr>
            <a:lvl2pPr marL="742950" indent="-285750" defTabSz="927100">
              <a:defRPr>
                <a:solidFill>
                  <a:schemeClr val="tx1"/>
                </a:solidFill>
                <a:latin typeface="Verdana" pitchFamily="34" charset="0"/>
              </a:defRPr>
            </a:lvl2pPr>
            <a:lvl3pPr marL="1143000" indent="-228600" defTabSz="927100">
              <a:defRPr>
                <a:solidFill>
                  <a:schemeClr val="tx1"/>
                </a:solidFill>
                <a:latin typeface="Verdana" pitchFamily="34" charset="0"/>
              </a:defRPr>
            </a:lvl3pPr>
            <a:lvl4pPr marL="1600200" indent="-228600" defTabSz="927100">
              <a:defRPr>
                <a:solidFill>
                  <a:schemeClr val="tx1"/>
                </a:solidFill>
                <a:latin typeface="Verdana" pitchFamily="34" charset="0"/>
              </a:defRPr>
            </a:lvl4pPr>
            <a:lvl5pPr marL="2057400" indent="-228600" defTabSz="927100">
              <a:defRPr>
                <a:solidFill>
                  <a:schemeClr val="tx1"/>
                </a:solidFill>
                <a:latin typeface="Verdana" pitchFamily="34" charset="0"/>
              </a:defRPr>
            </a:lvl5pPr>
            <a:lvl6pPr marL="2514600" indent="-228600" defTabSz="927100" eaLnBrk="0" fontAlgn="base" hangingPunct="0">
              <a:spcBef>
                <a:spcPct val="0"/>
              </a:spcBef>
              <a:spcAft>
                <a:spcPct val="0"/>
              </a:spcAft>
              <a:defRPr>
                <a:solidFill>
                  <a:schemeClr val="tx1"/>
                </a:solidFill>
                <a:latin typeface="Verdana" pitchFamily="34" charset="0"/>
              </a:defRPr>
            </a:lvl6pPr>
            <a:lvl7pPr marL="2971800" indent="-228600" defTabSz="927100" eaLnBrk="0" fontAlgn="base" hangingPunct="0">
              <a:spcBef>
                <a:spcPct val="0"/>
              </a:spcBef>
              <a:spcAft>
                <a:spcPct val="0"/>
              </a:spcAft>
              <a:defRPr>
                <a:solidFill>
                  <a:schemeClr val="tx1"/>
                </a:solidFill>
                <a:latin typeface="Verdana" pitchFamily="34" charset="0"/>
              </a:defRPr>
            </a:lvl7pPr>
            <a:lvl8pPr marL="3429000" indent="-228600" defTabSz="927100" eaLnBrk="0" fontAlgn="base" hangingPunct="0">
              <a:spcBef>
                <a:spcPct val="0"/>
              </a:spcBef>
              <a:spcAft>
                <a:spcPct val="0"/>
              </a:spcAft>
              <a:defRPr>
                <a:solidFill>
                  <a:schemeClr val="tx1"/>
                </a:solidFill>
                <a:latin typeface="Verdana" pitchFamily="34" charset="0"/>
              </a:defRPr>
            </a:lvl8pPr>
            <a:lvl9pPr marL="3886200" indent="-228600" defTabSz="927100" eaLnBrk="0" fontAlgn="base" hangingPunct="0">
              <a:spcBef>
                <a:spcPct val="0"/>
              </a:spcBef>
              <a:spcAft>
                <a:spcPct val="0"/>
              </a:spcAft>
              <a:defRPr>
                <a:solidFill>
                  <a:schemeClr val="tx1"/>
                </a:solidFill>
                <a:latin typeface="Verdana" pitchFamily="34" charset="0"/>
              </a:defRPr>
            </a:lvl9pPr>
          </a:lstStyle>
          <a:p>
            <a:pPr algn="r" hangingPunct="1"/>
            <a:fld id="{1E268822-11FE-478A-9AAB-52C18ADBBADA}" type="slidenum">
              <a:rPr lang="en-US" altLang="en-US" sz="1200">
                <a:latin typeface="Times New Roman" pitchFamily="18" charset="0"/>
              </a:rPr>
              <a:pPr algn="r" hangingPunct="1"/>
              <a:t>13</a:t>
            </a:fld>
            <a:endParaRPr lang="en-US" altLang="en-US" sz="1200">
              <a:latin typeface="Times New Roman" pitchFamily="18" charset="0"/>
            </a:endParaRPr>
          </a:p>
        </p:txBody>
      </p:sp>
      <p:sp>
        <p:nvSpPr>
          <p:cNvPr id="82947" name="Rectangle 2"/>
          <p:cNvSpPr>
            <a:spLocks noGrp="1" noRot="1" noChangeAspect="1" noChangeArrowheads="1" noTextEdit="1"/>
          </p:cNvSpPr>
          <p:nvPr>
            <p:ph type="sldImg"/>
          </p:nvPr>
        </p:nvSpPr>
        <p:spPr>
          <a:xfrm>
            <a:off x="685800" y="1143000"/>
            <a:ext cx="5486400" cy="3086100"/>
          </a:xfrm>
          <a:ln/>
        </p:spPr>
      </p:sp>
      <p:sp>
        <p:nvSpPr>
          <p:cNvPr id="82948" name="Rectangle 3"/>
          <p:cNvSpPr>
            <a:spLocks noGrp="1" noChangeArrowheads="1"/>
          </p:cNvSpPr>
          <p:nvPr>
            <p:ph type="body" idx="1"/>
          </p:nvPr>
        </p:nvSpPr>
        <p:spPr>
          <a:xfrm>
            <a:off x="914815" y="4343400"/>
            <a:ext cx="502837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rIns="91428"/>
          <a:lstStyle/>
          <a:p>
            <a:pPr defTabSz="819770"/>
            <a:endParaRPr lang="en-US" altLang="en-US" b="1" smtClean="0">
              <a:latin typeface="Times New Roman" pitchFamily="18" charset="0"/>
              <a:ea typeface="ＭＳ Ｐゴシック" pitchFamily="34" charset="-128"/>
            </a:endParaRPr>
          </a:p>
          <a:p>
            <a:pPr defTabSz="819770"/>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89004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852" y="8685235"/>
            <a:ext cx="29715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nchor="b"/>
          <a:lstStyle>
            <a:lvl1pPr defTabSz="930275">
              <a:defRPr>
                <a:solidFill>
                  <a:schemeClr val="tx1"/>
                </a:solidFill>
                <a:latin typeface="Verdana" pitchFamily="34" charset="0"/>
              </a:defRPr>
            </a:lvl1pPr>
            <a:lvl2pPr marL="742950" indent="-285750" defTabSz="930275">
              <a:defRPr>
                <a:solidFill>
                  <a:schemeClr val="tx1"/>
                </a:solidFill>
                <a:latin typeface="Verdana" pitchFamily="34" charset="0"/>
              </a:defRPr>
            </a:lvl2pPr>
            <a:lvl3pPr marL="1143000" indent="-228600" defTabSz="930275">
              <a:defRPr>
                <a:solidFill>
                  <a:schemeClr val="tx1"/>
                </a:solidFill>
                <a:latin typeface="Verdana" pitchFamily="34" charset="0"/>
              </a:defRPr>
            </a:lvl3pPr>
            <a:lvl4pPr marL="1600200" indent="-228600" defTabSz="930275">
              <a:defRPr>
                <a:solidFill>
                  <a:schemeClr val="tx1"/>
                </a:solidFill>
                <a:latin typeface="Verdana" pitchFamily="34" charset="0"/>
              </a:defRPr>
            </a:lvl4pPr>
            <a:lvl5pPr marL="2057400" indent="-228600" defTabSz="930275">
              <a:defRPr>
                <a:solidFill>
                  <a:schemeClr val="tx1"/>
                </a:solidFill>
                <a:latin typeface="Verdana" pitchFamily="34" charset="0"/>
              </a:defRPr>
            </a:lvl5pPr>
            <a:lvl6pPr marL="2514600" indent="-228600" defTabSz="930275" eaLnBrk="0" fontAlgn="base" hangingPunct="0">
              <a:spcBef>
                <a:spcPct val="0"/>
              </a:spcBef>
              <a:spcAft>
                <a:spcPct val="0"/>
              </a:spcAft>
              <a:defRPr>
                <a:solidFill>
                  <a:schemeClr val="tx1"/>
                </a:solidFill>
                <a:latin typeface="Verdana" pitchFamily="34" charset="0"/>
              </a:defRPr>
            </a:lvl6pPr>
            <a:lvl7pPr marL="2971800" indent="-228600" defTabSz="930275" eaLnBrk="0" fontAlgn="base" hangingPunct="0">
              <a:spcBef>
                <a:spcPct val="0"/>
              </a:spcBef>
              <a:spcAft>
                <a:spcPct val="0"/>
              </a:spcAft>
              <a:defRPr>
                <a:solidFill>
                  <a:schemeClr val="tx1"/>
                </a:solidFill>
                <a:latin typeface="Verdana" pitchFamily="34" charset="0"/>
              </a:defRPr>
            </a:lvl7pPr>
            <a:lvl8pPr marL="3429000" indent="-228600" defTabSz="930275" eaLnBrk="0" fontAlgn="base" hangingPunct="0">
              <a:spcBef>
                <a:spcPct val="0"/>
              </a:spcBef>
              <a:spcAft>
                <a:spcPct val="0"/>
              </a:spcAft>
              <a:defRPr>
                <a:solidFill>
                  <a:schemeClr val="tx1"/>
                </a:solidFill>
                <a:latin typeface="Verdana" pitchFamily="34" charset="0"/>
              </a:defRPr>
            </a:lvl8pPr>
            <a:lvl9pPr marL="3886200" indent="-228600" defTabSz="930275" eaLnBrk="0" fontAlgn="base" hangingPunct="0">
              <a:spcBef>
                <a:spcPct val="0"/>
              </a:spcBef>
              <a:spcAft>
                <a:spcPct val="0"/>
              </a:spcAft>
              <a:defRPr>
                <a:solidFill>
                  <a:schemeClr val="tx1"/>
                </a:solidFill>
                <a:latin typeface="Verdana" pitchFamily="34" charset="0"/>
              </a:defRPr>
            </a:lvl9pPr>
          </a:lstStyle>
          <a:p>
            <a:pPr algn="r" eaLnBrk="1" hangingPunct="1"/>
            <a:fld id="{111B55B7-3445-4202-8135-4407D1F5E96E}" type="slidenum">
              <a:rPr lang="en-US" altLang="en-US" sz="1200">
                <a:latin typeface="Arial" pitchFamily="34" charset="0"/>
              </a:rPr>
              <a:pPr algn="r" eaLnBrk="1" hangingPunct="1"/>
              <a:t>30</a:t>
            </a:fld>
            <a:endParaRPr lang="en-US" altLang="en-US" sz="1200">
              <a:latin typeface="Arial" pitchFamily="34" charset="0"/>
            </a:endParaRPr>
          </a:p>
        </p:txBody>
      </p:sp>
      <p:sp>
        <p:nvSpPr>
          <p:cNvPr id="97283" name="Slide Image Placeholder 1"/>
          <p:cNvSpPr>
            <a:spLocks noGrp="1" noRot="1" noChangeAspect="1" noTextEdit="1"/>
          </p:cNvSpPr>
          <p:nvPr>
            <p:ph type="sldImg"/>
          </p:nvPr>
        </p:nvSpPr>
        <p:spPr>
          <a:xfrm>
            <a:off x="685800" y="1143000"/>
            <a:ext cx="5486400" cy="3086100"/>
          </a:xfrm>
          <a:ln/>
        </p:spPr>
      </p:sp>
      <p:sp>
        <p:nvSpPr>
          <p:cNvPr id="97284" name="Notes Placeholder 2"/>
          <p:cNvSpPr>
            <a:spLocks noGrp="1"/>
          </p:cNvSpPr>
          <p:nvPr>
            <p:ph type="body" idx="1"/>
          </p:nvPr>
        </p:nvSpPr>
        <p:spPr>
          <a:xfrm>
            <a:off x="914815" y="4343400"/>
            <a:ext cx="502837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p>
            <a:pPr eaLnBrk="1" hangingPunct="1"/>
            <a:endParaRPr lang="en-US" altLang="en-US" smtClean="0"/>
          </a:p>
        </p:txBody>
      </p:sp>
      <p:sp>
        <p:nvSpPr>
          <p:cNvPr id="97285" name="Slide Number Placeholder 3"/>
          <p:cNvSpPr txBox="1">
            <a:spLocks noGrp="1"/>
          </p:cNvSpPr>
          <p:nvPr/>
        </p:nvSpPr>
        <p:spPr bwMode="auto">
          <a:xfrm>
            <a:off x="3886408" y="8686800"/>
            <a:ext cx="29715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defTabSz="928688">
              <a:defRPr>
                <a:solidFill>
                  <a:schemeClr val="tx1"/>
                </a:solidFill>
                <a:latin typeface="Verdana" pitchFamily="34" charset="0"/>
              </a:defRPr>
            </a:lvl1pPr>
            <a:lvl2pPr marL="742950" indent="-285750" defTabSz="928688">
              <a:defRPr>
                <a:solidFill>
                  <a:schemeClr val="tx1"/>
                </a:solidFill>
                <a:latin typeface="Verdana" pitchFamily="34" charset="0"/>
              </a:defRPr>
            </a:lvl2pPr>
            <a:lvl3pPr marL="1143000" indent="-228600" defTabSz="928688">
              <a:defRPr>
                <a:solidFill>
                  <a:schemeClr val="tx1"/>
                </a:solidFill>
                <a:latin typeface="Verdana" pitchFamily="34" charset="0"/>
              </a:defRPr>
            </a:lvl3pPr>
            <a:lvl4pPr marL="1600200" indent="-228600" defTabSz="928688">
              <a:defRPr>
                <a:solidFill>
                  <a:schemeClr val="tx1"/>
                </a:solidFill>
                <a:latin typeface="Verdana" pitchFamily="34" charset="0"/>
              </a:defRPr>
            </a:lvl4pPr>
            <a:lvl5pPr marL="2057400" indent="-228600" defTabSz="928688">
              <a:defRPr>
                <a:solidFill>
                  <a:schemeClr val="tx1"/>
                </a:solidFill>
                <a:latin typeface="Verdana" pitchFamily="34" charset="0"/>
              </a:defRPr>
            </a:lvl5pPr>
            <a:lvl6pPr marL="2514600" indent="-228600" defTabSz="928688" eaLnBrk="0" fontAlgn="base" hangingPunct="0">
              <a:spcBef>
                <a:spcPct val="0"/>
              </a:spcBef>
              <a:spcAft>
                <a:spcPct val="0"/>
              </a:spcAft>
              <a:defRPr>
                <a:solidFill>
                  <a:schemeClr val="tx1"/>
                </a:solidFill>
                <a:latin typeface="Verdana" pitchFamily="34" charset="0"/>
              </a:defRPr>
            </a:lvl6pPr>
            <a:lvl7pPr marL="2971800" indent="-228600" defTabSz="928688" eaLnBrk="0" fontAlgn="base" hangingPunct="0">
              <a:spcBef>
                <a:spcPct val="0"/>
              </a:spcBef>
              <a:spcAft>
                <a:spcPct val="0"/>
              </a:spcAft>
              <a:defRPr>
                <a:solidFill>
                  <a:schemeClr val="tx1"/>
                </a:solidFill>
                <a:latin typeface="Verdana" pitchFamily="34" charset="0"/>
              </a:defRPr>
            </a:lvl7pPr>
            <a:lvl8pPr marL="3429000" indent="-228600" defTabSz="928688" eaLnBrk="0" fontAlgn="base" hangingPunct="0">
              <a:spcBef>
                <a:spcPct val="0"/>
              </a:spcBef>
              <a:spcAft>
                <a:spcPct val="0"/>
              </a:spcAft>
              <a:defRPr>
                <a:solidFill>
                  <a:schemeClr val="tx1"/>
                </a:solidFill>
                <a:latin typeface="Verdana" pitchFamily="34" charset="0"/>
              </a:defRPr>
            </a:lvl8pPr>
            <a:lvl9pPr marL="3886200" indent="-228600" defTabSz="928688" eaLnBrk="0" fontAlgn="base" hangingPunct="0">
              <a:spcBef>
                <a:spcPct val="0"/>
              </a:spcBef>
              <a:spcAft>
                <a:spcPct val="0"/>
              </a:spcAft>
              <a:defRPr>
                <a:solidFill>
                  <a:schemeClr val="tx1"/>
                </a:solidFill>
                <a:latin typeface="Verdana" pitchFamily="34" charset="0"/>
              </a:defRPr>
            </a:lvl9pPr>
          </a:lstStyle>
          <a:p>
            <a:pPr algn="r" eaLnBrk="1" hangingPunct="1"/>
            <a:fld id="{F2BEC812-487E-48A9-8E72-A36816EA8980}" type="slidenum">
              <a:rPr lang="en-US" altLang="en-US" sz="1200">
                <a:latin typeface="Times New Roman" pitchFamily="18" charset="0"/>
              </a:rPr>
              <a:pPr algn="r" eaLnBrk="1" hangingPunct="1"/>
              <a:t>30</a:t>
            </a:fld>
            <a:endParaRPr lang="en-US" altLang="en-US" sz="1200">
              <a:latin typeface="Times New Roman" pitchFamily="18" charset="0"/>
            </a:endParaRPr>
          </a:p>
        </p:txBody>
      </p:sp>
    </p:spTree>
    <p:extLst>
      <p:ext uri="{BB962C8B-B14F-4D97-AF65-F5344CB8AC3E}">
        <p14:creationId xmlns:p14="http://schemas.microsoft.com/office/powerpoint/2010/main" val="4255905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852" y="8685235"/>
            <a:ext cx="29715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nchor="b"/>
          <a:lstStyle>
            <a:lvl1pPr defTabSz="930275">
              <a:defRPr>
                <a:solidFill>
                  <a:schemeClr val="tx1"/>
                </a:solidFill>
                <a:latin typeface="Verdana" pitchFamily="34" charset="0"/>
              </a:defRPr>
            </a:lvl1pPr>
            <a:lvl2pPr marL="742950" indent="-285750" defTabSz="930275">
              <a:defRPr>
                <a:solidFill>
                  <a:schemeClr val="tx1"/>
                </a:solidFill>
                <a:latin typeface="Verdana" pitchFamily="34" charset="0"/>
              </a:defRPr>
            </a:lvl2pPr>
            <a:lvl3pPr marL="1143000" indent="-228600" defTabSz="930275">
              <a:defRPr>
                <a:solidFill>
                  <a:schemeClr val="tx1"/>
                </a:solidFill>
                <a:latin typeface="Verdana" pitchFamily="34" charset="0"/>
              </a:defRPr>
            </a:lvl3pPr>
            <a:lvl4pPr marL="1600200" indent="-228600" defTabSz="930275">
              <a:defRPr>
                <a:solidFill>
                  <a:schemeClr val="tx1"/>
                </a:solidFill>
                <a:latin typeface="Verdana" pitchFamily="34" charset="0"/>
              </a:defRPr>
            </a:lvl4pPr>
            <a:lvl5pPr marL="2057400" indent="-228600" defTabSz="930275">
              <a:defRPr>
                <a:solidFill>
                  <a:schemeClr val="tx1"/>
                </a:solidFill>
                <a:latin typeface="Verdana" pitchFamily="34" charset="0"/>
              </a:defRPr>
            </a:lvl5pPr>
            <a:lvl6pPr marL="2514600" indent="-228600" defTabSz="930275" eaLnBrk="0" fontAlgn="base" hangingPunct="0">
              <a:spcBef>
                <a:spcPct val="0"/>
              </a:spcBef>
              <a:spcAft>
                <a:spcPct val="0"/>
              </a:spcAft>
              <a:defRPr>
                <a:solidFill>
                  <a:schemeClr val="tx1"/>
                </a:solidFill>
                <a:latin typeface="Verdana" pitchFamily="34" charset="0"/>
              </a:defRPr>
            </a:lvl6pPr>
            <a:lvl7pPr marL="2971800" indent="-228600" defTabSz="930275" eaLnBrk="0" fontAlgn="base" hangingPunct="0">
              <a:spcBef>
                <a:spcPct val="0"/>
              </a:spcBef>
              <a:spcAft>
                <a:spcPct val="0"/>
              </a:spcAft>
              <a:defRPr>
                <a:solidFill>
                  <a:schemeClr val="tx1"/>
                </a:solidFill>
                <a:latin typeface="Verdana" pitchFamily="34" charset="0"/>
              </a:defRPr>
            </a:lvl7pPr>
            <a:lvl8pPr marL="3429000" indent="-228600" defTabSz="930275" eaLnBrk="0" fontAlgn="base" hangingPunct="0">
              <a:spcBef>
                <a:spcPct val="0"/>
              </a:spcBef>
              <a:spcAft>
                <a:spcPct val="0"/>
              </a:spcAft>
              <a:defRPr>
                <a:solidFill>
                  <a:schemeClr val="tx1"/>
                </a:solidFill>
                <a:latin typeface="Verdana" pitchFamily="34" charset="0"/>
              </a:defRPr>
            </a:lvl8pPr>
            <a:lvl9pPr marL="3886200" indent="-228600" defTabSz="930275" eaLnBrk="0" fontAlgn="base" hangingPunct="0">
              <a:spcBef>
                <a:spcPct val="0"/>
              </a:spcBef>
              <a:spcAft>
                <a:spcPct val="0"/>
              </a:spcAft>
              <a:defRPr>
                <a:solidFill>
                  <a:schemeClr val="tx1"/>
                </a:solidFill>
                <a:latin typeface="Verdana" pitchFamily="34" charset="0"/>
              </a:defRPr>
            </a:lvl9pPr>
          </a:lstStyle>
          <a:p>
            <a:pPr algn="r" eaLnBrk="1" hangingPunct="1"/>
            <a:fld id="{93BBE0BD-94A9-4597-A605-C61D461AC930}" type="slidenum">
              <a:rPr lang="en-US" altLang="en-US" sz="1200">
                <a:latin typeface="Arial" pitchFamily="34" charset="0"/>
                <a:ea typeface="ＭＳ Ｐゴシック" pitchFamily="34" charset="-128"/>
              </a:rPr>
              <a:pPr algn="r" eaLnBrk="1" hangingPunct="1"/>
              <a:t>34</a:t>
            </a:fld>
            <a:endParaRPr lang="en-US" altLang="en-US" sz="1200">
              <a:latin typeface="Arial" pitchFamily="34" charset="0"/>
              <a:ea typeface="ＭＳ Ｐゴシック" pitchFamily="34" charset="-128"/>
            </a:endParaRPr>
          </a:p>
        </p:txBody>
      </p:sp>
      <p:sp>
        <p:nvSpPr>
          <p:cNvPr id="109571" name="Rectangle 7"/>
          <p:cNvSpPr txBox="1">
            <a:spLocks noGrp="1" noChangeArrowheads="1"/>
          </p:cNvSpPr>
          <p:nvPr/>
        </p:nvSpPr>
        <p:spPr bwMode="auto">
          <a:xfrm>
            <a:off x="3886408" y="8686800"/>
            <a:ext cx="29715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defTabSz="928688">
              <a:defRPr>
                <a:solidFill>
                  <a:schemeClr val="tx1"/>
                </a:solidFill>
                <a:latin typeface="Verdana" pitchFamily="34" charset="0"/>
              </a:defRPr>
            </a:lvl1pPr>
            <a:lvl2pPr marL="742950" indent="-285750" defTabSz="928688">
              <a:defRPr>
                <a:solidFill>
                  <a:schemeClr val="tx1"/>
                </a:solidFill>
                <a:latin typeface="Verdana" pitchFamily="34" charset="0"/>
              </a:defRPr>
            </a:lvl2pPr>
            <a:lvl3pPr marL="1143000" indent="-228600" defTabSz="928688">
              <a:defRPr>
                <a:solidFill>
                  <a:schemeClr val="tx1"/>
                </a:solidFill>
                <a:latin typeface="Verdana" pitchFamily="34" charset="0"/>
              </a:defRPr>
            </a:lvl3pPr>
            <a:lvl4pPr marL="1600200" indent="-228600" defTabSz="928688">
              <a:defRPr>
                <a:solidFill>
                  <a:schemeClr val="tx1"/>
                </a:solidFill>
                <a:latin typeface="Verdana" pitchFamily="34" charset="0"/>
              </a:defRPr>
            </a:lvl4pPr>
            <a:lvl5pPr marL="2057400" indent="-228600" defTabSz="928688">
              <a:defRPr>
                <a:solidFill>
                  <a:schemeClr val="tx1"/>
                </a:solidFill>
                <a:latin typeface="Verdana" pitchFamily="34" charset="0"/>
              </a:defRPr>
            </a:lvl5pPr>
            <a:lvl6pPr marL="2514600" indent="-228600" defTabSz="928688" eaLnBrk="0" fontAlgn="base" hangingPunct="0">
              <a:spcBef>
                <a:spcPct val="0"/>
              </a:spcBef>
              <a:spcAft>
                <a:spcPct val="0"/>
              </a:spcAft>
              <a:defRPr>
                <a:solidFill>
                  <a:schemeClr val="tx1"/>
                </a:solidFill>
                <a:latin typeface="Verdana" pitchFamily="34" charset="0"/>
              </a:defRPr>
            </a:lvl6pPr>
            <a:lvl7pPr marL="2971800" indent="-228600" defTabSz="928688" eaLnBrk="0" fontAlgn="base" hangingPunct="0">
              <a:spcBef>
                <a:spcPct val="0"/>
              </a:spcBef>
              <a:spcAft>
                <a:spcPct val="0"/>
              </a:spcAft>
              <a:defRPr>
                <a:solidFill>
                  <a:schemeClr val="tx1"/>
                </a:solidFill>
                <a:latin typeface="Verdana" pitchFamily="34" charset="0"/>
              </a:defRPr>
            </a:lvl7pPr>
            <a:lvl8pPr marL="3429000" indent="-228600" defTabSz="928688" eaLnBrk="0" fontAlgn="base" hangingPunct="0">
              <a:spcBef>
                <a:spcPct val="0"/>
              </a:spcBef>
              <a:spcAft>
                <a:spcPct val="0"/>
              </a:spcAft>
              <a:defRPr>
                <a:solidFill>
                  <a:schemeClr val="tx1"/>
                </a:solidFill>
                <a:latin typeface="Verdana" pitchFamily="34" charset="0"/>
              </a:defRPr>
            </a:lvl8pPr>
            <a:lvl9pPr marL="3886200" indent="-228600" defTabSz="928688" eaLnBrk="0" fontAlgn="base" hangingPunct="0">
              <a:spcBef>
                <a:spcPct val="0"/>
              </a:spcBef>
              <a:spcAft>
                <a:spcPct val="0"/>
              </a:spcAft>
              <a:defRPr>
                <a:solidFill>
                  <a:schemeClr val="tx1"/>
                </a:solidFill>
                <a:latin typeface="Verdana" pitchFamily="34" charset="0"/>
              </a:defRPr>
            </a:lvl9pPr>
          </a:lstStyle>
          <a:p>
            <a:pPr algn="r" eaLnBrk="1" hangingPunct="1"/>
            <a:fld id="{F7FA662A-7229-4A14-8693-4489CBEA0CA7}" type="slidenum">
              <a:rPr lang="en-US" altLang="en-US" sz="1200">
                <a:latin typeface="Times New Roman" pitchFamily="18" charset="0"/>
                <a:ea typeface="ＭＳ Ｐゴシック" pitchFamily="34" charset="-128"/>
              </a:rPr>
              <a:pPr algn="r" eaLnBrk="1" hangingPunct="1"/>
              <a:t>34</a:t>
            </a:fld>
            <a:endParaRPr lang="en-US" altLang="en-US" sz="1200">
              <a:latin typeface="Times New Roman" pitchFamily="18" charset="0"/>
              <a:ea typeface="ＭＳ Ｐゴシック" pitchFamily="34" charset="-128"/>
            </a:endParaRPr>
          </a:p>
        </p:txBody>
      </p:sp>
      <p:sp>
        <p:nvSpPr>
          <p:cNvPr id="109572" name="Rectangle 2"/>
          <p:cNvSpPr>
            <a:spLocks noGrp="1" noRot="1" noChangeAspect="1" noChangeArrowheads="1" noTextEdit="1"/>
          </p:cNvSpPr>
          <p:nvPr>
            <p:ph type="sldImg"/>
          </p:nvPr>
        </p:nvSpPr>
        <p:spPr>
          <a:xfrm>
            <a:off x="685800" y="1143000"/>
            <a:ext cx="5486400" cy="3086100"/>
          </a:xfrm>
          <a:ln/>
        </p:spPr>
      </p:sp>
      <p:sp>
        <p:nvSpPr>
          <p:cNvPr id="109573" name="Rectangle 3"/>
          <p:cNvSpPr>
            <a:spLocks noGrp="1" noChangeArrowheads="1"/>
          </p:cNvSpPr>
          <p:nvPr>
            <p:ph type="body" idx="1"/>
          </p:nvPr>
        </p:nvSpPr>
        <p:spPr>
          <a:xfrm>
            <a:off x="914815" y="4343400"/>
            <a:ext cx="502837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p>
            <a:pPr eaLnBrk="1" hangingPunct="1"/>
            <a:endParaRPr lang="en-US" altLang="en-US" b="1" smtClean="0">
              <a:ea typeface="ＭＳ Ｐゴシック" pitchFamily="34" charset="-128"/>
            </a:endParaRPr>
          </a:p>
          <a:p>
            <a:pPr eaLnBrk="1" hangingPunct="1"/>
            <a:endParaRPr lang="en-US" altLang="en-US" b="1" smtClean="0">
              <a:ea typeface="ＭＳ Ｐゴシック" pitchFamily="34" charset="-128"/>
            </a:endParaRPr>
          </a:p>
        </p:txBody>
      </p:sp>
    </p:spTree>
    <p:extLst>
      <p:ext uri="{BB962C8B-B14F-4D97-AF65-F5344CB8AC3E}">
        <p14:creationId xmlns:p14="http://schemas.microsoft.com/office/powerpoint/2010/main" val="355465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lvl1pPr defTabSz="905169" eaLnBrk="0" hangingPunct="0">
              <a:spcBef>
                <a:spcPct val="20000"/>
              </a:spcBef>
              <a:buChar char="•"/>
              <a:defRPr sz="3100">
                <a:solidFill>
                  <a:schemeClr val="tx1"/>
                </a:solidFill>
                <a:latin typeface="Arial" charset="0"/>
              </a:defRPr>
            </a:lvl1pPr>
            <a:lvl2pPr marL="727868" indent="-279949" defTabSz="905169" eaLnBrk="0" hangingPunct="0">
              <a:spcBef>
                <a:spcPct val="20000"/>
              </a:spcBef>
              <a:buChar char="•"/>
              <a:defRPr sz="3100">
                <a:solidFill>
                  <a:schemeClr val="tx1"/>
                </a:solidFill>
                <a:latin typeface="Arial" charset="0"/>
              </a:defRPr>
            </a:lvl2pPr>
            <a:lvl3pPr marL="1119797" indent="-223959" defTabSz="905169" eaLnBrk="0" hangingPunct="0">
              <a:spcBef>
                <a:spcPct val="20000"/>
              </a:spcBef>
              <a:buChar char="•"/>
              <a:defRPr sz="3100">
                <a:solidFill>
                  <a:schemeClr val="tx1"/>
                </a:solidFill>
                <a:latin typeface="Arial" charset="0"/>
              </a:defRPr>
            </a:lvl3pPr>
            <a:lvl4pPr marL="1567716" indent="-223959" defTabSz="905169" eaLnBrk="0" hangingPunct="0">
              <a:spcBef>
                <a:spcPct val="20000"/>
              </a:spcBef>
              <a:buChar char="•"/>
              <a:defRPr sz="3100">
                <a:solidFill>
                  <a:schemeClr val="tx1"/>
                </a:solidFill>
                <a:latin typeface="Arial" charset="0"/>
              </a:defRPr>
            </a:lvl4pPr>
            <a:lvl5pPr marL="2015635" indent="-223959" defTabSz="905169" eaLnBrk="0" hangingPunct="0">
              <a:spcBef>
                <a:spcPct val="20000"/>
              </a:spcBef>
              <a:buChar char="•"/>
              <a:defRPr sz="3100">
                <a:solidFill>
                  <a:schemeClr val="tx1"/>
                </a:solidFill>
                <a:latin typeface="Arial" charset="0"/>
              </a:defRPr>
            </a:lvl5pPr>
            <a:lvl6pPr marL="2463554" indent="-223959" defTabSz="905169" eaLnBrk="0" fontAlgn="base" hangingPunct="0">
              <a:spcBef>
                <a:spcPct val="20000"/>
              </a:spcBef>
              <a:spcAft>
                <a:spcPct val="0"/>
              </a:spcAft>
              <a:buChar char="•"/>
              <a:defRPr sz="3100">
                <a:solidFill>
                  <a:schemeClr val="tx1"/>
                </a:solidFill>
                <a:latin typeface="Arial" charset="0"/>
              </a:defRPr>
            </a:lvl6pPr>
            <a:lvl7pPr marL="2911472" indent="-223959" defTabSz="905169" eaLnBrk="0" fontAlgn="base" hangingPunct="0">
              <a:spcBef>
                <a:spcPct val="20000"/>
              </a:spcBef>
              <a:spcAft>
                <a:spcPct val="0"/>
              </a:spcAft>
              <a:buChar char="•"/>
              <a:defRPr sz="3100">
                <a:solidFill>
                  <a:schemeClr val="tx1"/>
                </a:solidFill>
                <a:latin typeface="Arial" charset="0"/>
              </a:defRPr>
            </a:lvl7pPr>
            <a:lvl8pPr marL="3359391" indent="-223959" defTabSz="905169" eaLnBrk="0" fontAlgn="base" hangingPunct="0">
              <a:spcBef>
                <a:spcPct val="20000"/>
              </a:spcBef>
              <a:spcAft>
                <a:spcPct val="0"/>
              </a:spcAft>
              <a:buChar char="•"/>
              <a:defRPr sz="3100">
                <a:solidFill>
                  <a:schemeClr val="tx1"/>
                </a:solidFill>
                <a:latin typeface="Arial" charset="0"/>
              </a:defRPr>
            </a:lvl8pPr>
            <a:lvl9pPr marL="3807310" indent="-223959" defTabSz="905169" eaLnBrk="0" fontAlgn="base" hangingPunct="0">
              <a:spcBef>
                <a:spcPct val="20000"/>
              </a:spcBef>
              <a:spcAft>
                <a:spcPct val="0"/>
              </a:spcAft>
              <a:buChar char="•"/>
              <a:defRPr sz="3100">
                <a:solidFill>
                  <a:schemeClr val="tx1"/>
                </a:solidFill>
                <a:latin typeface="Arial" charset="0"/>
              </a:defRPr>
            </a:lvl9pPr>
          </a:lstStyle>
          <a:p>
            <a:pPr eaLnBrk="1" hangingPunct="1">
              <a:spcBef>
                <a:spcPct val="0"/>
              </a:spcBef>
              <a:buFontTx/>
              <a:buNone/>
              <a:defRPr/>
            </a:pPr>
            <a:fld id="{79170DFE-8FBD-46BF-8199-B294B47B1E3B}" type="slidenum">
              <a:rPr lang="zh-CN" altLang="en-US" sz="1300"/>
              <a:pPr eaLnBrk="1" hangingPunct="1">
                <a:spcBef>
                  <a:spcPct val="0"/>
                </a:spcBef>
                <a:buFontTx/>
                <a:buNone/>
                <a:defRPr/>
              </a:pPr>
              <a:t>17</a:t>
            </a:fld>
            <a:endParaRPr lang="en-US" altLang="zh-CN" sz="1300"/>
          </a:p>
        </p:txBody>
      </p:sp>
      <p:sp>
        <p:nvSpPr>
          <p:cNvPr id="6147" name="Rectangle 2"/>
          <p:cNvSpPr>
            <a:spLocks noGrp="1" noRot="1" noChangeAspect="1" noChangeArrowheads="1" noTextEdit="1"/>
          </p:cNvSpPr>
          <p:nvPr>
            <p:ph type="sldImg"/>
          </p:nvPr>
        </p:nvSpPr>
        <p:spPr>
          <a:xfrm>
            <a:off x="685800" y="1143000"/>
            <a:ext cx="5486400" cy="3086100"/>
          </a:xfrm>
          <a:ln/>
        </p:spPr>
      </p:sp>
      <p:sp>
        <p:nvSpPr>
          <p:cNvPr id="6148" name="Rectangle 3"/>
          <p:cNvSpPr>
            <a:spLocks noGrp="1" noChangeArrowheads="1"/>
          </p:cNvSpPr>
          <p:nvPr>
            <p:ph type="body" idx="1"/>
          </p:nvPr>
        </p:nvSpPr>
        <p:spPr>
          <a:noFill/>
        </p:spPr>
        <p:txBody>
          <a:bodyPr/>
          <a:lstStyle/>
          <a:p>
            <a:pPr eaLnBrk="1" hangingPunct="1"/>
            <a:endParaRPr lang="zh-CN" altLang="en-US" smtClean="0">
              <a:latin typeface="Arial" pitchFamily="34" charset="0"/>
            </a:endParaRPr>
          </a:p>
        </p:txBody>
      </p:sp>
    </p:spTree>
    <p:extLst>
      <p:ext uri="{BB962C8B-B14F-4D97-AF65-F5344CB8AC3E}">
        <p14:creationId xmlns:p14="http://schemas.microsoft.com/office/powerpoint/2010/main" val="141945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58E918-D376-4EC9-A3D1-E10741A2A429}" type="slidenum">
              <a:rPr lang="en-US" altLang="en-US"/>
              <a:pPr/>
              <a:t>20</a:t>
            </a:fld>
            <a:endParaRPr lang="en-US" alt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r>
              <a:rPr lang="en-GB" altLang="en-US"/>
              <a:t>They are, or involve, lists/sequences of instructions</a:t>
            </a:r>
          </a:p>
          <a:p>
            <a:r>
              <a:rPr lang="en-GB" altLang="en-US"/>
              <a:t>The instructions are either explicit, maybe in different forms (recipe, repair manual, knitting pattern, sheet music) or implicit (calling a friend on the phone)</a:t>
            </a:r>
          </a:p>
          <a:p>
            <a:endParaRPr lang="en-GB" altLang="en-US"/>
          </a:p>
          <a:p>
            <a:r>
              <a:rPr lang="en-GB" altLang="en-US"/>
              <a:t>In fact, pretty well EVERYTHING we do can be written as some form of steps/instructions</a:t>
            </a:r>
            <a:endParaRPr lang="en-US" altLang="en-US"/>
          </a:p>
        </p:txBody>
      </p:sp>
    </p:spTree>
    <p:extLst>
      <p:ext uri="{BB962C8B-B14F-4D97-AF65-F5344CB8AC3E}">
        <p14:creationId xmlns:p14="http://schemas.microsoft.com/office/powerpoint/2010/main" val="428937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44150-000E-4AC4-96F6-621E626A792A}" type="slidenum">
              <a:rPr lang="en-US" altLang="en-US"/>
              <a:pPr/>
              <a:t>21</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r>
              <a:rPr lang="en-GB" altLang="en-US"/>
              <a:t>Famous errors:</a:t>
            </a:r>
          </a:p>
          <a:p>
            <a:r>
              <a:rPr lang="en-GB" altLang="en-US"/>
              <a:t>Airbus: designed to start landing sequence at 50m height.  But what happens if pilot showing off – as happened at Paris airshow…</a:t>
            </a:r>
          </a:p>
          <a:p>
            <a:r>
              <a:rPr lang="en-GB" altLang="en-US"/>
              <a:t>Ariane 5: used same software as Ariane 4 for guidance.  But Ariane 5 goes faster – so when guidance software got speed data from sensors, it assumed an error, and sent error information on up the system, which was inpreted as real (but obviously crazy) data higher up – causing rocket to choose to self-destruct</a:t>
            </a:r>
          </a:p>
          <a:p>
            <a:r>
              <a:rPr lang="en-GB" altLang="en-US"/>
              <a:t>Early space probe (Mariner 7??): a single semi-colon in the wrong place gave the wrong meaning, and so spacecraft stayed in orbit forever rather than igniting rockets to head off somewhere else</a:t>
            </a:r>
          </a:p>
          <a:p>
            <a:r>
              <a:rPr lang="en-GB" altLang="en-US"/>
              <a:t>Jet fighter – flipped upside down when it went over the equator, because it didn't allow for negative latitude readings.</a:t>
            </a:r>
          </a:p>
        </p:txBody>
      </p:sp>
    </p:spTree>
    <p:extLst>
      <p:ext uri="{BB962C8B-B14F-4D97-AF65-F5344CB8AC3E}">
        <p14:creationId xmlns:p14="http://schemas.microsoft.com/office/powerpoint/2010/main" val="242067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44150-000E-4AC4-96F6-621E626A792A}" type="slidenum">
              <a:rPr lang="en-US" altLang="en-US"/>
              <a:pPr/>
              <a:t>22</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r>
              <a:rPr lang="en-GB" altLang="en-US"/>
              <a:t>Famous errors:</a:t>
            </a:r>
          </a:p>
          <a:p>
            <a:r>
              <a:rPr lang="en-GB" altLang="en-US"/>
              <a:t>Airbus: designed to start landing sequence at 50m height.  But what happens if pilot showing off – as happened at Paris airshow…</a:t>
            </a:r>
          </a:p>
          <a:p>
            <a:r>
              <a:rPr lang="en-GB" altLang="en-US"/>
              <a:t>Ariane 5: used same software as Ariane 4 for guidance.  But Ariane 5 goes faster – so when guidance software got speed data from sensors, it assumed an error, and sent error information on up the system, which was inpreted as real (but obviously crazy) data higher up – causing rocket to choose to self-destruct</a:t>
            </a:r>
          </a:p>
          <a:p>
            <a:r>
              <a:rPr lang="en-GB" altLang="en-US"/>
              <a:t>Early space probe (Mariner 7??): a single semi-colon in the wrong place gave the wrong meaning, and so spacecraft stayed in orbit forever rather than igniting rockets to head off somewhere else</a:t>
            </a:r>
          </a:p>
          <a:p>
            <a:r>
              <a:rPr lang="en-GB" altLang="en-US"/>
              <a:t>Jet fighter – flipped upside down when it went over the equator, because it didn't allow for negative latitude readings.</a:t>
            </a:r>
          </a:p>
        </p:txBody>
      </p:sp>
    </p:spTree>
    <p:extLst>
      <p:ext uri="{BB962C8B-B14F-4D97-AF65-F5344CB8AC3E}">
        <p14:creationId xmlns:p14="http://schemas.microsoft.com/office/powerpoint/2010/main" val="251963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C3DBA-1FA3-44BC-B1EA-DABBA6EBE890}" type="slidenum">
              <a:rPr lang="en-US" altLang="en-US"/>
              <a:pPr/>
              <a:t>23</a:t>
            </a:fld>
            <a:endParaRPr lang="en-US" alt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49261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96382-E67B-4F14-A826-A36AC56BFFAB}" type="slidenum">
              <a:rPr lang="en-US" altLang="en-US"/>
              <a:pPr/>
              <a:t>24</a:t>
            </a:fld>
            <a:endParaRPr lang="en-US" alt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r>
              <a:rPr lang="en-GB" altLang="en-US"/>
              <a:t>Only need to use this slide if they don't have the hand-out.</a:t>
            </a:r>
            <a:endParaRPr lang="en-US" altLang="en-US"/>
          </a:p>
        </p:txBody>
      </p:sp>
    </p:spTree>
    <p:extLst>
      <p:ext uri="{BB962C8B-B14F-4D97-AF65-F5344CB8AC3E}">
        <p14:creationId xmlns:p14="http://schemas.microsoft.com/office/powerpoint/2010/main" val="3503053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19A83-84A8-48FD-BF52-7ADD166285ED}" type="slidenum">
              <a:rPr lang="en-US" altLang="en-US"/>
              <a:pPr/>
              <a:t>25</a:t>
            </a:fld>
            <a:endParaRPr lang="en-US" alt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r>
              <a:rPr lang="en-GB" altLang="en-US"/>
              <a:t>In a jokey fashion, show how the instructions "obviously" give us a kite!! (step through the animation of the kite picture).</a:t>
            </a:r>
          </a:p>
          <a:p>
            <a:endParaRPr lang="en-GB" altLang="en-US"/>
          </a:p>
        </p:txBody>
      </p:sp>
    </p:spTree>
    <p:extLst>
      <p:ext uri="{BB962C8B-B14F-4D97-AF65-F5344CB8AC3E}">
        <p14:creationId xmlns:p14="http://schemas.microsoft.com/office/powerpoint/2010/main" val="133472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852" y="8685235"/>
            <a:ext cx="29715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nchor="b"/>
          <a:lstStyle>
            <a:lvl1pPr defTabSz="930275">
              <a:defRPr>
                <a:solidFill>
                  <a:schemeClr val="tx1"/>
                </a:solidFill>
                <a:latin typeface="Verdana" pitchFamily="34" charset="0"/>
              </a:defRPr>
            </a:lvl1pPr>
            <a:lvl2pPr marL="742950" indent="-285750" defTabSz="930275">
              <a:defRPr>
                <a:solidFill>
                  <a:schemeClr val="tx1"/>
                </a:solidFill>
                <a:latin typeface="Verdana" pitchFamily="34" charset="0"/>
              </a:defRPr>
            </a:lvl2pPr>
            <a:lvl3pPr marL="1143000" indent="-228600" defTabSz="930275">
              <a:defRPr>
                <a:solidFill>
                  <a:schemeClr val="tx1"/>
                </a:solidFill>
                <a:latin typeface="Verdana" pitchFamily="34" charset="0"/>
              </a:defRPr>
            </a:lvl3pPr>
            <a:lvl4pPr marL="1600200" indent="-228600" defTabSz="930275">
              <a:defRPr>
                <a:solidFill>
                  <a:schemeClr val="tx1"/>
                </a:solidFill>
                <a:latin typeface="Verdana" pitchFamily="34" charset="0"/>
              </a:defRPr>
            </a:lvl4pPr>
            <a:lvl5pPr marL="2057400" indent="-228600" defTabSz="930275">
              <a:defRPr>
                <a:solidFill>
                  <a:schemeClr val="tx1"/>
                </a:solidFill>
                <a:latin typeface="Verdana" pitchFamily="34" charset="0"/>
              </a:defRPr>
            </a:lvl5pPr>
            <a:lvl6pPr marL="2514600" indent="-228600" defTabSz="930275" eaLnBrk="0" fontAlgn="base" hangingPunct="0">
              <a:spcBef>
                <a:spcPct val="0"/>
              </a:spcBef>
              <a:spcAft>
                <a:spcPct val="0"/>
              </a:spcAft>
              <a:defRPr>
                <a:solidFill>
                  <a:schemeClr val="tx1"/>
                </a:solidFill>
                <a:latin typeface="Verdana" pitchFamily="34" charset="0"/>
              </a:defRPr>
            </a:lvl6pPr>
            <a:lvl7pPr marL="2971800" indent="-228600" defTabSz="930275" eaLnBrk="0" fontAlgn="base" hangingPunct="0">
              <a:spcBef>
                <a:spcPct val="0"/>
              </a:spcBef>
              <a:spcAft>
                <a:spcPct val="0"/>
              </a:spcAft>
              <a:defRPr>
                <a:solidFill>
                  <a:schemeClr val="tx1"/>
                </a:solidFill>
                <a:latin typeface="Verdana" pitchFamily="34" charset="0"/>
              </a:defRPr>
            </a:lvl7pPr>
            <a:lvl8pPr marL="3429000" indent="-228600" defTabSz="930275" eaLnBrk="0" fontAlgn="base" hangingPunct="0">
              <a:spcBef>
                <a:spcPct val="0"/>
              </a:spcBef>
              <a:spcAft>
                <a:spcPct val="0"/>
              </a:spcAft>
              <a:defRPr>
                <a:solidFill>
                  <a:schemeClr val="tx1"/>
                </a:solidFill>
                <a:latin typeface="Verdana" pitchFamily="34" charset="0"/>
              </a:defRPr>
            </a:lvl8pPr>
            <a:lvl9pPr marL="3886200" indent="-228600" defTabSz="930275" eaLnBrk="0" fontAlgn="base" hangingPunct="0">
              <a:spcBef>
                <a:spcPct val="0"/>
              </a:spcBef>
              <a:spcAft>
                <a:spcPct val="0"/>
              </a:spcAft>
              <a:defRPr>
                <a:solidFill>
                  <a:schemeClr val="tx1"/>
                </a:solidFill>
                <a:latin typeface="Verdana" pitchFamily="34" charset="0"/>
              </a:defRPr>
            </a:lvl9pPr>
          </a:lstStyle>
          <a:p>
            <a:pPr algn="r" eaLnBrk="1" hangingPunct="1"/>
            <a:fld id="{912FA7A5-A847-4822-B9E8-479941F2EF8F}" type="slidenum">
              <a:rPr lang="en-US" altLang="en-US" sz="1200">
                <a:latin typeface="Arial" pitchFamily="34" charset="0"/>
              </a:rPr>
              <a:pPr algn="r" eaLnBrk="1" hangingPunct="1"/>
              <a:t>29</a:t>
            </a:fld>
            <a:endParaRPr lang="en-US" altLang="en-US" sz="1200">
              <a:latin typeface="Arial" pitchFamily="34" charset="0"/>
            </a:endParaRPr>
          </a:p>
        </p:txBody>
      </p:sp>
      <p:sp>
        <p:nvSpPr>
          <p:cNvPr id="96259" name="Slide Image Placeholder 1"/>
          <p:cNvSpPr>
            <a:spLocks noGrp="1" noRot="1" noChangeAspect="1" noTextEdit="1"/>
          </p:cNvSpPr>
          <p:nvPr>
            <p:ph type="sldImg"/>
          </p:nvPr>
        </p:nvSpPr>
        <p:spPr>
          <a:xfrm>
            <a:off x="685800" y="1143000"/>
            <a:ext cx="5486400" cy="3086100"/>
          </a:xfrm>
          <a:ln/>
        </p:spPr>
      </p:sp>
      <p:sp>
        <p:nvSpPr>
          <p:cNvPr id="96260" name="Notes Placeholder 2"/>
          <p:cNvSpPr>
            <a:spLocks noGrp="1"/>
          </p:cNvSpPr>
          <p:nvPr>
            <p:ph type="body" idx="1"/>
          </p:nvPr>
        </p:nvSpPr>
        <p:spPr>
          <a:xfrm>
            <a:off x="914815" y="4343400"/>
            <a:ext cx="502837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p>
            <a:pPr eaLnBrk="1" hangingPunct="1"/>
            <a:r>
              <a:rPr lang="en-US" altLang="en-US" smtClean="0"/>
              <a:t> </a:t>
            </a:r>
          </a:p>
          <a:p>
            <a:pPr eaLnBrk="1" hangingPunct="1"/>
            <a:endParaRPr lang="en-US" altLang="en-US" smtClean="0"/>
          </a:p>
        </p:txBody>
      </p:sp>
      <p:sp>
        <p:nvSpPr>
          <p:cNvPr id="96261" name="Slide Number Placeholder 3"/>
          <p:cNvSpPr txBox="1">
            <a:spLocks noGrp="1"/>
          </p:cNvSpPr>
          <p:nvPr/>
        </p:nvSpPr>
        <p:spPr bwMode="auto">
          <a:xfrm>
            <a:off x="3886408" y="8686800"/>
            <a:ext cx="297159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b"/>
          <a:lstStyle>
            <a:lvl1pPr defTabSz="928688">
              <a:defRPr>
                <a:solidFill>
                  <a:schemeClr val="tx1"/>
                </a:solidFill>
                <a:latin typeface="Verdana" pitchFamily="34" charset="0"/>
              </a:defRPr>
            </a:lvl1pPr>
            <a:lvl2pPr marL="742950" indent="-285750" defTabSz="928688">
              <a:defRPr>
                <a:solidFill>
                  <a:schemeClr val="tx1"/>
                </a:solidFill>
                <a:latin typeface="Verdana" pitchFamily="34" charset="0"/>
              </a:defRPr>
            </a:lvl2pPr>
            <a:lvl3pPr marL="1143000" indent="-228600" defTabSz="928688">
              <a:defRPr>
                <a:solidFill>
                  <a:schemeClr val="tx1"/>
                </a:solidFill>
                <a:latin typeface="Verdana" pitchFamily="34" charset="0"/>
              </a:defRPr>
            </a:lvl3pPr>
            <a:lvl4pPr marL="1600200" indent="-228600" defTabSz="928688">
              <a:defRPr>
                <a:solidFill>
                  <a:schemeClr val="tx1"/>
                </a:solidFill>
                <a:latin typeface="Verdana" pitchFamily="34" charset="0"/>
              </a:defRPr>
            </a:lvl4pPr>
            <a:lvl5pPr marL="2057400" indent="-228600" defTabSz="928688">
              <a:defRPr>
                <a:solidFill>
                  <a:schemeClr val="tx1"/>
                </a:solidFill>
                <a:latin typeface="Verdana" pitchFamily="34" charset="0"/>
              </a:defRPr>
            </a:lvl5pPr>
            <a:lvl6pPr marL="2514600" indent="-228600" defTabSz="928688" eaLnBrk="0" fontAlgn="base" hangingPunct="0">
              <a:spcBef>
                <a:spcPct val="0"/>
              </a:spcBef>
              <a:spcAft>
                <a:spcPct val="0"/>
              </a:spcAft>
              <a:defRPr>
                <a:solidFill>
                  <a:schemeClr val="tx1"/>
                </a:solidFill>
                <a:latin typeface="Verdana" pitchFamily="34" charset="0"/>
              </a:defRPr>
            </a:lvl6pPr>
            <a:lvl7pPr marL="2971800" indent="-228600" defTabSz="928688" eaLnBrk="0" fontAlgn="base" hangingPunct="0">
              <a:spcBef>
                <a:spcPct val="0"/>
              </a:spcBef>
              <a:spcAft>
                <a:spcPct val="0"/>
              </a:spcAft>
              <a:defRPr>
                <a:solidFill>
                  <a:schemeClr val="tx1"/>
                </a:solidFill>
                <a:latin typeface="Verdana" pitchFamily="34" charset="0"/>
              </a:defRPr>
            </a:lvl7pPr>
            <a:lvl8pPr marL="3429000" indent="-228600" defTabSz="928688" eaLnBrk="0" fontAlgn="base" hangingPunct="0">
              <a:spcBef>
                <a:spcPct val="0"/>
              </a:spcBef>
              <a:spcAft>
                <a:spcPct val="0"/>
              </a:spcAft>
              <a:defRPr>
                <a:solidFill>
                  <a:schemeClr val="tx1"/>
                </a:solidFill>
                <a:latin typeface="Verdana" pitchFamily="34" charset="0"/>
              </a:defRPr>
            </a:lvl8pPr>
            <a:lvl9pPr marL="3886200" indent="-228600" defTabSz="928688" eaLnBrk="0" fontAlgn="base" hangingPunct="0">
              <a:spcBef>
                <a:spcPct val="0"/>
              </a:spcBef>
              <a:spcAft>
                <a:spcPct val="0"/>
              </a:spcAft>
              <a:defRPr>
                <a:solidFill>
                  <a:schemeClr val="tx1"/>
                </a:solidFill>
                <a:latin typeface="Verdana" pitchFamily="34" charset="0"/>
              </a:defRPr>
            </a:lvl9pPr>
          </a:lstStyle>
          <a:p>
            <a:pPr algn="r" eaLnBrk="1" hangingPunct="1"/>
            <a:fld id="{BF5425AC-9576-4455-8B2B-BC5BBB5B7CE2}" type="slidenum">
              <a:rPr lang="en-US" altLang="en-US" sz="1200">
                <a:latin typeface="Times New Roman" pitchFamily="18" charset="0"/>
              </a:rPr>
              <a:pPr algn="r" eaLnBrk="1" hangingPunct="1"/>
              <a:t>29</a:t>
            </a:fld>
            <a:endParaRPr lang="en-US" altLang="en-US" sz="1200">
              <a:latin typeface="Times New Roman" pitchFamily="18" charset="0"/>
            </a:endParaRPr>
          </a:p>
        </p:txBody>
      </p:sp>
    </p:spTree>
    <p:extLst>
      <p:ext uri="{BB962C8B-B14F-4D97-AF65-F5344CB8AC3E}">
        <p14:creationId xmlns:p14="http://schemas.microsoft.com/office/powerpoint/2010/main" val="2464367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D3CF176-D576-445E-8505-22B4955D7649}" type="datetimeFigureOut">
              <a:rPr lang="en-US" smtClean="0"/>
              <a:t>10/23/2014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410227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3CF176-D576-445E-8505-22B4955D7649}"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413903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CF176-D576-445E-8505-22B4955D7649}"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849769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CF176-D576-445E-8505-22B4955D7649}"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1424007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CF176-D576-445E-8505-22B4955D7649}"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288687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D3CF176-D576-445E-8505-22B4955D7649}" type="datetimeFigureOut">
              <a:rPr lang="en-US" smtClean="0"/>
              <a:t>10/23/2014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890201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D3CF176-D576-445E-8505-22B4955D7649}" type="datetimeFigureOut">
              <a:rPr lang="en-US" smtClean="0"/>
              <a:t>10/23/2014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2553748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D3CF176-D576-445E-8505-22B4955D7649}"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2045698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D3CF176-D576-445E-8505-22B4955D7649}"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951994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8640" y="273629"/>
            <a:ext cx="10967040" cy="114204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p:txBody>
          <a:bodyPr/>
          <a:lstStyle>
            <a:lvl1pPr>
              <a:defRPr/>
            </a:lvl1pPr>
          </a:lstStyle>
          <a:p>
            <a:pPr>
              <a:defRPr/>
            </a:pPr>
            <a:endParaRPr lang="en-US"/>
          </a:p>
        </p:txBody>
      </p:sp>
      <p:sp>
        <p:nvSpPr>
          <p:cNvPr id="4" name="Rectangle 4"/>
          <p:cNvSpPr>
            <a:spLocks noGrp="1" noChangeArrowheads="1"/>
          </p:cNvSpPr>
          <p:nvPr>
            <p:ph type="ftr" idx="11"/>
          </p:nvPr>
        </p:nvSpPr>
        <p:spPr/>
        <p:txBody>
          <a:bodyPr/>
          <a:lstStyle>
            <a:lvl1pPr>
              <a:defRPr/>
            </a:lvl1pPr>
          </a:lstStyle>
          <a:p>
            <a:pPr>
              <a:defRPr/>
            </a:pPr>
            <a:endParaRPr lang="en-US"/>
          </a:p>
        </p:txBody>
      </p:sp>
      <p:sp>
        <p:nvSpPr>
          <p:cNvPr id="5" name="Rectangle 5"/>
          <p:cNvSpPr>
            <a:spLocks noGrp="1" noChangeArrowheads="1"/>
          </p:cNvSpPr>
          <p:nvPr>
            <p:ph type="sldNum" idx="12"/>
          </p:nvPr>
        </p:nvSpPr>
        <p:spPr/>
        <p:txBody>
          <a:bodyPr/>
          <a:lstStyle>
            <a:lvl1pPr>
              <a:defRPr/>
            </a:lvl1pPr>
          </a:lstStyle>
          <a:p>
            <a:pPr>
              <a:defRPr/>
            </a:pPr>
            <a:fld id="{AD870507-D0F2-491C-9B4F-870C46D77B08}" type="slidenum">
              <a:rPr lang="en-GB"/>
              <a:pPr>
                <a:defRPr/>
              </a:pPr>
              <a:t>‹#›</a:t>
            </a:fld>
            <a:endParaRPr lang="en-GB"/>
          </a:p>
        </p:txBody>
      </p:sp>
    </p:spTree>
    <p:extLst>
      <p:ext uri="{BB962C8B-B14F-4D97-AF65-F5344CB8AC3E}">
        <p14:creationId xmlns:p14="http://schemas.microsoft.com/office/powerpoint/2010/main" val="394023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3CF176-D576-445E-8505-22B4955D7649}"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170457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3CF176-D576-445E-8505-22B4955D7649}"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32182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3CF176-D576-445E-8505-22B4955D7649}"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107821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3CF176-D576-445E-8505-22B4955D7649}" type="datetimeFigureOut">
              <a:rPr lang="en-US" smtClean="0"/>
              <a:t>10/23/2014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174860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3CF176-D576-445E-8505-22B4955D7649}" type="datetimeFigureOut">
              <a:rPr lang="en-US" smtClean="0"/>
              <a:t>10/23/2014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330028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CF176-D576-445E-8505-22B4955D7649}" type="datetimeFigureOut">
              <a:rPr lang="en-US" smtClean="0"/>
              <a:t>10/23/2014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413275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3CF176-D576-445E-8505-22B4955D7649}"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164615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3CF176-D576-445E-8505-22B4955D7649}"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049950-6288-45E3-9F0E-B2F1A032A12D}" type="slidenum">
              <a:rPr lang="en-US" smtClean="0"/>
              <a:t>‹#›</a:t>
            </a:fld>
            <a:endParaRPr lang="en-US"/>
          </a:p>
        </p:txBody>
      </p:sp>
    </p:spTree>
    <p:extLst>
      <p:ext uri="{BB962C8B-B14F-4D97-AF65-F5344CB8AC3E}">
        <p14:creationId xmlns:p14="http://schemas.microsoft.com/office/powerpoint/2010/main" val="122208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D3CF176-D576-445E-8505-22B4955D7649}" type="datetimeFigureOut">
              <a:rPr lang="en-US" smtClean="0"/>
              <a:t>10/23/2014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7049950-6288-45E3-9F0E-B2F1A032A12D}" type="slidenum">
              <a:rPr lang="en-US" smtClean="0"/>
              <a:t>‹#›</a:t>
            </a:fld>
            <a:endParaRPr lang="en-US"/>
          </a:p>
        </p:txBody>
      </p:sp>
    </p:spTree>
    <p:extLst>
      <p:ext uri="{BB962C8B-B14F-4D97-AF65-F5344CB8AC3E}">
        <p14:creationId xmlns:p14="http://schemas.microsoft.com/office/powerpoint/2010/main" val="2408303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9" Type="http://schemas.openxmlformats.org/officeDocument/2006/relationships/image" Target="../media/image31.jpeg"/></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omen.cs.cmu.edu/What/Outreach/Roadshow/" TargetMode="External"/><Relationship Id="rId2" Type="http://schemas.openxmlformats.org/officeDocument/2006/relationships/hyperlink" Target="http://www.priscilla.com/womehownincs.pdf" TargetMode="External"/><Relationship Id="rId1" Type="http://schemas.openxmlformats.org/officeDocument/2006/relationships/slideLayout" Target="../slideLayouts/slideLayout2.xml"/><Relationship Id="rId5" Type="http://schemas.openxmlformats.org/officeDocument/2006/relationships/hyperlink" Target="http://www.cs4fn.org/" TargetMode="External"/><Relationship Id="rId4" Type="http://schemas.openxmlformats.org/officeDocument/2006/relationships/hyperlink" Target="http://csunplugged.or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a:t>
            </a:r>
            <a:br>
              <a:rPr lang="en-US" dirty="0" smtClean="0"/>
            </a:br>
            <a:r>
              <a:rPr lang="en-US" dirty="0" smtClean="0"/>
              <a:t>CSE Outreach Roadshow</a:t>
            </a:r>
            <a:endParaRPr lang="en-US" dirty="0"/>
          </a:p>
        </p:txBody>
      </p:sp>
      <p:sp>
        <p:nvSpPr>
          <p:cNvPr id="3" name="Subtitle 2"/>
          <p:cNvSpPr>
            <a:spLocks noGrp="1"/>
          </p:cNvSpPr>
          <p:nvPr>
            <p:ph type="subTitle" idx="1"/>
          </p:nvPr>
        </p:nvSpPr>
        <p:spPr>
          <a:xfrm>
            <a:off x="1119786" y="4953227"/>
            <a:ext cx="8825658" cy="861420"/>
          </a:xfrm>
        </p:spPr>
        <p:txBody>
          <a:bodyPr>
            <a:normAutofit/>
          </a:bodyPr>
          <a:lstStyle/>
          <a:p>
            <a:r>
              <a:rPr lang="en-US" dirty="0" smtClean="0"/>
              <a:t>S</a:t>
            </a:r>
            <a:r>
              <a:rPr lang="en-US" dirty="0"/>
              <a:t>chool of </a:t>
            </a:r>
            <a:r>
              <a:rPr lang="en-US" dirty="0" smtClean="0"/>
              <a:t>Engineering</a:t>
            </a:r>
          </a:p>
          <a:p>
            <a:r>
              <a:rPr lang="en-US" dirty="0" smtClean="0"/>
              <a:t>University of South Florida</a:t>
            </a:r>
            <a:endParaRPr lang="en-US" dirty="0"/>
          </a:p>
        </p:txBody>
      </p:sp>
    </p:spTree>
    <p:extLst>
      <p:ext uri="{BB962C8B-B14F-4D97-AF65-F5344CB8AC3E}">
        <p14:creationId xmlns:p14="http://schemas.microsoft.com/office/powerpoint/2010/main" val="1298865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Solving</a:t>
            </a:r>
            <a:endParaRPr lang="en-US" dirty="0"/>
          </a:p>
        </p:txBody>
      </p:sp>
      <p:pic>
        <p:nvPicPr>
          <p:cNvPr id="5122" name="Picture 2" descr="http://i.ytimg.com/vi/C83ozUgRbBA/maxresdefault.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31835" y="2125032"/>
            <a:ext cx="7784532" cy="43787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31835" y="6503831"/>
            <a:ext cx="5872766" cy="215444"/>
          </a:xfrm>
          <a:prstGeom prst="rect">
            <a:avLst/>
          </a:prstGeom>
          <a:noFill/>
        </p:spPr>
        <p:txBody>
          <a:bodyPr wrap="square" rtlCol="0">
            <a:spAutoFit/>
          </a:bodyPr>
          <a:lstStyle/>
          <a:p>
            <a:r>
              <a:rPr lang="en-US" sz="800" dirty="0" smtClean="0"/>
              <a:t>http://www.youtube.com/watch?v=C83ozUgRbBA</a:t>
            </a:r>
            <a:endParaRPr lang="en-US" sz="800" dirty="0"/>
          </a:p>
        </p:txBody>
      </p:sp>
      <p:sp>
        <p:nvSpPr>
          <p:cNvPr id="3" name="TextBox 2"/>
          <p:cNvSpPr txBox="1"/>
          <p:nvPr/>
        </p:nvSpPr>
        <p:spPr>
          <a:xfrm>
            <a:off x="7418718" y="924703"/>
            <a:ext cx="4270075" cy="1200329"/>
          </a:xfrm>
          <a:prstGeom prst="rect">
            <a:avLst/>
          </a:prstGeom>
          <a:noFill/>
        </p:spPr>
        <p:txBody>
          <a:bodyPr wrap="square" rtlCol="0">
            <a:spAutoFit/>
          </a:bodyPr>
          <a:lstStyle/>
          <a:p>
            <a:r>
              <a:rPr lang="en-US" dirty="0" smtClean="0">
                <a:solidFill>
                  <a:srgbClr val="FF0000"/>
                </a:solidFill>
              </a:rPr>
              <a:t>CHANGE THIS PROBLEM TO A KNIGHTS AND KNAVES PROBLEM WHERE THERE IS MORE DIALOG (So that can have to students act it)</a:t>
            </a:r>
            <a:endParaRPr lang="en-US" dirty="0">
              <a:solidFill>
                <a:srgbClr val="FF0000"/>
              </a:solidFill>
            </a:endParaRPr>
          </a:p>
        </p:txBody>
      </p:sp>
    </p:spTree>
    <p:extLst>
      <p:ext uri="{BB962C8B-B14F-4D97-AF65-F5344CB8AC3E}">
        <p14:creationId xmlns:p14="http://schemas.microsoft.com/office/powerpoint/2010/main" val="4026583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6000" dirty="0" smtClean="0"/>
              <a:t>Many Computer Scientists Work on Internet Safety</a:t>
            </a:r>
            <a:endParaRPr lang="en-US" sz="6000" dirty="0"/>
          </a:p>
        </p:txBody>
      </p:sp>
    </p:spTree>
    <p:extLst>
      <p:ext uri="{BB962C8B-B14F-4D97-AF65-F5344CB8AC3E}">
        <p14:creationId xmlns:p14="http://schemas.microsoft.com/office/powerpoint/2010/main" val="781167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Computer Security</a:t>
            </a:r>
            <a:endParaRPr lang="en-US" dirty="0"/>
          </a:p>
        </p:txBody>
      </p:sp>
      <p:sp>
        <p:nvSpPr>
          <p:cNvPr id="3" name="Content Placeholder 2"/>
          <p:cNvSpPr>
            <a:spLocks noGrp="1"/>
          </p:cNvSpPr>
          <p:nvPr>
            <p:ph idx="1"/>
          </p:nvPr>
        </p:nvSpPr>
        <p:spPr/>
        <p:txBody>
          <a:bodyPr/>
          <a:lstStyle/>
          <a:p>
            <a:pPr marL="0" indent="0" algn="ctr">
              <a:buNone/>
            </a:pPr>
            <a:r>
              <a:rPr lang="en-US" sz="2800" dirty="0" smtClean="0"/>
              <a:t>Computer Security is the protection of computer systems and devices, including the data that they store </a:t>
            </a:r>
          </a:p>
          <a:p>
            <a:pPr marL="0" indent="0" algn="ctr">
              <a:buNone/>
            </a:pPr>
            <a:r>
              <a:rPr lang="en-US" sz="2800" dirty="0" smtClean="0"/>
              <a:t>HOW??</a:t>
            </a:r>
          </a:p>
          <a:p>
            <a:endParaRPr lang="en-US" dirty="0" smtClean="0"/>
          </a:p>
          <a:p>
            <a:pPr marL="0" indent="0">
              <a:buNone/>
            </a:pPr>
            <a:endParaRPr lang="en-US" dirty="0" smtClean="0"/>
          </a:p>
        </p:txBody>
      </p:sp>
      <p:pic>
        <p:nvPicPr>
          <p:cNvPr id="6146" name="Picture 2" descr="http://www.foregolfproperties.com/wp-content/uploads/Confused-Figure-with-Question-Mar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099" y="4652888"/>
            <a:ext cx="2255368" cy="18755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40099" y="6528405"/>
            <a:ext cx="3022242" cy="276999"/>
          </a:xfrm>
          <a:prstGeom prst="rect">
            <a:avLst/>
          </a:prstGeom>
          <a:noFill/>
        </p:spPr>
        <p:txBody>
          <a:bodyPr wrap="square" rtlCol="0">
            <a:spAutoFit/>
          </a:bodyPr>
          <a:lstStyle/>
          <a:p>
            <a:r>
              <a:rPr lang="en-US" sz="600" dirty="0" smtClean="0"/>
              <a:t>http://www.foregolfproperties.com/impacted-38-tax-selling-home/confused-figure-with-question-marks/</a:t>
            </a:r>
            <a:endParaRPr lang="en-US" sz="600" dirty="0"/>
          </a:p>
        </p:txBody>
      </p:sp>
    </p:spTree>
    <p:extLst>
      <p:ext uri="{BB962C8B-B14F-4D97-AF65-F5344CB8AC3E}">
        <p14:creationId xmlns:p14="http://schemas.microsoft.com/office/powerpoint/2010/main" val="2210941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1031"/>
          <p:cNvSpPr>
            <a:spLocks noChangeArrowheads="1"/>
          </p:cNvSpPr>
          <p:nvPr/>
        </p:nvSpPr>
        <p:spPr bwMode="auto">
          <a:xfrm>
            <a:off x="10007600" y="1155276"/>
            <a:ext cx="10668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hangingPunct="1">
              <a:spcBef>
                <a:spcPct val="50000"/>
              </a:spcBef>
            </a:pPr>
            <a:r>
              <a:rPr lang="en-US" altLang="en-US" b="1" u="sng" dirty="0">
                <a:solidFill>
                  <a:schemeClr val="accent2">
                    <a:lumMod val="75000"/>
                  </a:schemeClr>
                </a:solidFill>
              </a:rPr>
              <a:t>Key</a:t>
            </a:r>
          </a:p>
          <a:p>
            <a:pPr hangingPunct="1">
              <a:spcBef>
                <a:spcPct val="50000"/>
              </a:spcBef>
            </a:pPr>
            <a:r>
              <a:rPr lang="en-US" altLang="en-US" b="1" dirty="0">
                <a:solidFill>
                  <a:schemeClr val="accent2">
                    <a:lumMod val="75000"/>
                  </a:schemeClr>
                </a:solidFill>
              </a:rPr>
              <a:t>A = N</a:t>
            </a:r>
          </a:p>
          <a:p>
            <a:pPr hangingPunct="1">
              <a:spcBef>
                <a:spcPct val="50000"/>
              </a:spcBef>
            </a:pPr>
            <a:r>
              <a:rPr lang="en-US" altLang="en-US" b="1" dirty="0">
                <a:solidFill>
                  <a:schemeClr val="accent2">
                    <a:lumMod val="75000"/>
                  </a:schemeClr>
                </a:solidFill>
              </a:rPr>
              <a:t>B = O</a:t>
            </a:r>
          </a:p>
          <a:p>
            <a:pPr hangingPunct="1">
              <a:spcBef>
                <a:spcPct val="50000"/>
              </a:spcBef>
            </a:pPr>
            <a:r>
              <a:rPr lang="en-US" altLang="en-US" b="1" dirty="0">
                <a:solidFill>
                  <a:schemeClr val="accent2">
                    <a:lumMod val="75000"/>
                  </a:schemeClr>
                </a:solidFill>
              </a:rPr>
              <a:t>C = P</a:t>
            </a:r>
          </a:p>
          <a:p>
            <a:pPr hangingPunct="1">
              <a:spcBef>
                <a:spcPct val="50000"/>
              </a:spcBef>
            </a:pPr>
            <a:r>
              <a:rPr lang="en-US" altLang="en-US" b="1" dirty="0">
                <a:solidFill>
                  <a:schemeClr val="accent2">
                    <a:lumMod val="75000"/>
                  </a:schemeClr>
                </a:solidFill>
              </a:rPr>
              <a:t>D = Q</a:t>
            </a:r>
          </a:p>
          <a:p>
            <a:pPr hangingPunct="1">
              <a:spcBef>
                <a:spcPct val="50000"/>
              </a:spcBef>
            </a:pPr>
            <a:r>
              <a:rPr lang="en-US" altLang="en-US" b="1" dirty="0">
                <a:solidFill>
                  <a:schemeClr val="accent2">
                    <a:lumMod val="75000"/>
                  </a:schemeClr>
                </a:solidFill>
              </a:rPr>
              <a:t>E = R</a:t>
            </a:r>
          </a:p>
          <a:p>
            <a:pPr hangingPunct="1">
              <a:spcBef>
                <a:spcPct val="50000"/>
              </a:spcBef>
            </a:pPr>
            <a:r>
              <a:rPr lang="en-US" altLang="en-US" b="1" dirty="0">
                <a:solidFill>
                  <a:schemeClr val="accent2">
                    <a:lumMod val="75000"/>
                  </a:schemeClr>
                </a:solidFill>
              </a:rPr>
              <a:t>F = S</a:t>
            </a:r>
          </a:p>
          <a:p>
            <a:pPr hangingPunct="1">
              <a:spcBef>
                <a:spcPct val="50000"/>
              </a:spcBef>
            </a:pPr>
            <a:r>
              <a:rPr lang="en-US" altLang="en-US" b="1" dirty="0">
                <a:solidFill>
                  <a:schemeClr val="accent2">
                    <a:lumMod val="75000"/>
                  </a:schemeClr>
                </a:solidFill>
              </a:rPr>
              <a:t>G = T</a:t>
            </a:r>
          </a:p>
          <a:p>
            <a:pPr hangingPunct="1">
              <a:spcBef>
                <a:spcPct val="50000"/>
              </a:spcBef>
            </a:pPr>
            <a:r>
              <a:rPr lang="en-US" altLang="en-US" b="1" dirty="0">
                <a:solidFill>
                  <a:schemeClr val="accent2">
                    <a:lumMod val="75000"/>
                  </a:schemeClr>
                </a:solidFill>
              </a:rPr>
              <a:t>H = U</a:t>
            </a:r>
          </a:p>
          <a:p>
            <a:pPr hangingPunct="1">
              <a:spcBef>
                <a:spcPct val="50000"/>
              </a:spcBef>
            </a:pPr>
            <a:r>
              <a:rPr lang="en-US" altLang="en-US" b="1" dirty="0">
                <a:solidFill>
                  <a:schemeClr val="accent2">
                    <a:lumMod val="75000"/>
                  </a:schemeClr>
                </a:solidFill>
              </a:rPr>
              <a:t>I = V</a:t>
            </a:r>
          </a:p>
          <a:p>
            <a:pPr hangingPunct="1">
              <a:spcBef>
                <a:spcPct val="50000"/>
              </a:spcBef>
            </a:pPr>
            <a:r>
              <a:rPr lang="en-US" altLang="en-US" b="1" dirty="0">
                <a:solidFill>
                  <a:schemeClr val="accent2">
                    <a:lumMod val="75000"/>
                  </a:schemeClr>
                </a:solidFill>
              </a:rPr>
              <a:t>J = W</a:t>
            </a:r>
          </a:p>
          <a:p>
            <a:pPr hangingPunct="1">
              <a:spcBef>
                <a:spcPct val="50000"/>
              </a:spcBef>
            </a:pPr>
            <a:r>
              <a:rPr lang="en-US" altLang="en-US" b="1" dirty="0">
                <a:solidFill>
                  <a:schemeClr val="accent2">
                    <a:lumMod val="75000"/>
                  </a:schemeClr>
                </a:solidFill>
              </a:rPr>
              <a:t>K = X</a:t>
            </a:r>
          </a:p>
          <a:p>
            <a:pPr hangingPunct="1">
              <a:spcBef>
                <a:spcPct val="50000"/>
              </a:spcBef>
            </a:pPr>
            <a:r>
              <a:rPr lang="en-US" altLang="en-US" b="1" dirty="0">
                <a:solidFill>
                  <a:schemeClr val="accent2">
                    <a:lumMod val="75000"/>
                  </a:schemeClr>
                </a:solidFill>
              </a:rPr>
              <a:t>L = Y</a:t>
            </a:r>
          </a:p>
          <a:p>
            <a:pPr hangingPunct="1">
              <a:spcBef>
                <a:spcPct val="50000"/>
              </a:spcBef>
            </a:pPr>
            <a:r>
              <a:rPr lang="en-US" altLang="en-US" b="1" dirty="0">
                <a:solidFill>
                  <a:schemeClr val="accent2">
                    <a:lumMod val="75000"/>
                  </a:schemeClr>
                </a:solidFill>
              </a:rPr>
              <a:t>M = Z</a:t>
            </a:r>
          </a:p>
        </p:txBody>
      </p:sp>
      <p:sp>
        <p:nvSpPr>
          <p:cNvPr id="27653" name="Rectangle 2"/>
          <p:cNvSpPr>
            <a:spLocks noChangeArrowheads="1"/>
          </p:cNvSpPr>
          <p:nvPr/>
        </p:nvSpPr>
        <p:spPr bwMode="auto">
          <a:xfrm>
            <a:off x="711200" y="4572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5" tIns="46034" rIns="92065" bIns="46034"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hangingPunct="1"/>
            <a:r>
              <a:rPr lang="en-US" altLang="en-US" sz="4800" b="1" dirty="0">
                <a:solidFill>
                  <a:schemeClr val="bg2"/>
                </a:solidFill>
              </a:rPr>
              <a:t>Cryptography</a:t>
            </a:r>
          </a:p>
        </p:txBody>
      </p:sp>
      <p:sp>
        <p:nvSpPr>
          <p:cNvPr id="8" name="Content Placeholder 7"/>
          <p:cNvSpPr>
            <a:spLocks noGrp="1"/>
          </p:cNvSpPr>
          <p:nvPr>
            <p:ph idx="1"/>
          </p:nvPr>
        </p:nvSpPr>
        <p:spPr>
          <a:xfrm>
            <a:off x="1154954" y="2603500"/>
            <a:ext cx="8825659" cy="3226524"/>
          </a:xfrm>
          <a:prstGeom prst="rect">
            <a:avLst/>
          </a:prstGeom>
        </p:spPr>
        <p:txBody>
          <a:bodyPr wrap="square">
            <a:spAutoFit/>
          </a:bodyPr>
          <a:lstStyle/>
          <a:p>
            <a:pPr algn="ctr"/>
            <a:r>
              <a:rPr lang="en-US" dirty="0"/>
              <a:t>Cryptography is the method of storing and transmitting data in a particular form so that only those for whom it is intended can read and process it</a:t>
            </a:r>
            <a:r>
              <a:rPr lang="en-US" dirty="0" smtClean="0"/>
              <a:t>.</a:t>
            </a:r>
          </a:p>
          <a:p>
            <a:endParaRPr lang="en-US" dirty="0" smtClean="0"/>
          </a:p>
          <a:p>
            <a:r>
              <a:rPr lang="en-US" dirty="0" smtClean="0"/>
              <a:t>Encode </a:t>
            </a:r>
            <a:r>
              <a:rPr lang="en-US" dirty="0"/>
              <a:t>a message about </a:t>
            </a:r>
            <a:r>
              <a:rPr lang="en-US" dirty="0" smtClean="0"/>
              <a:t>a location </a:t>
            </a:r>
            <a:r>
              <a:rPr lang="en-US" dirty="0"/>
              <a:t>for a meeting using the chart </a:t>
            </a:r>
            <a:r>
              <a:rPr lang="en-US" dirty="0" smtClean="0"/>
              <a:t>on the right. </a:t>
            </a:r>
            <a:endParaRPr lang="en-US" dirty="0"/>
          </a:p>
          <a:p>
            <a:endParaRPr lang="en-US" dirty="0"/>
          </a:p>
          <a:p>
            <a:r>
              <a:rPr lang="en-US" dirty="0" smtClean="0"/>
              <a:t>Exchange </a:t>
            </a:r>
            <a:r>
              <a:rPr lang="en-US" dirty="0"/>
              <a:t>the encrypted sentence with your neighbor and decode his/her message</a:t>
            </a:r>
            <a:r>
              <a:rPr lang="en-US" dirty="0" smtClean="0"/>
              <a:t>.</a:t>
            </a:r>
            <a:r>
              <a:rPr lang="en-US" dirty="0"/>
              <a:t> </a:t>
            </a:r>
          </a:p>
          <a:p>
            <a:pPr algn="ctr"/>
            <a:endParaRPr lang="en-US" dirty="0"/>
          </a:p>
        </p:txBody>
      </p:sp>
      <p:sp>
        <p:nvSpPr>
          <p:cNvPr id="5" name="Rectangle 1031"/>
          <p:cNvSpPr>
            <a:spLocks noChangeArrowheads="1"/>
          </p:cNvSpPr>
          <p:nvPr/>
        </p:nvSpPr>
        <p:spPr bwMode="auto">
          <a:xfrm>
            <a:off x="11005389" y="1155276"/>
            <a:ext cx="1066800" cy="577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hangingPunct="1">
              <a:spcBef>
                <a:spcPct val="50000"/>
              </a:spcBef>
            </a:pPr>
            <a:endParaRPr lang="en-US" altLang="en-US" b="1" u="sng" dirty="0">
              <a:solidFill>
                <a:schemeClr val="accent2">
                  <a:lumMod val="75000"/>
                </a:schemeClr>
              </a:solidFill>
            </a:endParaRPr>
          </a:p>
          <a:p>
            <a:pPr hangingPunct="1">
              <a:spcBef>
                <a:spcPct val="50000"/>
              </a:spcBef>
            </a:pPr>
            <a:r>
              <a:rPr lang="en-US" altLang="en-US" b="1" dirty="0">
                <a:solidFill>
                  <a:schemeClr val="accent2">
                    <a:lumMod val="75000"/>
                  </a:schemeClr>
                </a:solidFill>
              </a:rPr>
              <a:t>N</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a:solidFill>
                  <a:schemeClr val="accent2">
                    <a:lumMod val="75000"/>
                  </a:schemeClr>
                </a:solidFill>
              </a:rPr>
              <a:t>M</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O</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L</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P</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K</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Q</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J</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R</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I</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S</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H</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T</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G</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U</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F</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V</a:t>
            </a:r>
            <a:r>
              <a:rPr lang="en-US" altLang="en-US" b="1" dirty="0" smtClean="0">
                <a:solidFill>
                  <a:schemeClr val="accent2">
                    <a:lumMod val="75000"/>
                  </a:schemeClr>
                </a:solidFill>
              </a:rPr>
              <a:t>= </a:t>
            </a:r>
            <a:r>
              <a:rPr lang="en-US" altLang="en-US" b="1" dirty="0">
                <a:solidFill>
                  <a:schemeClr val="accent2">
                    <a:lumMod val="75000"/>
                  </a:schemeClr>
                </a:solidFill>
              </a:rPr>
              <a:t>E</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W</a:t>
            </a:r>
            <a:r>
              <a:rPr lang="en-US" altLang="en-US" b="1" dirty="0" smtClean="0">
                <a:solidFill>
                  <a:schemeClr val="accent2">
                    <a:lumMod val="75000"/>
                  </a:schemeClr>
                </a:solidFill>
              </a:rPr>
              <a:t>= D</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X</a:t>
            </a:r>
            <a:r>
              <a:rPr lang="en-US" altLang="en-US" b="1" dirty="0" smtClean="0">
                <a:solidFill>
                  <a:schemeClr val="accent2">
                    <a:lumMod val="75000"/>
                  </a:schemeClr>
                </a:solidFill>
              </a:rPr>
              <a:t>= </a:t>
            </a:r>
            <a:r>
              <a:rPr lang="en-US" altLang="en-US" b="1" dirty="0">
                <a:solidFill>
                  <a:schemeClr val="accent2">
                    <a:lumMod val="75000"/>
                  </a:schemeClr>
                </a:solidFill>
              </a:rPr>
              <a:t>C</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Y</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B</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Z</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A</a:t>
            </a:r>
            <a:endParaRPr lang="en-US" altLang="en-US" b="1" dirty="0">
              <a:solidFill>
                <a:schemeClr val="accent2">
                  <a:lumMod val="75000"/>
                </a:schemeClr>
              </a:solidFill>
            </a:endParaRPr>
          </a:p>
        </p:txBody>
      </p:sp>
    </p:spTree>
    <p:extLst>
      <p:ext uri="{BB962C8B-B14F-4D97-AF65-F5344CB8AC3E}">
        <p14:creationId xmlns:p14="http://schemas.microsoft.com/office/powerpoint/2010/main" val="253345928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decode this ?</a:t>
            </a:r>
            <a:endParaRPr lang="en-US" dirty="0"/>
          </a:p>
        </p:txBody>
      </p:sp>
      <p:sp>
        <p:nvSpPr>
          <p:cNvPr id="3" name="Content Placeholder 2"/>
          <p:cNvSpPr>
            <a:spLocks noGrp="1"/>
          </p:cNvSpPr>
          <p:nvPr>
            <p:ph idx="1"/>
          </p:nvPr>
        </p:nvSpPr>
        <p:spPr/>
        <p:txBody>
          <a:bodyPr>
            <a:normAutofit/>
          </a:bodyPr>
          <a:lstStyle/>
          <a:p>
            <a:r>
              <a:rPr lang="en-US" sz="4400" dirty="0" err="1" smtClean="0"/>
              <a:t>Plzkfgri</a:t>
            </a:r>
            <a:r>
              <a:rPr lang="en-US" sz="4400" dirty="0" smtClean="0"/>
              <a:t> </a:t>
            </a:r>
            <a:r>
              <a:rPr lang="en-US" sz="4400" dirty="0" err="1" smtClean="0"/>
              <a:t>hpvrmpr</a:t>
            </a:r>
            <a:r>
              <a:rPr lang="en-US" sz="4400" dirty="0" smtClean="0"/>
              <a:t> </a:t>
            </a:r>
            <a:r>
              <a:rPr lang="en-US" sz="4400" dirty="0" err="1" smtClean="0"/>
              <a:t>vh</a:t>
            </a:r>
            <a:r>
              <a:rPr lang="en-US" sz="4400" dirty="0" smtClean="0"/>
              <a:t> </a:t>
            </a:r>
            <a:r>
              <a:rPr lang="en-US" sz="4400" dirty="0" err="1" smtClean="0"/>
              <a:t>sfm</a:t>
            </a:r>
            <a:r>
              <a:rPr lang="en-US" sz="4400" dirty="0" smtClean="0"/>
              <a:t>  </a:t>
            </a:r>
            <a:endParaRPr lang="en-US" sz="4400" dirty="0"/>
          </a:p>
        </p:txBody>
      </p:sp>
      <p:sp>
        <p:nvSpPr>
          <p:cNvPr id="4" name="Rectangle 1031"/>
          <p:cNvSpPr>
            <a:spLocks noChangeArrowheads="1"/>
          </p:cNvSpPr>
          <p:nvPr/>
        </p:nvSpPr>
        <p:spPr bwMode="auto">
          <a:xfrm>
            <a:off x="10117679" y="1057536"/>
            <a:ext cx="10668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hangingPunct="1">
              <a:spcBef>
                <a:spcPct val="50000"/>
              </a:spcBef>
            </a:pPr>
            <a:r>
              <a:rPr lang="en-US" altLang="en-US" b="1" u="sng" dirty="0">
                <a:solidFill>
                  <a:schemeClr val="accent2">
                    <a:lumMod val="75000"/>
                  </a:schemeClr>
                </a:solidFill>
              </a:rPr>
              <a:t>Key</a:t>
            </a:r>
          </a:p>
          <a:p>
            <a:pPr hangingPunct="1">
              <a:spcBef>
                <a:spcPct val="50000"/>
              </a:spcBef>
            </a:pPr>
            <a:r>
              <a:rPr lang="en-US" altLang="en-US" b="1" dirty="0">
                <a:solidFill>
                  <a:schemeClr val="accent2">
                    <a:lumMod val="75000"/>
                  </a:schemeClr>
                </a:solidFill>
              </a:rPr>
              <a:t>A = N</a:t>
            </a:r>
          </a:p>
          <a:p>
            <a:pPr hangingPunct="1">
              <a:spcBef>
                <a:spcPct val="50000"/>
              </a:spcBef>
            </a:pPr>
            <a:r>
              <a:rPr lang="en-US" altLang="en-US" b="1" dirty="0">
                <a:solidFill>
                  <a:schemeClr val="accent2">
                    <a:lumMod val="75000"/>
                  </a:schemeClr>
                </a:solidFill>
              </a:rPr>
              <a:t>B = O</a:t>
            </a:r>
          </a:p>
          <a:p>
            <a:pPr hangingPunct="1">
              <a:spcBef>
                <a:spcPct val="50000"/>
              </a:spcBef>
            </a:pPr>
            <a:r>
              <a:rPr lang="en-US" altLang="en-US" b="1" dirty="0">
                <a:solidFill>
                  <a:schemeClr val="accent2">
                    <a:lumMod val="75000"/>
                  </a:schemeClr>
                </a:solidFill>
              </a:rPr>
              <a:t>C = P</a:t>
            </a:r>
          </a:p>
          <a:p>
            <a:pPr hangingPunct="1">
              <a:spcBef>
                <a:spcPct val="50000"/>
              </a:spcBef>
            </a:pPr>
            <a:r>
              <a:rPr lang="en-US" altLang="en-US" b="1" dirty="0">
                <a:solidFill>
                  <a:schemeClr val="accent2">
                    <a:lumMod val="75000"/>
                  </a:schemeClr>
                </a:solidFill>
              </a:rPr>
              <a:t>D = Q</a:t>
            </a:r>
          </a:p>
          <a:p>
            <a:pPr hangingPunct="1">
              <a:spcBef>
                <a:spcPct val="50000"/>
              </a:spcBef>
            </a:pPr>
            <a:r>
              <a:rPr lang="en-US" altLang="en-US" b="1" dirty="0">
                <a:solidFill>
                  <a:schemeClr val="accent2">
                    <a:lumMod val="75000"/>
                  </a:schemeClr>
                </a:solidFill>
              </a:rPr>
              <a:t>E = R</a:t>
            </a:r>
          </a:p>
          <a:p>
            <a:pPr hangingPunct="1">
              <a:spcBef>
                <a:spcPct val="50000"/>
              </a:spcBef>
            </a:pPr>
            <a:r>
              <a:rPr lang="en-US" altLang="en-US" b="1" dirty="0">
                <a:solidFill>
                  <a:schemeClr val="accent2">
                    <a:lumMod val="75000"/>
                  </a:schemeClr>
                </a:solidFill>
              </a:rPr>
              <a:t>F = S</a:t>
            </a:r>
          </a:p>
          <a:p>
            <a:pPr hangingPunct="1">
              <a:spcBef>
                <a:spcPct val="50000"/>
              </a:spcBef>
            </a:pPr>
            <a:r>
              <a:rPr lang="en-US" altLang="en-US" b="1" dirty="0">
                <a:solidFill>
                  <a:schemeClr val="accent2">
                    <a:lumMod val="75000"/>
                  </a:schemeClr>
                </a:solidFill>
              </a:rPr>
              <a:t>G = T</a:t>
            </a:r>
          </a:p>
          <a:p>
            <a:pPr hangingPunct="1">
              <a:spcBef>
                <a:spcPct val="50000"/>
              </a:spcBef>
            </a:pPr>
            <a:r>
              <a:rPr lang="en-US" altLang="en-US" b="1" dirty="0">
                <a:solidFill>
                  <a:schemeClr val="accent2">
                    <a:lumMod val="75000"/>
                  </a:schemeClr>
                </a:solidFill>
              </a:rPr>
              <a:t>H = U</a:t>
            </a:r>
          </a:p>
          <a:p>
            <a:pPr hangingPunct="1">
              <a:spcBef>
                <a:spcPct val="50000"/>
              </a:spcBef>
            </a:pPr>
            <a:r>
              <a:rPr lang="en-US" altLang="en-US" b="1" dirty="0">
                <a:solidFill>
                  <a:schemeClr val="accent2">
                    <a:lumMod val="75000"/>
                  </a:schemeClr>
                </a:solidFill>
              </a:rPr>
              <a:t>I = V</a:t>
            </a:r>
          </a:p>
          <a:p>
            <a:pPr hangingPunct="1">
              <a:spcBef>
                <a:spcPct val="50000"/>
              </a:spcBef>
            </a:pPr>
            <a:r>
              <a:rPr lang="en-US" altLang="en-US" b="1" dirty="0">
                <a:solidFill>
                  <a:schemeClr val="accent2">
                    <a:lumMod val="75000"/>
                  </a:schemeClr>
                </a:solidFill>
              </a:rPr>
              <a:t>J = W</a:t>
            </a:r>
          </a:p>
          <a:p>
            <a:pPr hangingPunct="1">
              <a:spcBef>
                <a:spcPct val="50000"/>
              </a:spcBef>
            </a:pPr>
            <a:r>
              <a:rPr lang="en-US" altLang="en-US" b="1" dirty="0">
                <a:solidFill>
                  <a:schemeClr val="accent2">
                    <a:lumMod val="75000"/>
                  </a:schemeClr>
                </a:solidFill>
              </a:rPr>
              <a:t>K = X</a:t>
            </a:r>
          </a:p>
          <a:p>
            <a:pPr hangingPunct="1">
              <a:spcBef>
                <a:spcPct val="50000"/>
              </a:spcBef>
            </a:pPr>
            <a:r>
              <a:rPr lang="en-US" altLang="en-US" b="1" dirty="0">
                <a:solidFill>
                  <a:schemeClr val="accent2">
                    <a:lumMod val="75000"/>
                  </a:schemeClr>
                </a:solidFill>
              </a:rPr>
              <a:t>L = Y</a:t>
            </a:r>
          </a:p>
          <a:p>
            <a:pPr hangingPunct="1">
              <a:spcBef>
                <a:spcPct val="50000"/>
              </a:spcBef>
            </a:pPr>
            <a:r>
              <a:rPr lang="en-US" altLang="en-US" b="1" dirty="0">
                <a:solidFill>
                  <a:schemeClr val="accent2">
                    <a:lumMod val="75000"/>
                  </a:schemeClr>
                </a:solidFill>
              </a:rPr>
              <a:t>M = Z</a:t>
            </a:r>
          </a:p>
        </p:txBody>
      </p:sp>
      <p:sp>
        <p:nvSpPr>
          <p:cNvPr id="5" name="Rectangle 1031"/>
          <p:cNvSpPr>
            <a:spLocks noChangeArrowheads="1"/>
          </p:cNvSpPr>
          <p:nvPr/>
        </p:nvSpPr>
        <p:spPr bwMode="auto">
          <a:xfrm>
            <a:off x="10996763" y="1057536"/>
            <a:ext cx="1066800" cy="577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hangingPunct="1">
              <a:spcBef>
                <a:spcPct val="50000"/>
              </a:spcBef>
            </a:pPr>
            <a:endParaRPr lang="en-US" altLang="en-US" b="1" u="sng" dirty="0">
              <a:solidFill>
                <a:schemeClr val="accent2">
                  <a:lumMod val="75000"/>
                </a:schemeClr>
              </a:solidFill>
            </a:endParaRPr>
          </a:p>
          <a:p>
            <a:pPr hangingPunct="1">
              <a:spcBef>
                <a:spcPct val="50000"/>
              </a:spcBef>
            </a:pPr>
            <a:r>
              <a:rPr lang="en-US" altLang="en-US" b="1" dirty="0">
                <a:solidFill>
                  <a:schemeClr val="accent2">
                    <a:lumMod val="75000"/>
                  </a:schemeClr>
                </a:solidFill>
              </a:rPr>
              <a:t>N</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a:solidFill>
                  <a:schemeClr val="accent2">
                    <a:lumMod val="75000"/>
                  </a:schemeClr>
                </a:solidFill>
              </a:rPr>
              <a:t>M</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O</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L</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P</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K</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Q</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J</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R</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I</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S</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H</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T</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G</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U</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F</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V</a:t>
            </a:r>
            <a:r>
              <a:rPr lang="en-US" altLang="en-US" b="1" dirty="0" smtClean="0">
                <a:solidFill>
                  <a:schemeClr val="accent2">
                    <a:lumMod val="75000"/>
                  </a:schemeClr>
                </a:solidFill>
              </a:rPr>
              <a:t>= </a:t>
            </a:r>
            <a:r>
              <a:rPr lang="en-US" altLang="en-US" b="1" dirty="0">
                <a:solidFill>
                  <a:schemeClr val="accent2">
                    <a:lumMod val="75000"/>
                  </a:schemeClr>
                </a:solidFill>
              </a:rPr>
              <a:t>E</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W</a:t>
            </a:r>
            <a:r>
              <a:rPr lang="en-US" altLang="en-US" b="1" dirty="0" smtClean="0">
                <a:solidFill>
                  <a:schemeClr val="accent2">
                    <a:lumMod val="75000"/>
                  </a:schemeClr>
                </a:solidFill>
              </a:rPr>
              <a:t>= D</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X</a:t>
            </a:r>
            <a:r>
              <a:rPr lang="en-US" altLang="en-US" b="1" dirty="0" smtClean="0">
                <a:solidFill>
                  <a:schemeClr val="accent2">
                    <a:lumMod val="75000"/>
                  </a:schemeClr>
                </a:solidFill>
              </a:rPr>
              <a:t>= </a:t>
            </a:r>
            <a:r>
              <a:rPr lang="en-US" altLang="en-US" b="1" dirty="0">
                <a:solidFill>
                  <a:schemeClr val="accent2">
                    <a:lumMod val="75000"/>
                  </a:schemeClr>
                </a:solidFill>
              </a:rPr>
              <a:t>C</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Y</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B</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Z</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A</a:t>
            </a:r>
            <a:endParaRPr lang="en-US" altLang="en-US" b="1" dirty="0">
              <a:solidFill>
                <a:schemeClr val="accent2">
                  <a:lumMod val="75000"/>
                </a:schemeClr>
              </a:solidFill>
            </a:endParaRPr>
          </a:p>
        </p:txBody>
      </p:sp>
    </p:spTree>
    <p:extLst>
      <p:ext uri="{BB962C8B-B14F-4D97-AF65-F5344CB8AC3E}">
        <p14:creationId xmlns:p14="http://schemas.microsoft.com/office/powerpoint/2010/main" val="2249843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decode this ?</a:t>
            </a:r>
            <a:endParaRPr lang="en-US" dirty="0"/>
          </a:p>
        </p:txBody>
      </p:sp>
      <p:sp>
        <p:nvSpPr>
          <p:cNvPr id="3" name="Content Placeholder 2"/>
          <p:cNvSpPr>
            <a:spLocks noGrp="1"/>
          </p:cNvSpPr>
          <p:nvPr>
            <p:ph idx="1"/>
          </p:nvPr>
        </p:nvSpPr>
        <p:spPr/>
        <p:txBody>
          <a:bodyPr>
            <a:normAutofit/>
          </a:bodyPr>
          <a:lstStyle/>
          <a:p>
            <a:r>
              <a:rPr lang="en-US" sz="4400" dirty="0" err="1" smtClean="0"/>
              <a:t>Plzkfgri</a:t>
            </a:r>
            <a:r>
              <a:rPr lang="en-US" sz="4400" dirty="0" smtClean="0"/>
              <a:t> </a:t>
            </a:r>
            <a:r>
              <a:rPr lang="en-US" sz="4400" dirty="0" err="1"/>
              <a:t>H</a:t>
            </a:r>
            <a:r>
              <a:rPr lang="en-US" sz="4400" dirty="0" err="1" smtClean="0"/>
              <a:t>pvrmpr</a:t>
            </a:r>
            <a:r>
              <a:rPr lang="en-US" sz="4400" dirty="0" smtClean="0"/>
              <a:t> </a:t>
            </a:r>
            <a:r>
              <a:rPr lang="en-US" sz="4400" dirty="0" err="1" smtClean="0"/>
              <a:t>vh</a:t>
            </a:r>
            <a:r>
              <a:rPr lang="en-US" sz="4400" dirty="0" smtClean="0"/>
              <a:t> </a:t>
            </a:r>
            <a:r>
              <a:rPr lang="en-US" sz="4400" dirty="0" err="1" smtClean="0"/>
              <a:t>sfm</a:t>
            </a:r>
            <a:r>
              <a:rPr lang="en-US" sz="4400" dirty="0" smtClean="0"/>
              <a:t> !</a:t>
            </a:r>
          </a:p>
          <a:p>
            <a:pPr lvl="1"/>
            <a:endParaRPr lang="en-US" sz="4200" dirty="0"/>
          </a:p>
          <a:p>
            <a:pPr lvl="2"/>
            <a:r>
              <a:rPr lang="en-US" sz="4000" dirty="0" smtClean="0"/>
              <a:t>Computer Science is fun !  </a:t>
            </a:r>
            <a:endParaRPr lang="en-US" sz="4000" dirty="0"/>
          </a:p>
        </p:txBody>
      </p:sp>
      <p:sp>
        <p:nvSpPr>
          <p:cNvPr id="4" name="Rectangle 1031"/>
          <p:cNvSpPr>
            <a:spLocks noChangeArrowheads="1"/>
          </p:cNvSpPr>
          <p:nvPr/>
        </p:nvSpPr>
        <p:spPr bwMode="auto">
          <a:xfrm>
            <a:off x="10117679" y="1057536"/>
            <a:ext cx="10668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hangingPunct="1">
              <a:spcBef>
                <a:spcPct val="50000"/>
              </a:spcBef>
            </a:pPr>
            <a:r>
              <a:rPr lang="en-US" altLang="en-US" b="1" u="sng" dirty="0">
                <a:solidFill>
                  <a:schemeClr val="accent2">
                    <a:lumMod val="75000"/>
                  </a:schemeClr>
                </a:solidFill>
              </a:rPr>
              <a:t>Key</a:t>
            </a:r>
          </a:p>
          <a:p>
            <a:pPr hangingPunct="1">
              <a:spcBef>
                <a:spcPct val="50000"/>
              </a:spcBef>
            </a:pPr>
            <a:r>
              <a:rPr lang="en-US" altLang="en-US" b="1" dirty="0">
                <a:solidFill>
                  <a:schemeClr val="accent2">
                    <a:lumMod val="75000"/>
                  </a:schemeClr>
                </a:solidFill>
              </a:rPr>
              <a:t>A = N</a:t>
            </a:r>
          </a:p>
          <a:p>
            <a:pPr hangingPunct="1">
              <a:spcBef>
                <a:spcPct val="50000"/>
              </a:spcBef>
            </a:pPr>
            <a:r>
              <a:rPr lang="en-US" altLang="en-US" b="1" dirty="0">
                <a:solidFill>
                  <a:schemeClr val="accent2">
                    <a:lumMod val="75000"/>
                  </a:schemeClr>
                </a:solidFill>
              </a:rPr>
              <a:t>B = O</a:t>
            </a:r>
          </a:p>
          <a:p>
            <a:pPr hangingPunct="1">
              <a:spcBef>
                <a:spcPct val="50000"/>
              </a:spcBef>
            </a:pPr>
            <a:r>
              <a:rPr lang="en-US" altLang="en-US" b="1" dirty="0">
                <a:solidFill>
                  <a:schemeClr val="accent2">
                    <a:lumMod val="75000"/>
                  </a:schemeClr>
                </a:solidFill>
              </a:rPr>
              <a:t>C = P</a:t>
            </a:r>
          </a:p>
          <a:p>
            <a:pPr hangingPunct="1">
              <a:spcBef>
                <a:spcPct val="50000"/>
              </a:spcBef>
            </a:pPr>
            <a:r>
              <a:rPr lang="en-US" altLang="en-US" b="1" dirty="0">
                <a:solidFill>
                  <a:schemeClr val="accent2">
                    <a:lumMod val="75000"/>
                  </a:schemeClr>
                </a:solidFill>
              </a:rPr>
              <a:t>D = Q</a:t>
            </a:r>
          </a:p>
          <a:p>
            <a:pPr hangingPunct="1">
              <a:spcBef>
                <a:spcPct val="50000"/>
              </a:spcBef>
            </a:pPr>
            <a:r>
              <a:rPr lang="en-US" altLang="en-US" b="1" dirty="0">
                <a:solidFill>
                  <a:schemeClr val="accent2">
                    <a:lumMod val="75000"/>
                  </a:schemeClr>
                </a:solidFill>
              </a:rPr>
              <a:t>E = R</a:t>
            </a:r>
          </a:p>
          <a:p>
            <a:pPr hangingPunct="1">
              <a:spcBef>
                <a:spcPct val="50000"/>
              </a:spcBef>
            </a:pPr>
            <a:r>
              <a:rPr lang="en-US" altLang="en-US" b="1" dirty="0">
                <a:solidFill>
                  <a:schemeClr val="accent2">
                    <a:lumMod val="75000"/>
                  </a:schemeClr>
                </a:solidFill>
              </a:rPr>
              <a:t>F = S</a:t>
            </a:r>
          </a:p>
          <a:p>
            <a:pPr hangingPunct="1">
              <a:spcBef>
                <a:spcPct val="50000"/>
              </a:spcBef>
            </a:pPr>
            <a:r>
              <a:rPr lang="en-US" altLang="en-US" b="1" dirty="0">
                <a:solidFill>
                  <a:schemeClr val="accent2">
                    <a:lumMod val="75000"/>
                  </a:schemeClr>
                </a:solidFill>
              </a:rPr>
              <a:t>G = T</a:t>
            </a:r>
          </a:p>
          <a:p>
            <a:pPr hangingPunct="1">
              <a:spcBef>
                <a:spcPct val="50000"/>
              </a:spcBef>
            </a:pPr>
            <a:r>
              <a:rPr lang="en-US" altLang="en-US" b="1" dirty="0">
                <a:solidFill>
                  <a:schemeClr val="accent2">
                    <a:lumMod val="75000"/>
                  </a:schemeClr>
                </a:solidFill>
              </a:rPr>
              <a:t>H = U</a:t>
            </a:r>
          </a:p>
          <a:p>
            <a:pPr hangingPunct="1">
              <a:spcBef>
                <a:spcPct val="50000"/>
              </a:spcBef>
            </a:pPr>
            <a:r>
              <a:rPr lang="en-US" altLang="en-US" b="1" dirty="0">
                <a:solidFill>
                  <a:schemeClr val="accent2">
                    <a:lumMod val="75000"/>
                  </a:schemeClr>
                </a:solidFill>
              </a:rPr>
              <a:t>I = V</a:t>
            </a:r>
          </a:p>
          <a:p>
            <a:pPr hangingPunct="1">
              <a:spcBef>
                <a:spcPct val="50000"/>
              </a:spcBef>
            </a:pPr>
            <a:r>
              <a:rPr lang="en-US" altLang="en-US" b="1" dirty="0">
                <a:solidFill>
                  <a:schemeClr val="accent2">
                    <a:lumMod val="75000"/>
                  </a:schemeClr>
                </a:solidFill>
              </a:rPr>
              <a:t>J = W</a:t>
            </a:r>
          </a:p>
          <a:p>
            <a:pPr hangingPunct="1">
              <a:spcBef>
                <a:spcPct val="50000"/>
              </a:spcBef>
            </a:pPr>
            <a:r>
              <a:rPr lang="en-US" altLang="en-US" b="1" dirty="0">
                <a:solidFill>
                  <a:schemeClr val="accent2">
                    <a:lumMod val="75000"/>
                  </a:schemeClr>
                </a:solidFill>
              </a:rPr>
              <a:t>K = X</a:t>
            </a:r>
          </a:p>
          <a:p>
            <a:pPr hangingPunct="1">
              <a:spcBef>
                <a:spcPct val="50000"/>
              </a:spcBef>
            </a:pPr>
            <a:r>
              <a:rPr lang="en-US" altLang="en-US" b="1" dirty="0">
                <a:solidFill>
                  <a:schemeClr val="accent2">
                    <a:lumMod val="75000"/>
                  </a:schemeClr>
                </a:solidFill>
              </a:rPr>
              <a:t>L = Y</a:t>
            </a:r>
          </a:p>
          <a:p>
            <a:pPr hangingPunct="1">
              <a:spcBef>
                <a:spcPct val="50000"/>
              </a:spcBef>
            </a:pPr>
            <a:r>
              <a:rPr lang="en-US" altLang="en-US" b="1" dirty="0">
                <a:solidFill>
                  <a:schemeClr val="accent2">
                    <a:lumMod val="75000"/>
                  </a:schemeClr>
                </a:solidFill>
              </a:rPr>
              <a:t>M = Z</a:t>
            </a:r>
          </a:p>
        </p:txBody>
      </p:sp>
      <p:sp>
        <p:nvSpPr>
          <p:cNvPr id="5" name="Rectangle 1031"/>
          <p:cNvSpPr>
            <a:spLocks noChangeArrowheads="1"/>
          </p:cNvSpPr>
          <p:nvPr/>
        </p:nvSpPr>
        <p:spPr bwMode="auto">
          <a:xfrm>
            <a:off x="10996763" y="1057536"/>
            <a:ext cx="1066800" cy="577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hangingPunct="1">
              <a:spcBef>
                <a:spcPct val="50000"/>
              </a:spcBef>
            </a:pPr>
            <a:endParaRPr lang="en-US" altLang="en-US" b="1" u="sng" dirty="0">
              <a:solidFill>
                <a:schemeClr val="accent2">
                  <a:lumMod val="75000"/>
                </a:schemeClr>
              </a:solidFill>
            </a:endParaRPr>
          </a:p>
          <a:p>
            <a:pPr hangingPunct="1">
              <a:spcBef>
                <a:spcPct val="50000"/>
              </a:spcBef>
            </a:pPr>
            <a:r>
              <a:rPr lang="en-US" altLang="en-US" b="1" dirty="0">
                <a:solidFill>
                  <a:schemeClr val="accent2">
                    <a:lumMod val="75000"/>
                  </a:schemeClr>
                </a:solidFill>
              </a:rPr>
              <a:t>N</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a:solidFill>
                  <a:schemeClr val="accent2">
                    <a:lumMod val="75000"/>
                  </a:schemeClr>
                </a:solidFill>
              </a:rPr>
              <a:t>M</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O</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L</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P</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K</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Q</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J</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R</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I</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S</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H</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T</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G</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U</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F</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V</a:t>
            </a:r>
            <a:r>
              <a:rPr lang="en-US" altLang="en-US" b="1" dirty="0" smtClean="0">
                <a:solidFill>
                  <a:schemeClr val="accent2">
                    <a:lumMod val="75000"/>
                  </a:schemeClr>
                </a:solidFill>
              </a:rPr>
              <a:t>= </a:t>
            </a:r>
            <a:r>
              <a:rPr lang="en-US" altLang="en-US" b="1" dirty="0">
                <a:solidFill>
                  <a:schemeClr val="accent2">
                    <a:lumMod val="75000"/>
                  </a:schemeClr>
                </a:solidFill>
              </a:rPr>
              <a:t>E</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W</a:t>
            </a:r>
            <a:r>
              <a:rPr lang="en-US" altLang="en-US" b="1" dirty="0" smtClean="0">
                <a:solidFill>
                  <a:schemeClr val="accent2">
                    <a:lumMod val="75000"/>
                  </a:schemeClr>
                </a:solidFill>
              </a:rPr>
              <a:t>= D</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X</a:t>
            </a:r>
            <a:r>
              <a:rPr lang="en-US" altLang="en-US" b="1" dirty="0" smtClean="0">
                <a:solidFill>
                  <a:schemeClr val="accent2">
                    <a:lumMod val="75000"/>
                  </a:schemeClr>
                </a:solidFill>
              </a:rPr>
              <a:t>= </a:t>
            </a:r>
            <a:r>
              <a:rPr lang="en-US" altLang="en-US" b="1" dirty="0">
                <a:solidFill>
                  <a:schemeClr val="accent2">
                    <a:lumMod val="75000"/>
                  </a:schemeClr>
                </a:solidFill>
              </a:rPr>
              <a:t>C</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Y</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B</a:t>
            </a:r>
            <a:endParaRPr lang="en-US" altLang="en-US" b="1" dirty="0">
              <a:solidFill>
                <a:schemeClr val="accent2">
                  <a:lumMod val="75000"/>
                </a:schemeClr>
              </a:solidFill>
            </a:endParaRPr>
          </a:p>
          <a:p>
            <a:pPr hangingPunct="1">
              <a:spcBef>
                <a:spcPct val="50000"/>
              </a:spcBef>
            </a:pPr>
            <a:r>
              <a:rPr lang="en-US" altLang="en-US" b="1" dirty="0">
                <a:solidFill>
                  <a:schemeClr val="accent2">
                    <a:lumMod val="75000"/>
                  </a:schemeClr>
                </a:solidFill>
              </a:rPr>
              <a:t>Z</a:t>
            </a:r>
            <a:r>
              <a:rPr lang="en-US" altLang="en-US" b="1" dirty="0" smtClean="0">
                <a:solidFill>
                  <a:schemeClr val="accent2">
                    <a:lumMod val="75000"/>
                  </a:schemeClr>
                </a:solidFill>
              </a:rPr>
              <a:t> </a:t>
            </a:r>
            <a:r>
              <a:rPr lang="en-US" altLang="en-US" b="1" dirty="0">
                <a:solidFill>
                  <a:schemeClr val="accent2">
                    <a:lumMod val="75000"/>
                  </a:schemeClr>
                </a:solidFill>
              </a:rPr>
              <a:t>= </a:t>
            </a:r>
            <a:r>
              <a:rPr lang="en-US" altLang="en-US" b="1" dirty="0" smtClean="0">
                <a:solidFill>
                  <a:schemeClr val="accent2">
                    <a:lumMod val="75000"/>
                  </a:schemeClr>
                </a:solidFill>
              </a:rPr>
              <a:t>A</a:t>
            </a:r>
            <a:endParaRPr lang="en-US" altLang="en-US" b="1" dirty="0">
              <a:solidFill>
                <a:schemeClr val="accent2">
                  <a:lumMod val="75000"/>
                </a:schemeClr>
              </a:solidFill>
            </a:endParaRPr>
          </a:p>
        </p:txBody>
      </p:sp>
    </p:spTree>
    <p:extLst>
      <p:ext uri="{BB962C8B-B14F-4D97-AF65-F5344CB8AC3E}">
        <p14:creationId xmlns:p14="http://schemas.microsoft.com/office/powerpoint/2010/main" val="868278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800" dirty="0" smtClean="0"/>
              <a:t>What does Computer Science have to do with Art?</a:t>
            </a:r>
            <a:endParaRPr lang="en-US" sz="4800" dirty="0"/>
          </a:p>
        </p:txBody>
      </p:sp>
    </p:spTree>
    <p:extLst>
      <p:ext uri="{BB962C8B-B14F-4D97-AF65-F5344CB8AC3E}">
        <p14:creationId xmlns:p14="http://schemas.microsoft.com/office/powerpoint/2010/main" val="859862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756032" y="621975"/>
            <a:ext cx="5219030" cy="491717"/>
          </a:xfrm>
        </p:spPr>
        <p:txBody>
          <a:bodyPr/>
          <a:lstStyle/>
          <a:p>
            <a:pPr eaLnBrk="1" hangingPunct="1"/>
            <a:r>
              <a:rPr lang="en-US" altLang="zh-CN" dirty="0" smtClean="0">
                <a:ea typeface="SimSun" pitchFamily="2" charset="-122"/>
              </a:rPr>
              <a:t>Monster Inc. by Pixar</a:t>
            </a:r>
          </a:p>
        </p:txBody>
      </p:sp>
      <p:pic>
        <p:nvPicPr>
          <p:cNvPr id="3076" name="Picture 4" descr="how_view_0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204677" y="1377464"/>
            <a:ext cx="7721600" cy="4665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6197" name="Picture 5" descr="how_view_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4677" y="1453664"/>
            <a:ext cx="77216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6"/>
          <p:cNvSpPr txBox="1">
            <a:spLocks noChangeArrowheads="1"/>
          </p:cNvSpPr>
          <p:nvPr/>
        </p:nvSpPr>
        <p:spPr bwMode="auto">
          <a:xfrm>
            <a:off x="4407877" y="6254264"/>
            <a:ext cx="4570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rgbClr val="FFFF00"/>
                </a:solidFill>
                <a:latin typeface="Arial" pitchFamily="34" charset="0"/>
              </a:defRPr>
            </a:lvl1pPr>
            <a:lvl2pPr marL="742950" indent="-285750" eaLnBrk="0" hangingPunct="0">
              <a:spcBef>
                <a:spcPct val="20000"/>
              </a:spcBef>
              <a:buChar char="–"/>
              <a:defRPr sz="2800">
                <a:solidFill>
                  <a:srgbClr val="FFFF00"/>
                </a:solidFill>
                <a:latin typeface="Arial" pitchFamily="34" charset="0"/>
              </a:defRPr>
            </a:lvl2pPr>
            <a:lvl3pPr marL="1143000" indent="-228600" eaLnBrk="0" hangingPunct="0">
              <a:spcBef>
                <a:spcPct val="20000"/>
              </a:spcBef>
              <a:buChar char="•"/>
              <a:defRPr sz="2400">
                <a:solidFill>
                  <a:srgbClr val="FFFF00"/>
                </a:solidFill>
                <a:latin typeface="Arial" pitchFamily="34" charset="0"/>
              </a:defRPr>
            </a:lvl3pPr>
            <a:lvl4pPr marL="1600200" indent="-228600" eaLnBrk="0" hangingPunct="0">
              <a:spcBef>
                <a:spcPct val="20000"/>
              </a:spcBef>
              <a:buChar char="–"/>
              <a:defRPr sz="2000">
                <a:solidFill>
                  <a:srgbClr val="FFFF00"/>
                </a:solidFill>
                <a:latin typeface="Arial" pitchFamily="34" charset="0"/>
              </a:defRPr>
            </a:lvl4pPr>
            <a:lvl5pPr marL="2057400" indent="-228600" eaLnBrk="0" hangingPunct="0">
              <a:spcBef>
                <a:spcPct val="20000"/>
              </a:spcBef>
              <a:buChar char="»"/>
              <a:defRPr sz="2000">
                <a:solidFill>
                  <a:srgbClr val="FFFF00"/>
                </a:solidFill>
                <a:latin typeface="Arial" pitchFamily="34" charset="0"/>
              </a:defRPr>
            </a:lvl5pPr>
            <a:lvl6pPr marL="2514600" indent="-228600" eaLnBrk="0" fontAlgn="base" hangingPunct="0">
              <a:spcBef>
                <a:spcPct val="20000"/>
              </a:spcBef>
              <a:spcAft>
                <a:spcPct val="0"/>
              </a:spcAft>
              <a:buChar char="»"/>
              <a:defRPr sz="2000">
                <a:solidFill>
                  <a:srgbClr val="FFFF00"/>
                </a:solidFill>
                <a:latin typeface="Arial" pitchFamily="34" charset="0"/>
              </a:defRPr>
            </a:lvl6pPr>
            <a:lvl7pPr marL="2971800" indent="-228600" eaLnBrk="0" fontAlgn="base" hangingPunct="0">
              <a:spcBef>
                <a:spcPct val="20000"/>
              </a:spcBef>
              <a:spcAft>
                <a:spcPct val="0"/>
              </a:spcAft>
              <a:buChar char="»"/>
              <a:defRPr sz="2000">
                <a:solidFill>
                  <a:srgbClr val="FFFF00"/>
                </a:solidFill>
                <a:latin typeface="Arial" pitchFamily="34" charset="0"/>
              </a:defRPr>
            </a:lvl7pPr>
            <a:lvl8pPr marL="3429000" indent="-228600" eaLnBrk="0" fontAlgn="base" hangingPunct="0">
              <a:spcBef>
                <a:spcPct val="20000"/>
              </a:spcBef>
              <a:spcAft>
                <a:spcPct val="0"/>
              </a:spcAft>
              <a:buChar char="»"/>
              <a:defRPr sz="2000">
                <a:solidFill>
                  <a:srgbClr val="FFFF00"/>
                </a:solidFill>
                <a:latin typeface="Arial" pitchFamily="34" charset="0"/>
              </a:defRPr>
            </a:lvl8pPr>
            <a:lvl9pPr marL="3886200" indent="-228600" eaLnBrk="0" fontAlgn="base" hangingPunct="0">
              <a:spcBef>
                <a:spcPct val="20000"/>
              </a:spcBef>
              <a:spcAft>
                <a:spcPct val="0"/>
              </a:spcAft>
              <a:buChar char="»"/>
              <a:defRPr sz="2000">
                <a:solidFill>
                  <a:srgbClr val="FFFF00"/>
                </a:solidFill>
                <a:latin typeface="Arial" pitchFamily="34" charset="0"/>
              </a:defRPr>
            </a:lvl9pPr>
          </a:lstStyle>
          <a:p>
            <a:pPr eaLnBrk="1" hangingPunct="1">
              <a:spcBef>
                <a:spcPct val="0"/>
              </a:spcBef>
              <a:buFontTx/>
              <a:buNone/>
            </a:pPr>
            <a:r>
              <a:rPr lang="en-US" altLang="zh-CN" sz="1800" dirty="0">
                <a:ea typeface="SimSun" pitchFamily="2" charset="-122"/>
              </a:rPr>
              <a:t>http://www.pixar.com/howwedoit/index.html</a:t>
            </a:r>
          </a:p>
        </p:txBody>
      </p:sp>
      <p:pic>
        <p:nvPicPr>
          <p:cNvPr id="136199" name="Picture 7" descr="how_view_08"/>
          <p:cNvPicPr>
            <a:picLocks noGrp="1" noChangeAspect="1" noChangeArrowheads="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4204677" y="1453664"/>
            <a:ext cx="7721600" cy="4665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6200" name="Picture 8" descr="how_view_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677" y="1453664"/>
            <a:ext cx="77216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1" name="Picture 9" descr="how_view_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4677" y="1453664"/>
            <a:ext cx="77216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2" name="Picture 10" descr="how_view_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4677" y="1453664"/>
            <a:ext cx="77216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3" name="Picture 11" descr="how_view_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4677" y="1453664"/>
            <a:ext cx="77216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4" name="Picture 12" descr="how_view_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4677" y="1453664"/>
            <a:ext cx="77216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8"/>
          <p:cNvSpPr txBox="1">
            <a:spLocks noChangeArrowheads="1"/>
          </p:cNvSpPr>
          <p:nvPr/>
        </p:nvSpPr>
        <p:spPr>
          <a:xfrm>
            <a:off x="205385" y="2497992"/>
            <a:ext cx="3053631"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altLang="zh-CN" dirty="0" smtClean="0">
                <a:ea typeface="SimSun" panose="02010600030101010101" pitchFamily="2" charset="-122"/>
              </a:rPr>
              <a:t>Storyboards</a:t>
            </a:r>
          </a:p>
          <a:p>
            <a:r>
              <a:rPr lang="en-US" altLang="zh-CN" dirty="0" smtClean="0">
                <a:ea typeface="SimSun" panose="02010600030101010101" pitchFamily="2" charset="-122"/>
              </a:rPr>
              <a:t>Modeling</a:t>
            </a:r>
          </a:p>
          <a:p>
            <a:r>
              <a:rPr lang="en-US" altLang="zh-CN" dirty="0" smtClean="0">
                <a:ea typeface="SimSun" panose="02010600030101010101" pitchFamily="2" charset="-122"/>
              </a:rPr>
              <a:t>Shading and Texturing</a:t>
            </a:r>
          </a:p>
          <a:p>
            <a:r>
              <a:rPr lang="en-US" altLang="zh-CN" dirty="0" smtClean="0">
                <a:ea typeface="SimSun" panose="02010600030101010101" pitchFamily="2" charset="-122"/>
              </a:rPr>
              <a:t>Lighting</a:t>
            </a:r>
          </a:p>
          <a:p>
            <a:r>
              <a:rPr lang="en-US" altLang="zh-CN" dirty="0" smtClean="0">
                <a:ea typeface="SimSun" panose="02010600030101010101" pitchFamily="2" charset="-122"/>
              </a:rPr>
              <a:t>Rendering</a:t>
            </a:r>
          </a:p>
          <a:p>
            <a:r>
              <a:rPr lang="en-US" altLang="zh-CN" dirty="0" smtClean="0">
                <a:ea typeface="SimSun" panose="02010600030101010101" pitchFamily="2" charset="-122"/>
              </a:rPr>
              <a:t>Animation</a:t>
            </a:r>
          </a:p>
          <a:p>
            <a:r>
              <a:rPr lang="en-US" altLang="zh-CN" dirty="0" smtClean="0">
                <a:ea typeface="SimSun" panose="02010600030101010101" pitchFamily="2" charset="-122"/>
              </a:rPr>
              <a:t>Post Production</a:t>
            </a:r>
          </a:p>
          <a:p>
            <a:endParaRPr lang="zh-CN" altLang="en-US" dirty="0" smtClean="0">
              <a:ea typeface="SimSun" panose="02010600030101010101" pitchFamily="2" charset="-122"/>
            </a:endParaRPr>
          </a:p>
        </p:txBody>
      </p:sp>
      <p:sp>
        <p:nvSpPr>
          <p:cNvPr id="2" name="Rectangle 1"/>
          <p:cNvSpPr/>
          <p:nvPr/>
        </p:nvSpPr>
        <p:spPr>
          <a:xfrm>
            <a:off x="87584" y="2013411"/>
            <a:ext cx="3623108" cy="369332"/>
          </a:xfrm>
          <a:prstGeom prst="rect">
            <a:avLst/>
          </a:prstGeom>
        </p:spPr>
        <p:txBody>
          <a:bodyPr wrap="none">
            <a:spAutoFit/>
          </a:bodyPr>
          <a:lstStyle/>
          <a:p>
            <a:r>
              <a:rPr lang="en-US" altLang="zh-CN" dirty="0">
                <a:ea typeface="SimSun" panose="02010600030101010101" pitchFamily="2" charset="-122"/>
              </a:rPr>
              <a:t>Animation: Production Pipeline</a:t>
            </a:r>
            <a:endParaRPr lang="en-US" dirty="0"/>
          </a:p>
        </p:txBody>
      </p:sp>
    </p:spTree>
    <p:extLst>
      <p:ext uri="{BB962C8B-B14F-4D97-AF65-F5344CB8AC3E}">
        <p14:creationId xmlns:p14="http://schemas.microsoft.com/office/powerpoint/2010/main" val="1565635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6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62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62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62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62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6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Video: Student Project in CAP4034 (Computer </a:t>
            </a:r>
            <a:r>
              <a:rPr lang="en-US" sz="2800" dirty="0" smtClean="0"/>
              <a:t>Animation Course </a:t>
            </a:r>
            <a:r>
              <a:rPr lang="en-US" sz="2800" dirty="0"/>
              <a:t>at  USF</a:t>
            </a:r>
            <a:r>
              <a:rPr lang="en-US" sz="2800" dirty="0" smtClean="0"/>
              <a:t>)</a:t>
            </a:r>
          </a:p>
          <a:p>
            <a:endParaRPr lang="en-US" sz="2800" dirty="0"/>
          </a:p>
          <a:p>
            <a:endParaRPr lang="en-US" sz="2800" dirty="0" smtClean="0"/>
          </a:p>
          <a:p>
            <a:r>
              <a:rPr lang="en-US" sz="2800" dirty="0" smtClean="0">
                <a:solidFill>
                  <a:srgbClr val="FF0000"/>
                </a:solidFill>
              </a:rPr>
              <a:t>ADD ANIMATION VIDEO HERE</a:t>
            </a:r>
            <a:endParaRPr lang="en-US" sz="2800" dirty="0">
              <a:solidFill>
                <a:srgbClr val="FF0000"/>
              </a:solidFill>
            </a:endParaRPr>
          </a:p>
        </p:txBody>
      </p:sp>
    </p:spTree>
    <p:extLst>
      <p:ext uri="{BB962C8B-B14F-4D97-AF65-F5344CB8AC3E}">
        <p14:creationId xmlns:p14="http://schemas.microsoft.com/office/powerpoint/2010/main" val="3570010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800" dirty="0" smtClean="0"/>
              <a:t>Algorithms</a:t>
            </a:r>
            <a:endParaRPr lang="en-US" sz="4800" dirty="0"/>
          </a:p>
        </p:txBody>
      </p:sp>
    </p:spTree>
    <p:extLst>
      <p:ext uri="{BB962C8B-B14F-4D97-AF65-F5344CB8AC3E}">
        <p14:creationId xmlns:p14="http://schemas.microsoft.com/office/powerpoint/2010/main" val="3768646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We Are</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040" y="2105076"/>
            <a:ext cx="1846069" cy="25724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254" y="2105077"/>
            <a:ext cx="1905000" cy="2567184"/>
          </a:xfrm>
          <a:prstGeom prst="rect">
            <a:avLst/>
          </a:prstGeom>
        </p:spPr>
      </p:pic>
      <p:sp>
        <p:nvSpPr>
          <p:cNvPr id="6" name="TextBox 5"/>
          <p:cNvSpPr txBox="1"/>
          <p:nvPr/>
        </p:nvSpPr>
        <p:spPr>
          <a:xfrm>
            <a:off x="779040" y="4677508"/>
            <a:ext cx="3016583" cy="2308324"/>
          </a:xfrm>
          <a:prstGeom prst="rect">
            <a:avLst/>
          </a:prstGeom>
          <a:noFill/>
        </p:spPr>
        <p:txBody>
          <a:bodyPr wrap="square" rtlCol="0">
            <a:spAutoFit/>
          </a:bodyPr>
          <a:lstStyle/>
          <a:p>
            <a:r>
              <a:rPr lang="en-US" dirty="0" smtClean="0"/>
              <a:t>Jing </a:t>
            </a:r>
            <a:r>
              <a:rPr lang="en-US" dirty="0"/>
              <a:t>Wang, Ph.D</a:t>
            </a:r>
            <a:r>
              <a:rPr lang="en-US" dirty="0" smtClean="0"/>
              <a:t>.</a:t>
            </a:r>
          </a:p>
          <a:p>
            <a:r>
              <a:rPr lang="en-US" dirty="0" smtClean="0"/>
              <a:t>Instructor </a:t>
            </a:r>
            <a:r>
              <a:rPr lang="en-US" dirty="0"/>
              <a:t>II</a:t>
            </a:r>
          </a:p>
          <a:p>
            <a:r>
              <a:rPr lang="en-US" dirty="0"/>
              <a:t>Department of Computer </a:t>
            </a:r>
            <a:endParaRPr lang="en-US" dirty="0" smtClean="0"/>
          </a:p>
          <a:p>
            <a:r>
              <a:rPr lang="en-US" dirty="0" smtClean="0"/>
              <a:t>Science </a:t>
            </a:r>
          </a:p>
          <a:p>
            <a:r>
              <a:rPr lang="en-US" dirty="0" smtClean="0"/>
              <a:t>and </a:t>
            </a:r>
            <a:r>
              <a:rPr lang="en-US" dirty="0"/>
              <a:t>Engineering</a:t>
            </a:r>
          </a:p>
          <a:p>
            <a:r>
              <a:rPr lang="en-US" dirty="0"/>
              <a:t>University of South Florida</a:t>
            </a:r>
          </a:p>
          <a:p>
            <a:endParaRPr lang="en-US" dirty="0"/>
          </a:p>
        </p:txBody>
      </p:sp>
      <p:pic>
        <p:nvPicPr>
          <p:cNvPr id="7" name="Picture 6"/>
          <p:cNvPicPr>
            <a:picLocks noChangeAspect="1"/>
          </p:cNvPicPr>
          <p:nvPr/>
        </p:nvPicPr>
        <p:blipFill>
          <a:blip r:embed="rId4"/>
          <a:stretch>
            <a:fillRect/>
          </a:stretch>
        </p:blipFill>
        <p:spPr>
          <a:xfrm>
            <a:off x="4630848" y="2105076"/>
            <a:ext cx="1998666" cy="2567185"/>
          </a:xfrm>
          <a:prstGeom prst="rect">
            <a:avLst/>
          </a:prstGeom>
        </p:spPr>
      </p:pic>
      <p:sp>
        <p:nvSpPr>
          <p:cNvPr id="8" name="Rectangle 7"/>
          <p:cNvSpPr/>
          <p:nvPr/>
        </p:nvSpPr>
        <p:spPr>
          <a:xfrm>
            <a:off x="4614319" y="4694884"/>
            <a:ext cx="2592443" cy="2031325"/>
          </a:xfrm>
          <a:prstGeom prst="rect">
            <a:avLst/>
          </a:prstGeom>
        </p:spPr>
        <p:txBody>
          <a:bodyPr wrap="square">
            <a:spAutoFit/>
          </a:bodyPr>
          <a:lstStyle/>
          <a:p>
            <a:r>
              <a:rPr lang="en-US" dirty="0" smtClean="0"/>
              <a:t>Meryem Berrada, </a:t>
            </a:r>
            <a:endParaRPr lang="en-US" dirty="0"/>
          </a:p>
          <a:p>
            <a:r>
              <a:rPr lang="en-US" dirty="0" smtClean="0"/>
              <a:t>President of WICSE (Women In Computer Science and Engineering)</a:t>
            </a:r>
            <a:endParaRPr lang="en-US" dirty="0"/>
          </a:p>
          <a:p>
            <a:r>
              <a:rPr lang="en-US" dirty="0" smtClean="0"/>
              <a:t>University </a:t>
            </a:r>
            <a:r>
              <a:rPr lang="en-US" dirty="0"/>
              <a:t>of South Florida</a:t>
            </a:r>
          </a:p>
        </p:txBody>
      </p:sp>
      <p:sp>
        <p:nvSpPr>
          <p:cNvPr id="9" name="Rectangle 8"/>
          <p:cNvSpPr/>
          <p:nvPr/>
        </p:nvSpPr>
        <p:spPr>
          <a:xfrm>
            <a:off x="8609409" y="4672261"/>
            <a:ext cx="2613915" cy="2031325"/>
          </a:xfrm>
          <a:prstGeom prst="rect">
            <a:avLst/>
          </a:prstGeom>
        </p:spPr>
        <p:txBody>
          <a:bodyPr wrap="square">
            <a:spAutoFit/>
          </a:bodyPr>
          <a:lstStyle/>
          <a:p>
            <a:r>
              <a:rPr lang="en-US" dirty="0" smtClean="0"/>
              <a:t>Elisabeth Marsh, </a:t>
            </a:r>
            <a:endParaRPr lang="en-US" dirty="0"/>
          </a:p>
          <a:p>
            <a:r>
              <a:rPr lang="en-US" dirty="0" smtClean="0"/>
              <a:t>Vice-President </a:t>
            </a:r>
            <a:r>
              <a:rPr lang="en-US" dirty="0"/>
              <a:t>of WICSE (Women In Computer Science and Engineering)</a:t>
            </a:r>
          </a:p>
          <a:p>
            <a:r>
              <a:rPr lang="en-US" dirty="0"/>
              <a:t>University of South Florida</a:t>
            </a:r>
          </a:p>
        </p:txBody>
      </p:sp>
    </p:spTree>
    <p:extLst>
      <p:ext uri="{BB962C8B-B14F-4D97-AF65-F5344CB8AC3E}">
        <p14:creationId xmlns:p14="http://schemas.microsoft.com/office/powerpoint/2010/main" val="1280375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ltLang="en-US"/>
              <a:t>…</a:t>
            </a:r>
            <a:endParaRPr lang="en-US" altLang="en-US"/>
          </a:p>
        </p:txBody>
      </p:sp>
      <p:sp>
        <p:nvSpPr>
          <p:cNvPr id="722946" name="Rectangle 2"/>
          <p:cNvSpPr>
            <a:spLocks noGrp="1" noChangeArrowheads="1"/>
          </p:cNvSpPr>
          <p:nvPr>
            <p:ph type="title"/>
          </p:nvPr>
        </p:nvSpPr>
        <p:spPr>
          <a:xfrm>
            <a:off x="1524000" y="618120"/>
            <a:ext cx="9144000" cy="1143000"/>
          </a:xfrm>
        </p:spPr>
        <p:txBody>
          <a:bodyPr/>
          <a:lstStyle/>
          <a:p>
            <a:r>
              <a:rPr lang="en-GB" altLang="en-US" sz="4000" dirty="0"/>
              <a:t>What is the similarity between these?</a:t>
            </a:r>
            <a:endParaRPr lang="en-US" altLang="en-US" sz="4000" dirty="0"/>
          </a:p>
        </p:txBody>
      </p:sp>
      <p:sp>
        <p:nvSpPr>
          <p:cNvPr id="722947" name="Rectangle 3"/>
          <p:cNvSpPr>
            <a:spLocks noGrp="1" noChangeArrowheads="1"/>
          </p:cNvSpPr>
          <p:nvPr>
            <p:ph type="body" idx="1"/>
          </p:nvPr>
        </p:nvSpPr>
        <p:spPr>
          <a:xfrm>
            <a:off x="1524000" y="2277038"/>
            <a:ext cx="7772400" cy="4114800"/>
          </a:xfrm>
        </p:spPr>
        <p:txBody>
          <a:bodyPr/>
          <a:lstStyle/>
          <a:p>
            <a:r>
              <a:rPr lang="en-GB" altLang="en-US" sz="3200" dirty="0"/>
              <a:t>Cooking recipe</a:t>
            </a:r>
          </a:p>
          <a:p>
            <a:r>
              <a:rPr lang="en-GB" altLang="en-US" sz="3200" dirty="0" smtClean="0"/>
              <a:t>Car </a:t>
            </a:r>
            <a:r>
              <a:rPr lang="en-GB" altLang="en-US" sz="3200" dirty="0"/>
              <a:t>repair manual</a:t>
            </a:r>
          </a:p>
          <a:p>
            <a:r>
              <a:rPr lang="en-GB" altLang="en-US" sz="3200" dirty="0" smtClean="0"/>
              <a:t>Knitting </a:t>
            </a:r>
            <a:r>
              <a:rPr lang="en-GB" altLang="en-US" sz="3200" dirty="0"/>
              <a:t>pattern</a:t>
            </a:r>
          </a:p>
          <a:p>
            <a:r>
              <a:rPr lang="en-GB" altLang="en-US" sz="3200" dirty="0" smtClean="0"/>
              <a:t>Sheet </a:t>
            </a:r>
            <a:r>
              <a:rPr lang="en-GB" altLang="en-US" sz="3200" dirty="0"/>
              <a:t>music</a:t>
            </a:r>
          </a:p>
          <a:p>
            <a:endParaRPr lang="en-US" altLang="en-US" dirty="0"/>
          </a:p>
        </p:txBody>
      </p:sp>
    </p:spTree>
    <p:extLst>
      <p:ext uri="{BB962C8B-B14F-4D97-AF65-F5344CB8AC3E}">
        <p14:creationId xmlns:p14="http://schemas.microsoft.com/office/powerpoint/2010/main" val="1585424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ltLang="en-US"/>
              <a:t>…</a:t>
            </a:r>
            <a:endParaRPr lang="en-US" altLang="en-US"/>
          </a:p>
        </p:txBody>
      </p:sp>
      <p:sp>
        <p:nvSpPr>
          <p:cNvPr id="726018" name="Rectangle 2"/>
          <p:cNvSpPr>
            <a:spLocks noGrp="1" noChangeArrowheads="1"/>
          </p:cNvSpPr>
          <p:nvPr>
            <p:ph type="title"/>
          </p:nvPr>
        </p:nvSpPr>
        <p:spPr>
          <a:xfrm>
            <a:off x="1524000" y="634732"/>
            <a:ext cx="9144000" cy="1143000"/>
          </a:xfrm>
        </p:spPr>
        <p:txBody>
          <a:bodyPr/>
          <a:lstStyle/>
          <a:p>
            <a:r>
              <a:rPr lang="en-GB" altLang="en-US" sz="4000"/>
              <a:t>Why discuss lists of instructions here??</a:t>
            </a:r>
            <a:endParaRPr lang="en-US" altLang="en-US" sz="4000" i="1"/>
          </a:p>
        </p:txBody>
      </p:sp>
      <p:sp>
        <p:nvSpPr>
          <p:cNvPr id="726019" name="Rectangle 3"/>
          <p:cNvSpPr>
            <a:spLocks noGrp="1" noChangeArrowheads="1"/>
          </p:cNvSpPr>
          <p:nvPr>
            <p:ph type="body" idx="1"/>
          </p:nvPr>
        </p:nvSpPr>
        <p:spPr>
          <a:xfrm>
            <a:off x="1524000" y="2285799"/>
            <a:ext cx="8667750" cy="4792662"/>
          </a:xfrm>
        </p:spPr>
        <p:txBody>
          <a:bodyPr>
            <a:normAutofit/>
          </a:bodyPr>
          <a:lstStyle/>
          <a:p>
            <a:pPr>
              <a:lnSpc>
                <a:spcPct val="90000"/>
              </a:lnSpc>
            </a:pPr>
            <a:r>
              <a:rPr lang="en-GB" altLang="en-US" dirty="0"/>
              <a:t>Computer programs are lists of instructions</a:t>
            </a:r>
          </a:p>
          <a:p>
            <a:pPr lvl="1">
              <a:lnSpc>
                <a:spcPct val="90000"/>
              </a:lnSpc>
            </a:pPr>
            <a:r>
              <a:rPr lang="en-GB" altLang="en-US" sz="1800" dirty="0"/>
              <a:t>with very particular characteristics</a:t>
            </a:r>
          </a:p>
          <a:p>
            <a:pPr lvl="1">
              <a:lnSpc>
                <a:spcPct val="90000"/>
              </a:lnSpc>
            </a:pPr>
            <a:r>
              <a:rPr lang="en-GB" altLang="en-US" sz="1800" dirty="0"/>
              <a:t>known as </a:t>
            </a:r>
            <a:r>
              <a:rPr lang="en-GB" altLang="en-US" sz="1800" i="1" dirty="0">
                <a:solidFill>
                  <a:schemeClr val="accent1"/>
                </a:solidFill>
              </a:rPr>
              <a:t>algorithms</a:t>
            </a:r>
            <a:endParaRPr lang="en-GB" altLang="en-US" sz="1800" dirty="0">
              <a:solidFill>
                <a:schemeClr val="accent1"/>
              </a:solidFill>
            </a:endParaRPr>
          </a:p>
          <a:p>
            <a:pPr lvl="1">
              <a:lnSpc>
                <a:spcPct val="90000"/>
              </a:lnSpc>
            </a:pPr>
            <a:endParaRPr lang="en-GB" altLang="en-US" sz="1800" dirty="0"/>
          </a:p>
          <a:p>
            <a:pPr>
              <a:lnSpc>
                <a:spcPct val="90000"/>
              </a:lnSpc>
            </a:pPr>
            <a:r>
              <a:rPr lang="en-GB" altLang="en-US" dirty="0"/>
              <a:t>How many of you know of a famous computer error/mistake?</a:t>
            </a:r>
          </a:p>
          <a:p>
            <a:pPr>
              <a:lnSpc>
                <a:spcPct val="90000"/>
              </a:lnSpc>
            </a:pPr>
            <a:endParaRPr lang="en-GB" altLang="en-US" dirty="0"/>
          </a:p>
          <a:p>
            <a:pPr>
              <a:lnSpc>
                <a:spcPct val="90000"/>
              </a:lnSpc>
            </a:pPr>
            <a:endParaRPr lang="en-GB" altLang="en-US" sz="2400" dirty="0"/>
          </a:p>
        </p:txBody>
      </p:sp>
      <p:sp>
        <p:nvSpPr>
          <p:cNvPr id="2" name="TextBox 1"/>
          <p:cNvSpPr txBox="1"/>
          <p:nvPr/>
        </p:nvSpPr>
        <p:spPr>
          <a:xfrm>
            <a:off x="2122098" y="4382219"/>
            <a:ext cx="6754483" cy="923330"/>
          </a:xfrm>
          <a:prstGeom prst="rect">
            <a:avLst/>
          </a:prstGeom>
          <a:noFill/>
        </p:spPr>
        <p:txBody>
          <a:bodyPr wrap="square" rtlCol="0">
            <a:spAutoFit/>
          </a:bodyPr>
          <a:lstStyle/>
          <a:p>
            <a:r>
              <a:rPr lang="en-US" dirty="0" smtClean="0">
                <a:solidFill>
                  <a:srgbClr val="FF0000"/>
                </a:solidFill>
              </a:rPr>
              <a:t>HERE INSERT NASA EXAMPLE: 1 PIC AND ONE OR TWO SENTENCE describing what happened and why it happened?</a:t>
            </a:r>
            <a:endParaRPr lang="en-US" dirty="0">
              <a:solidFill>
                <a:srgbClr val="FF0000"/>
              </a:solidFill>
            </a:endParaRPr>
          </a:p>
        </p:txBody>
      </p:sp>
    </p:spTree>
    <p:extLst>
      <p:ext uri="{BB962C8B-B14F-4D97-AF65-F5344CB8AC3E}">
        <p14:creationId xmlns:p14="http://schemas.microsoft.com/office/powerpoint/2010/main" val="284162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60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60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ltLang="en-US"/>
              <a:t>…</a:t>
            </a:r>
            <a:endParaRPr lang="en-US" altLang="en-US"/>
          </a:p>
        </p:txBody>
      </p:sp>
      <p:sp>
        <p:nvSpPr>
          <p:cNvPr id="726018" name="Rectangle 2"/>
          <p:cNvSpPr>
            <a:spLocks noGrp="1" noChangeArrowheads="1"/>
          </p:cNvSpPr>
          <p:nvPr>
            <p:ph type="title"/>
          </p:nvPr>
        </p:nvSpPr>
        <p:spPr>
          <a:xfrm>
            <a:off x="1524000" y="634732"/>
            <a:ext cx="9144000" cy="1143000"/>
          </a:xfrm>
        </p:spPr>
        <p:txBody>
          <a:bodyPr/>
          <a:lstStyle/>
          <a:p>
            <a:r>
              <a:rPr lang="en-GB" altLang="en-US" sz="4000"/>
              <a:t>Why discuss lists of instructions here??</a:t>
            </a:r>
            <a:endParaRPr lang="en-US" altLang="en-US" sz="4000" i="1"/>
          </a:p>
        </p:txBody>
      </p:sp>
      <p:sp>
        <p:nvSpPr>
          <p:cNvPr id="726019" name="Rectangle 3"/>
          <p:cNvSpPr>
            <a:spLocks noGrp="1" noChangeArrowheads="1"/>
          </p:cNvSpPr>
          <p:nvPr>
            <p:ph type="body" idx="1"/>
          </p:nvPr>
        </p:nvSpPr>
        <p:spPr>
          <a:xfrm>
            <a:off x="1524000" y="2285799"/>
            <a:ext cx="8667750" cy="4792662"/>
          </a:xfrm>
        </p:spPr>
        <p:txBody>
          <a:bodyPr>
            <a:normAutofit/>
          </a:bodyPr>
          <a:lstStyle/>
          <a:p>
            <a:pPr marL="0" indent="0">
              <a:lnSpc>
                <a:spcPct val="90000"/>
              </a:lnSpc>
              <a:buNone/>
            </a:pPr>
            <a:endParaRPr lang="en-GB" altLang="en-US" dirty="0"/>
          </a:p>
          <a:p>
            <a:pPr>
              <a:lnSpc>
                <a:spcPct val="90000"/>
              </a:lnSpc>
            </a:pPr>
            <a:r>
              <a:rPr lang="en-GB" altLang="en-US" dirty="0"/>
              <a:t>These are caused by the </a:t>
            </a:r>
            <a:r>
              <a:rPr lang="en-GB" altLang="en-US" i="1" dirty="0"/>
              <a:t>wrong instructions </a:t>
            </a:r>
            <a:r>
              <a:rPr lang="en-GB" altLang="en-US" dirty="0"/>
              <a:t>in the program</a:t>
            </a:r>
          </a:p>
          <a:p>
            <a:pPr lvl="1">
              <a:lnSpc>
                <a:spcPct val="90000"/>
              </a:lnSpc>
            </a:pPr>
            <a:r>
              <a:rPr lang="en-GB" altLang="en-US" sz="1800" dirty="0"/>
              <a:t>the instructions were interpreted by the computer in a way not intended by the program designer</a:t>
            </a:r>
          </a:p>
          <a:p>
            <a:pPr lvl="1">
              <a:lnSpc>
                <a:spcPct val="90000"/>
              </a:lnSpc>
            </a:pPr>
            <a:endParaRPr lang="en-GB" altLang="en-US" sz="1800" i="1" dirty="0">
              <a:solidFill>
                <a:srgbClr val="FFFF00"/>
              </a:solidFill>
            </a:endParaRPr>
          </a:p>
          <a:p>
            <a:pPr>
              <a:lnSpc>
                <a:spcPct val="90000"/>
              </a:lnSpc>
            </a:pPr>
            <a:r>
              <a:rPr lang="en-GB" altLang="en-US" dirty="0"/>
              <a:t>We are going to explore how these errors come about</a:t>
            </a:r>
          </a:p>
          <a:p>
            <a:pPr>
              <a:lnSpc>
                <a:spcPct val="90000"/>
              </a:lnSpc>
            </a:pPr>
            <a:endParaRPr lang="en-GB" altLang="en-US" sz="2400" dirty="0"/>
          </a:p>
        </p:txBody>
      </p:sp>
    </p:spTree>
    <p:extLst>
      <p:ext uri="{BB962C8B-B14F-4D97-AF65-F5344CB8AC3E}">
        <p14:creationId xmlns:p14="http://schemas.microsoft.com/office/powerpoint/2010/main" val="712575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60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601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ltLang="en-US"/>
              <a:t>…</a:t>
            </a:r>
            <a:endParaRPr lang="en-US" altLang="en-US"/>
          </a:p>
        </p:txBody>
      </p:sp>
      <p:sp>
        <p:nvSpPr>
          <p:cNvPr id="697346" name="Rectangle 2"/>
          <p:cNvSpPr>
            <a:spLocks noGrp="1" noChangeArrowheads="1"/>
          </p:cNvSpPr>
          <p:nvPr>
            <p:ph type="title"/>
          </p:nvPr>
        </p:nvSpPr>
        <p:spPr>
          <a:xfrm>
            <a:off x="1567260" y="722300"/>
            <a:ext cx="7772400" cy="1143000"/>
          </a:xfrm>
        </p:spPr>
        <p:txBody>
          <a:bodyPr/>
          <a:lstStyle/>
          <a:p>
            <a:r>
              <a:rPr lang="en-GB" altLang="en-US"/>
              <a:t>Following an Algorithm</a:t>
            </a:r>
          </a:p>
        </p:txBody>
      </p:sp>
      <p:sp>
        <p:nvSpPr>
          <p:cNvPr id="697347" name="Rectangle 3"/>
          <p:cNvSpPr>
            <a:spLocks noGrp="1" noChangeArrowheads="1"/>
          </p:cNvSpPr>
          <p:nvPr>
            <p:ph type="body" idx="1"/>
          </p:nvPr>
        </p:nvSpPr>
        <p:spPr>
          <a:xfrm>
            <a:off x="1567260" y="2616379"/>
            <a:ext cx="8825659" cy="3416300"/>
          </a:xfrm>
        </p:spPr>
        <p:txBody>
          <a:bodyPr/>
          <a:lstStyle/>
          <a:p>
            <a:r>
              <a:rPr lang="en-GB" altLang="en-US" sz="2800"/>
              <a:t>Algorithm written on hand-out</a:t>
            </a:r>
          </a:p>
          <a:p>
            <a:pPr lvl="1"/>
            <a:r>
              <a:rPr lang="en-GB" altLang="en-US" sz="2400"/>
              <a:t>to draw a picture</a:t>
            </a:r>
          </a:p>
          <a:p>
            <a:endParaRPr lang="en-GB" altLang="en-US" sz="2800"/>
          </a:p>
          <a:p>
            <a:r>
              <a:rPr lang="en-GB" altLang="en-US" sz="2800"/>
              <a:t>You cannot ask for any help</a:t>
            </a:r>
          </a:p>
          <a:p>
            <a:r>
              <a:rPr lang="en-GB" altLang="en-US" sz="2800"/>
              <a:t>Don't look at your classmates work</a:t>
            </a:r>
          </a:p>
          <a:p>
            <a:pPr lvl="1"/>
            <a:r>
              <a:rPr lang="en-GB" altLang="en-US" sz="2400"/>
              <a:t>do it by yourself!!!</a:t>
            </a:r>
          </a:p>
        </p:txBody>
      </p:sp>
    </p:spTree>
    <p:extLst>
      <p:ext uri="{BB962C8B-B14F-4D97-AF65-F5344CB8AC3E}">
        <p14:creationId xmlns:p14="http://schemas.microsoft.com/office/powerpoint/2010/main" val="882250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ltLang="en-US"/>
              <a:t>…</a:t>
            </a:r>
            <a:endParaRPr lang="en-US" altLang="en-US"/>
          </a:p>
        </p:txBody>
      </p:sp>
      <p:sp>
        <p:nvSpPr>
          <p:cNvPr id="744450" name="Rectangle 2"/>
          <p:cNvSpPr>
            <a:spLocks noGrp="1" noChangeArrowheads="1"/>
          </p:cNvSpPr>
          <p:nvPr>
            <p:ph type="title"/>
          </p:nvPr>
        </p:nvSpPr>
        <p:spPr>
          <a:xfrm>
            <a:off x="1524000" y="664139"/>
            <a:ext cx="9144000" cy="1143000"/>
          </a:xfrm>
        </p:spPr>
        <p:txBody>
          <a:bodyPr/>
          <a:lstStyle/>
          <a:p>
            <a:r>
              <a:rPr lang="en-GB" altLang="en-US" sz="4000"/>
              <a:t>Here's the algorithm – follow </a:t>
            </a:r>
            <a:r>
              <a:rPr lang="en-GB" altLang="en-US" sz="4000" i="1"/>
              <a:t>exactly!!</a:t>
            </a:r>
            <a:endParaRPr lang="en-US" altLang="en-US" sz="4000" i="1"/>
          </a:p>
        </p:txBody>
      </p:sp>
      <p:sp>
        <p:nvSpPr>
          <p:cNvPr id="744451" name="Rectangle 3"/>
          <p:cNvSpPr>
            <a:spLocks noGrp="1" noChangeArrowheads="1"/>
          </p:cNvSpPr>
          <p:nvPr>
            <p:ph type="body" idx="1"/>
          </p:nvPr>
        </p:nvSpPr>
        <p:spPr>
          <a:xfrm>
            <a:off x="1524000" y="2201170"/>
            <a:ext cx="9144000" cy="5461000"/>
          </a:xfrm>
        </p:spPr>
        <p:txBody>
          <a:bodyPr/>
          <a:lstStyle/>
          <a:p>
            <a:pPr marL="609600" indent="-609600">
              <a:buFontTx/>
              <a:buAutoNum type="arabicPeriod"/>
            </a:pPr>
            <a:r>
              <a:rPr lang="en-GB" altLang="en-US" sz="2200" dirty="0"/>
              <a:t>Draw a diagonal line </a:t>
            </a:r>
            <a:endParaRPr lang="en-US" altLang="en-US" sz="2200" dirty="0"/>
          </a:p>
          <a:p>
            <a:pPr marL="609600" indent="-609600">
              <a:buFontTx/>
              <a:buAutoNum type="arabicPeriod"/>
            </a:pPr>
            <a:r>
              <a:rPr lang="en-GB" altLang="en-US" sz="2200" dirty="0"/>
              <a:t>Draw another diagonal line connected to the top of the first one</a:t>
            </a:r>
            <a:endParaRPr lang="en-US" altLang="en-US" sz="2200" dirty="0"/>
          </a:p>
          <a:p>
            <a:pPr marL="609600" indent="-609600">
              <a:buFontTx/>
              <a:buAutoNum type="arabicPeriod"/>
            </a:pPr>
            <a:r>
              <a:rPr lang="en-GB" altLang="en-US" sz="2200" dirty="0"/>
              <a:t>Draw a straight line from the point where the diagonal lines meet</a:t>
            </a:r>
            <a:endParaRPr lang="en-US" altLang="en-US" sz="2200" dirty="0"/>
          </a:p>
          <a:p>
            <a:pPr marL="609600" indent="-609600">
              <a:buFontTx/>
              <a:buAutoNum type="arabicPeriod"/>
            </a:pPr>
            <a:r>
              <a:rPr lang="en-GB" altLang="en-US" sz="2200" dirty="0"/>
              <a:t>Draw a horizontal line over the straight line</a:t>
            </a:r>
            <a:endParaRPr lang="en-US" altLang="en-US" sz="2200" dirty="0"/>
          </a:p>
          <a:p>
            <a:pPr marL="609600" indent="-609600">
              <a:buFontTx/>
              <a:buAutoNum type="arabicPeriod"/>
            </a:pPr>
            <a:r>
              <a:rPr lang="en-GB" altLang="en-US" sz="2200" dirty="0"/>
              <a:t>At the bottom of the straight line, draw a curvy line</a:t>
            </a:r>
            <a:endParaRPr lang="en-US" altLang="en-US" sz="2200" dirty="0"/>
          </a:p>
          <a:p>
            <a:pPr marL="609600" indent="-609600">
              <a:buFontTx/>
              <a:buAutoNum type="arabicPeriod"/>
            </a:pPr>
            <a:r>
              <a:rPr lang="en-GB" altLang="en-US" sz="2200" dirty="0"/>
              <a:t>Draw a diagonal line from the bottom of the first diagonal to the straight line</a:t>
            </a:r>
            <a:endParaRPr lang="en-US" altLang="en-US" sz="2200" dirty="0"/>
          </a:p>
          <a:p>
            <a:pPr marL="609600" indent="-609600">
              <a:buFontTx/>
              <a:buAutoNum type="arabicPeriod"/>
            </a:pPr>
            <a:r>
              <a:rPr lang="en-GB" altLang="en-US" sz="2200" dirty="0"/>
              <a:t>Draw a diagonal line from the bottom of the second diagonal to the straight line</a:t>
            </a:r>
            <a:endParaRPr lang="en-US" altLang="en-US" sz="2200" dirty="0"/>
          </a:p>
          <a:p>
            <a:pPr marL="609600" indent="-609600">
              <a:buFontTx/>
              <a:buAutoNum type="arabicPeriod"/>
            </a:pPr>
            <a:endParaRPr lang="en-US" altLang="en-US" sz="2600" dirty="0"/>
          </a:p>
        </p:txBody>
      </p:sp>
    </p:spTree>
    <p:extLst>
      <p:ext uri="{BB962C8B-B14F-4D97-AF65-F5344CB8AC3E}">
        <p14:creationId xmlns:p14="http://schemas.microsoft.com/office/powerpoint/2010/main" val="2592235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GB" altLang="en-US"/>
              <a:t>…</a:t>
            </a:r>
            <a:endParaRPr lang="en-US" altLang="en-US"/>
          </a:p>
        </p:txBody>
      </p:sp>
      <p:sp>
        <p:nvSpPr>
          <p:cNvPr id="746498" name="Rectangle 2"/>
          <p:cNvSpPr>
            <a:spLocks noGrp="1" noChangeArrowheads="1"/>
          </p:cNvSpPr>
          <p:nvPr>
            <p:ph type="title"/>
          </p:nvPr>
        </p:nvSpPr>
        <p:spPr>
          <a:xfrm>
            <a:off x="1926465" y="622441"/>
            <a:ext cx="7772400" cy="1143000"/>
          </a:xfrm>
        </p:spPr>
        <p:txBody>
          <a:bodyPr/>
          <a:lstStyle/>
          <a:p>
            <a:r>
              <a:rPr lang="en-GB" altLang="en-US"/>
              <a:t>It was meant to be a kite!!</a:t>
            </a:r>
            <a:endParaRPr lang="en-US" altLang="en-US"/>
          </a:p>
        </p:txBody>
      </p:sp>
      <p:sp>
        <p:nvSpPr>
          <p:cNvPr id="746501" name="Line 5"/>
          <p:cNvSpPr>
            <a:spLocks noChangeShapeType="1"/>
          </p:cNvSpPr>
          <p:nvPr/>
        </p:nvSpPr>
        <p:spPr bwMode="auto">
          <a:xfrm>
            <a:off x="2684477" y="2837794"/>
            <a:ext cx="757238" cy="100965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46502" name="Line 6"/>
          <p:cNvSpPr>
            <a:spLocks noChangeShapeType="1"/>
          </p:cNvSpPr>
          <p:nvPr/>
        </p:nvSpPr>
        <p:spPr bwMode="auto">
          <a:xfrm flipH="1">
            <a:off x="3334543" y="2614894"/>
            <a:ext cx="77788" cy="2128838"/>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46503" name="Line 7"/>
          <p:cNvSpPr>
            <a:spLocks noChangeShapeType="1"/>
          </p:cNvSpPr>
          <p:nvPr/>
        </p:nvSpPr>
        <p:spPr bwMode="auto">
          <a:xfrm>
            <a:off x="2459038" y="3048001"/>
            <a:ext cx="1528762" cy="4762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46504" name="Freeform 8"/>
          <p:cNvSpPr>
            <a:spLocks/>
          </p:cNvSpPr>
          <p:nvPr/>
        </p:nvSpPr>
        <p:spPr bwMode="auto">
          <a:xfrm>
            <a:off x="2803526" y="4194176"/>
            <a:ext cx="904875" cy="2098675"/>
          </a:xfrm>
          <a:custGeom>
            <a:avLst/>
            <a:gdLst>
              <a:gd name="T0" fmla="*/ 217 w 570"/>
              <a:gd name="T1" fmla="*/ 0 h 1322"/>
              <a:gd name="T2" fmla="*/ 485 w 570"/>
              <a:gd name="T3" fmla="*/ 218 h 1322"/>
              <a:gd name="T4" fmla="*/ 386 w 570"/>
              <a:gd name="T5" fmla="*/ 466 h 1322"/>
              <a:gd name="T6" fmla="*/ 58 w 570"/>
              <a:gd name="T7" fmla="*/ 605 h 1322"/>
              <a:gd name="T8" fmla="*/ 38 w 570"/>
              <a:gd name="T9" fmla="*/ 844 h 1322"/>
              <a:gd name="T10" fmla="*/ 257 w 570"/>
              <a:gd name="T11" fmla="*/ 933 h 1322"/>
              <a:gd name="T12" fmla="*/ 465 w 570"/>
              <a:gd name="T13" fmla="*/ 1003 h 1322"/>
              <a:gd name="T14" fmla="*/ 545 w 570"/>
              <a:gd name="T15" fmla="*/ 1172 h 1322"/>
              <a:gd name="T16" fmla="*/ 316 w 570"/>
              <a:gd name="T17" fmla="*/ 1301 h 1322"/>
              <a:gd name="T18" fmla="*/ 217 w 570"/>
              <a:gd name="T19" fmla="*/ 1301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 h="1322">
                <a:moveTo>
                  <a:pt x="217" y="0"/>
                </a:moveTo>
                <a:cubicBezTo>
                  <a:pt x="337" y="70"/>
                  <a:pt x="457" y="140"/>
                  <a:pt x="485" y="218"/>
                </a:cubicBezTo>
                <a:cubicBezTo>
                  <a:pt x="513" y="296"/>
                  <a:pt x="457" y="402"/>
                  <a:pt x="386" y="466"/>
                </a:cubicBezTo>
                <a:cubicBezTo>
                  <a:pt x="315" y="530"/>
                  <a:pt x="116" y="542"/>
                  <a:pt x="58" y="605"/>
                </a:cubicBezTo>
                <a:cubicBezTo>
                  <a:pt x="0" y="668"/>
                  <a:pt x="5" y="789"/>
                  <a:pt x="38" y="844"/>
                </a:cubicBezTo>
                <a:cubicBezTo>
                  <a:pt x="71" y="899"/>
                  <a:pt x="186" y="906"/>
                  <a:pt x="257" y="933"/>
                </a:cubicBezTo>
                <a:cubicBezTo>
                  <a:pt x="328" y="960"/>
                  <a:pt x="417" y="963"/>
                  <a:pt x="465" y="1003"/>
                </a:cubicBezTo>
                <a:cubicBezTo>
                  <a:pt x="513" y="1043"/>
                  <a:pt x="570" y="1122"/>
                  <a:pt x="545" y="1172"/>
                </a:cubicBezTo>
                <a:cubicBezTo>
                  <a:pt x="520" y="1222"/>
                  <a:pt x="370" y="1280"/>
                  <a:pt x="316" y="1301"/>
                </a:cubicBezTo>
                <a:cubicBezTo>
                  <a:pt x="262" y="1322"/>
                  <a:pt x="239" y="1311"/>
                  <a:pt x="217" y="1301"/>
                </a:cubicBezTo>
              </a:path>
            </a:pathLst>
          </a:custGeom>
          <a:noFill/>
          <a:ln w="3810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46505" name="Line 9"/>
          <p:cNvSpPr>
            <a:spLocks noChangeShapeType="1"/>
          </p:cNvSpPr>
          <p:nvPr/>
        </p:nvSpPr>
        <p:spPr bwMode="auto">
          <a:xfrm>
            <a:off x="2489200" y="3050602"/>
            <a:ext cx="647700" cy="113665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46506" name="Line 10"/>
          <p:cNvSpPr>
            <a:spLocks noChangeShapeType="1"/>
          </p:cNvSpPr>
          <p:nvPr/>
        </p:nvSpPr>
        <p:spPr bwMode="auto">
          <a:xfrm flipH="1">
            <a:off x="3148014" y="3087688"/>
            <a:ext cx="852487" cy="112236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46508" name="Rectangle 12"/>
          <p:cNvSpPr>
            <a:spLocks noGrp="1" noChangeArrowheads="1"/>
          </p:cNvSpPr>
          <p:nvPr>
            <p:ph type="body" idx="1"/>
          </p:nvPr>
        </p:nvSpPr>
        <p:spPr>
          <a:xfrm>
            <a:off x="4725988" y="2563813"/>
            <a:ext cx="6070600" cy="4872037"/>
          </a:xfrm>
          <a:noFill/>
          <a:ln/>
        </p:spPr>
        <p:txBody>
          <a:bodyPr>
            <a:normAutofit/>
          </a:bodyPr>
          <a:lstStyle/>
          <a:p>
            <a:pPr marL="609600" indent="-609600">
              <a:lnSpc>
                <a:spcPct val="80000"/>
              </a:lnSpc>
              <a:buFontTx/>
              <a:buAutoNum type="arabicPeriod"/>
            </a:pPr>
            <a:r>
              <a:rPr lang="en-GB" altLang="en-US" sz="2000" dirty="0"/>
              <a:t>Draw a diagonal line </a:t>
            </a:r>
            <a:endParaRPr lang="en-US" altLang="en-US" sz="2000" dirty="0"/>
          </a:p>
          <a:p>
            <a:pPr marL="609600" indent="-609600">
              <a:lnSpc>
                <a:spcPct val="80000"/>
              </a:lnSpc>
              <a:buFontTx/>
              <a:buAutoNum type="arabicPeriod"/>
            </a:pPr>
            <a:r>
              <a:rPr lang="en-GB" altLang="en-US" sz="2000" dirty="0"/>
              <a:t>Draw another diagonal line connected to the top of the first one</a:t>
            </a:r>
            <a:endParaRPr lang="en-US" altLang="en-US" sz="2000" dirty="0"/>
          </a:p>
          <a:p>
            <a:pPr marL="609600" indent="-609600">
              <a:lnSpc>
                <a:spcPct val="80000"/>
              </a:lnSpc>
              <a:buFontTx/>
              <a:buAutoNum type="arabicPeriod"/>
            </a:pPr>
            <a:r>
              <a:rPr lang="en-GB" altLang="en-US" sz="2000" dirty="0"/>
              <a:t>Draw a straight line from the point where the diagonal lines meet</a:t>
            </a:r>
            <a:endParaRPr lang="en-US" altLang="en-US" sz="2000" dirty="0"/>
          </a:p>
          <a:p>
            <a:pPr marL="609600" indent="-609600">
              <a:lnSpc>
                <a:spcPct val="80000"/>
              </a:lnSpc>
              <a:buFontTx/>
              <a:buAutoNum type="arabicPeriod"/>
            </a:pPr>
            <a:r>
              <a:rPr lang="en-GB" altLang="en-US" sz="2000" dirty="0"/>
              <a:t>Draw a horizontal line over the straight line</a:t>
            </a:r>
            <a:endParaRPr lang="en-US" altLang="en-US" sz="2000" dirty="0"/>
          </a:p>
          <a:p>
            <a:pPr marL="609600" indent="-609600">
              <a:lnSpc>
                <a:spcPct val="80000"/>
              </a:lnSpc>
              <a:buFontTx/>
              <a:buAutoNum type="arabicPeriod"/>
            </a:pPr>
            <a:r>
              <a:rPr lang="en-GB" altLang="en-US" sz="2000" dirty="0"/>
              <a:t>At the bottom of the straight line, draw a curvy line</a:t>
            </a:r>
            <a:endParaRPr lang="en-US" altLang="en-US" sz="2000" dirty="0"/>
          </a:p>
          <a:p>
            <a:pPr marL="609600" indent="-609600">
              <a:lnSpc>
                <a:spcPct val="80000"/>
              </a:lnSpc>
              <a:buFontTx/>
              <a:buAutoNum type="arabicPeriod"/>
            </a:pPr>
            <a:r>
              <a:rPr lang="en-GB" altLang="en-US" sz="2000" dirty="0"/>
              <a:t>Draw a diagonal line from the bottom of the first diagonal to the straight line</a:t>
            </a:r>
            <a:endParaRPr lang="en-US" altLang="en-US" sz="2000" dirty="0"/>
          </a:p>
          <a:p>
            <a:pPr marL="609600" indent="-609600">
              <a:lnSpc>
                <a:spcPct val="80000"/>
              </a:lnSpc>
              <a:buFontTx/>
              <a:buAutoNum type="arabicPeriod"/>
            </a:pPr>
            <a:r>
              <a:rPr lang="en-GB" altLang="en-US" sz="2000" dirty="0"/>
              <a:t>Draw a diagonal line from the bottom of the second diagonal to the straight line</a:t>
            </a:r>
            <a:endParaRPr lang="en-US" altLang="en-US" sz="2000" dirty="0"/>
          </a:p>
          <a:p>
            <a:pPr marL="609600" indent="-609600">
              <a:lnSpc>
                <a:spcPct val="80000"/>
              </a:lnSpc>
              <a:buFontTx/>
              <a:buAutoNum type="arabicPeriod"/>
            </a:pPr>
            <a:endParaRPr lang="en-US" altLang="en-US" sz="2200" dirty="0"/>
          </a:p>
        </p:txBody>
      </p:sp>
      <p:sp>
        <p:nvSpPr>
          <p:cNvPr id="13" name="Line 4"/>
          <p:cNvSpPr>
            <a:spLocks noChangeShapeType="1"/>
          </p:cNvSpPr>
          <p:nvPr/>
        </p:nvSpPr>
        <p:spPr bwMode="auto">
          <a:xfrm flipH="1">
            <a:off x="946150" y="2058988"/>
            <a:ext cx="757238" cy="100965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5"/>
          <p:cNvSpPr>
            <a:spLocks noChangeShapeType="1"/>
          </p:cNvSpPr>
          <p:nvPr/>
        </p:nvSpPr>
        <p:spPr bwMode="auto">
          <a:xfrm>
            <a:off x="1695450" y="2058988"/>
            <a:ext cx="757238" cy="100965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6"/>
          <p:cNvSpPr>
            <a:spLocks noChangeShapeType="1"/>
          </p:cNvSpPr>
          <p:nvPr/>
        </p:nvSpPr>
        <p:spPr bwMode="auto">
          <a:xfrm flipH="1">
            <a:off x="1628775" y="2085975"/>
            <a:ext cx="77788" cy="2128838"/>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7"/>
          <p:cNvSpPr>
            <a:spLocks noChangeShapeType="1"/>
          </p:cNvSpPr>
          <p:nvPr/>
        </p:nvSpPr>
        <p:spPr bwMode="auto">
          <a:xfrm>
            <a:off x="935038" y="3048000"/>
            <a:ext cx="1528762" cy="4762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Freeform 9"/>
          <p:cNvSpPr>
            <a:spLocks/>
          </p:cNvSpPr>
          <p:nvPr/>
        </p:nvSpPr>
        <p:spPr bwMode="auto">
          <a:xfrm>
            <a:off x="1279525" y="4194175"/>
            <a:ext cx="904875" cy="2098675"/>
          </a:xfrm>
          <a:custGeom>
            <a:avLst/>
            <a:gdLst>
              <a:gd name="T0" fmla="*/ 217 w 570"/>
              <a:gd name="T1" fmla="*/ 0 h 1322"/>
              <a:gd name="T2" fmla="*/ 485 w 570"/>
              <a:gd name="T3" fmla="*/ 218 h 1322"/>
              <a:gd name="T4" fmla="*/ 386 w 570"/>
              <a:gd name="T5" fmla="*/ 466 h 1322"/>
              <a:gd name="T6" fmla="*/ 58 w 570"/>
              <a:gd name="T7" fmla="*/ 605 h 1322"/>
              <a:gd name="T8" fmla="*/ 38 w 570"/>
              <a:gd name="T9" fmla="*/ 844 h 1322"/>
              <a:gd name="T10" fmla="*/ 257 w 570"/>
              <a:gd name="T11" fmla="*/ 933 h 1322"/>
              <a:gd name="T12" fmla="*/ 465 w 570"/>
              <a:gd name="T13" fmla="*/ 1003 h 1322"/>
              <a:gd name="T14" fmla="*/ 545 w 570"/>
              <a:gd name="T15" fmla="*/ 1172 h 1322"/>
              <a:gd name="T16" fmla="*/ 316 w 570"/>
              <a:gd name="T17" fmla="*/ 1301 h 1322"/>
              <a:gd name="T18" fmla="*/ 217 w 570"/>
              <a:gd name="T19" fmla="*/ 1301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 h="1322">
                <a:moveTo>
                  <a:pt x="217" y="0"/>
                </a:moveTo>
                <a:cubicBezTo>
                  <a:pt x="337" y="70"/>
                  <a:pt x="457" y="140"/>
                  <a:pt x="485" y="218"/>
                </a:cubicBezTo>
                <a:cubicBezTo>
                  <a:pt x="513" y="296"/>
                  <a:pt x="457" y="402"/>
                  <a:pt x="386" y="466"/>
                </a:cubicBezTo>
                <a:cubicBezTo>
                  <a:pt x="315" y="530"/>
                  <a:pt x="116" y="542"/>
                  <a:pt x="58" y="605"/>
                </a:cubicBezTo>
                <a:cubicBezTo>
                  <a:pt x="0" y="668"/>
                  <a:pt x="5" y="789"/>
                  <a:pt x="38" y="844"/>
                </a:cubicBezTo>
                <a:cubicBezTo>
                  <a:pt x="71" y="899"/>
                  <a:pt x="186" y="906"/>
                  <a:pt x="257" y="933"/>
                </a:cubicBezTo>
                <a:cubicBezTo>
                  <a:pt x="328" y="960"/>
                  <a:pt x="417" y="963"/>
                  <a:pt x="465" y="1003"/>
                </a:cubicBezTo>
                <a:cubicBezTo>
                  <a:pt x="513" y="1043"/>
                  <a:pt x="570" y="1122"/>
                  <a:pt x="545" y="1172"/>
                </a:cubicBezTo>
                <a:cubicBezTo>
                  <a:pt x="520" y="1222"/>
                  <a:pt x="370" y="1280"/>
                  <a:pt x="316" y="1301"/>
                </a:cubicBezTo>
                <a:cubicBezTo>
                  <a:pt x="262" y="1322"/>
                  <a:pt x="239" y="1311"/>
                  <a:pt x="217" y="1301"/>
                </a:cubicBezTo>
              </a:path>
            </a:pathLst>
          </a:custGeom>
          <a:noFill/>
          <a:ln w="3810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0"/>
          <p:cNvSpPr>
            <a:spLocks noChangeShapeType="1"/>
          </p:cNvSpPr>
          <p:nvPr/>
        </p:nvSpPr>
        <p:spPr bwMode="auto">
          <a:xfrm>
            <a:off x="965200" y="3062288"/>
            <a:ext cx="647700" cy="113665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11"/>
          <p:cNvSpPr>
            <a:spLocks noChangeShapeType="1"/>
          </p:cNvSpPr>
          <p:nvPr/>
        </p:nvSpPr>
        <p:spPr bwMode="auto">
          <a:xfrm flipH="1">
            <a:off x="1624013" y="3076002"/>
            <a:ext cx="852487" cy="1122362"/>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3" name="Straight Connector 2"/>
          <p:cNvCxnSpPr/>
          <p:nvPr/>
        </p:nvCxnSpPr>
        <p:spPr>
          <a:xfrm>
            <a:off x="2481262" y="2528606"/>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808177" y="2537097"/>
            <a:ext cx="679436" cy="897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08177" y="3422829"/>
            <a:ext cx="763183" cy="916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588654" y="3431320"/>
            <a:ext cx="807008" cy="922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08177" y="3422829"/>
            <a:ext cx="15652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87613" y="2552127"/>
            <a:ext cx="101041" cy="1828841"/>
          </a:xfrm>
          <a:prstGeom prst="line">
            <a:avLst/>
          </a:prstGeom>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a:off x="2256325" y="4327301"/>
            <a:ext cx="1042249" cy="2442693"/>
          </a:xfrm>
          <a:custGeom>
            <a:avLst/>
            <a:gdLst>
              <a:gd name="connsiteX0" fmla="*/ 319450 w 1042249"/>
              <a:gd name="connsiteY0" fmla="*/ 0 h 2442693"/>
              <a:gd name="connsiteX1" fmla="*/ 36114 w 1042249"/>
              <a:gd name="connsiteY1" fmla="*/ 759854 h 2442693"/>
              <a:gd name="connsiteX2" fmla="*/ 1040667 w 1042249"/>
              <a:gd name="connsiteY2" fmla="*/ 1571223 h 2442693"/>
              <a:gd name="connsiteX3" fmla="*/ 267934 w 1042249"/>
              <a:gd name="connsiteY3" fmla="*/ 2382592 h 2442693"/>
              <a:gd name="connsiteX4" fmla="*/ 255055 w 1042249"/>
              <a:gd name="connsiteY4" fmla="*/ 2382592 h 2442693"/>
              <a:gd name="connsiteX5" fmla="*/ 255055 w 1042249"/>
              <a:gd name="connsiteY5" fmla="*/ 2382592 h 2442693"/>
              <a:gd name="connsiteX6" fmla="*/ 255055 w 1042249"/>
              <a:gd name="connsiteY6" fmla="*/ 2408350 h 244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2249" h="2442693">
                <a:moveTo>
                  <a:pt x="319450" y="0"/>
                </a:moveTo>
                <a:cubicBezTo>
                  <a:pt x="117680" y="248992"/>
                  <a:pt x="-84089" y="497984"/>
                  <a:pt x="36114" y="759854"/>
                </a:cubicBezTo>
                <a:cubicBezTo>
                  <a:pt x="156317" y="1021724"/>
                  <a:pt x="1002030" y="1300767"/>
                  <a:pt x="1040667" y="1571223"/>
                </a:cubicBezTo>
                <a:cubicBezTo>
                  <a:pt x="1079304" y="1841679"/>
                  <a:pt x="398869" y="2247364"/>
                  <a:pt x="267934" y="2382592"/>
                </a:cubicBezTo>
                <a:cubicBezTo>
                  <a:pt x="136999" y="2517820"/>
                  <a:pt x="255055" y="2382592"/>
                  <a:pt x="255055" y="2382592"/>
                </a:cubicBezTo>
                <a:lnTo>
                  <a:pt x="255055" y="2382592"/>
                </a:lnTo>
                <a:lnTo>
                  <a:pt x="255055" y="24083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253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65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65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65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6508">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65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6508">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650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6508">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650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6508">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650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6508">
                                            <p:txEl>
                                              <p:pRg st="6" end="6"/>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650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6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498" grpId="0"/>
      <p:bldP spid="746501" grpId="0" animBg="1"/>
      <p:bldP spid="746502" grpId="0" animBg="1"/>
      <p:bldP spid="746503" grpId="0" animBg="1"/>
      <p:bldP spid="746504" grpId="0" animBg="1"/>
      <p:bldP spid="746505" grpId="0" animBg="1"/>
      <p:bldP spid="746506" grpId="0" animBg="1"/>
      <p:bldP spid="74650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Sorting Algorithms</a:t>
            </a:r>
            <a:endParaRPr lang="en-US" dirty="0"/>
          </a:p>
        </p:txBody>
      </p:sp>
      <p:sp>
        <p:nvSpPr>
          <p:cNvPr id="3" name="Content Placeholder 2"/>
          <p:cNvSpPr>
            <a:spLocks noGrp="1"/>
          </p:cNvSpPr>
          <p:nvPr>
            <p:ph idx="1"/>
          </p:nvPr>
        </p:nvSpPr>
        <p:spPr/>
        <p:txBody>
          <a:bodyPr/>
          <a:lstStyle/>
          <a:p>
            <a:r>
              <a:rPr lang="en-US" altLang="zh-CN" i="1" dirty="0">
                <a:ea typeface="SimSun" panose="02010600030101010101" pitchFamily="2" charset="-122"/>
              </a:rPr>
              <a:t>Sorting</a:t>
            </a:r>
            <a:r>
              <a:rPr lang="en-US" altLang="zh-CN" dirty="0">
                <a:ea typeface="SimSun" panose="02010600030101010101" pitchFamily="2" charset="-122"/>
              </a:rPr>
              <a:t> is the process of arranging a list of items in a particular order</a:t>
            </a:r>
          </a:p>
          <a:p>
            <a:pPr>
              <a:spcBef>
                <a:spcPct val="70000"/>
              </a:spcBef>
            </a:pPr>
            <a:r>
              <a:rPr lang="en-US" altLang="zh-CN" dirty="0">
                <a:ea typeface="SimSun" panose="02010600030101010101" pitchFamily="2" charset="-122"/>
              </a:rPr>
              <a:t>There are many algorithms, which vary in efficiency, for sorting a list of items</a:t>
            </a:r>
          </a:p>
          <a:p>
            <a:pPr>
              <a:spcBef>
                <a:spcPct val="70000"/>
              </a:spcBef>
            </a:pPr>
            <a:r>
              <a:rPr lang="en-US" altLang="zh-CN" dirty="0">
                <a:ea typeface="SimSun" panose="02010600030101010101" pitchFamily="2" charset="-122"/>
              </a:rPr>
              <a:t>We will examine two specific algorithms: </a:t>
            </a:r>
          </a:p>
          <a:p>
            <a:pPr lvl="1">
              <a:spcBef>
                <a:spcPct val="70000"/>
              </a:spcBef>
            </a:pPr>
            <a:r>
              <a:rPr lang="en-US" altLang="zh-CN" dirty="0">
                <a:ea typeface="SimSun" panose="02010600030101010101" pitchFamily="2" charset="-122"/>
              </a:rPr>
              <a:t>Selection Sort</a:t>
            </a:r>
          </a:p>
          <a:p>
            <a:pPr lvl="1">
              <a:spcBef>
                <a:spcPct val="30000"/>
              </a:spcBef>
            </a:pPr>
            <a:r>
              <a:rPr lang="en-US" altLang="zh-CN" dirty="0">
                <a:ea typeface="SimSun" panose="02010600030101010101" pitchFamily="2" charset="-122"/>
              </a:rPr>
              <a:t>Insertion Sort</a:t>
            </a:r>
          </a:p>
          <a:p>
            <a:endParaRPr lang="ar-AE" dirty="0"/>
          </a:p>
        </p:txBody>
      </p:sp>
    </p:spTree>
    <p:extLst>
      <p:ext uri="{BB962C8B-B14F-4D97-AF65-F5344CB8AC3E}">
        <p14:creationId xmlns:p14="http://schemas.microsoft.com/office/powerpoint/2010/main" val="893666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Sorting Algorithms</a:t>
            </a:r>
            <a:endParaRPr lang="en-US" dirty="0"/>
          </a:p>
        </p:txBody>
      </p:sp>
      <p:sp>
        <p:nvSpPr>
          <p:cNvPr id="3" name="Content Placeholder 2"/>
          <p:cNvSpPr>
            <a:spLocks noGrp="1"/>
          </p:cNvSpPr>
          <p:nvPr>
            <p:ph idx="1"/>
          </p:nvPr>
        </p:nvSpPr>
        <p:spPr>
          <a:xfrm>
            <a:off x="559732" y="2638005"/>
            <a:ext cx="9912736" cy="3952576"/>
          </a:xfrm>
        </p:spPr>
        <p:txBody>
          <a:bodyPr>
            <a:noAutofit/>
          </a:bodyPr>
          <a:lstStyle/>
          <a:p>
            <a:pPr lvl="1">
              <a:spcBef>
                <a:spcPct val="70000"/>
              </a:spcBef>
            </a:pPr>
            <a:r>
              <a:rPr lang="en-US" altLang="zh-CN" sz="2400" b="1" dirty="0" smtClean="0">
                <a:ea typeface="SimSun" panose="02010600030101010101" pitchFamily="2" charset="-122"/>
              </a:rPr>
              <a:t>Selection-Sort</a:t>
            </a:r>
          </a:p>
          <a:p>
            <a:pPr lvl="2">
              <a:spcBef>
                <a:spcPct val="70000"/>
              </a:spcBef>
            </a:pPr>
            <a:r>
              <a:rPr lang="en-US" altLang="zh-CN" sz="1800" dirty="0" smtClean="0">
                <a:ea typeface="SimSun" panose="02010600030101010101" pitchFamily="2" charset="-122"/>
              </a:rPr>
              <a:t>find </a:t>
            </a:r>
            <a:r>
              <a:rPr lang="en-US" altLang="zh-CN" sz="1800" dirty="0">
                <a:ea typeface="SimSun" panose="02010600030101010101" pitchFamily="2" charset="-122"/>
              </a:rPr>
              <a:t>the smallest value in the list</a:t>
            </a:r>
          </a:p>
          <a:p>
            <a:pPr lvl="2">
              <a:spcBef>
                <a:spcPct val="30000"/>
              </a:spcBef>
            </a:pPr>
            <a:r>
              <a:rPr lang="en-US" altLang="zh-CN" sz="1800" dirty="0">
                <a:ea typeface="SimSun" panose="02010600030101010101" pitchFamily="2" charset="-122"/>
              </a:rPr>
              <a:t>switch it with the value in the first position</a:t>
            </a:r>
          </a:p>
          <a:p>
            <a:pPr lvl="2">
              <a:spcBef>
                <a:spcPct val="30000"/>
              </a:spcBef>
            </a:pPr>
            <a:r>
              <a:rPr lang="en-US" altLang="zh-CN" sz="1800" dirty="0">
                <a:ea typeface="SimSun" panose="02010600030101010101" pitchFamily="2" charset="-122"/>
              </a:rPr>
              <a:t>find the next smallest value in the list</a:t>
            </a:r>
          </a:p>
          <a:p>
            <a:pPr lvl="2">
              <a:spcBef>
                <a:spcPct val="30000"/>
              </a:spcBef>
            </a:pPr>
            <a:r>
              <a:rPr lang="en-US" altLang="zh-CN" sz="1800" dirty="0">
                <a:ea typeface="SimSun" panose="02010600030101010101" pitchFamily="2" charset="-122"/>
              </a:rPr>
              <a:t>switch it with the value in the second position</a:t>
            </a:r>
          </a:p>
          <a:p>
            <a:pPr lvl="2">
              <a:spcBef>
                <a:spcPct val="30000"/>
              </a:spcBef>
            </a:pPr>
            <a:r>
              <a:rPr lang="en-US" altLang="zh-CN" sz="1800" dirty="0">
                <a:ea typeface="SimSun" panose="02010600030101010101" pitchFamily="2" charset="-122"/>
              </a:rPr>
              <a:t>repeat until all values are in their proper places</a:t>
            </a:r>
          </a:p>
        </p:txBody>
      </p:sp>
    </p:spTree>
    <p:extLst>
      <p:ext uri="{BB962C8B-B14F-4D97-AF65-F5344CB8AC3E}">
        <p14:creationId xmlns:p14="http://schemas.microsoft.com/office/powerpoint/2010/main" val="3326233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Sorting Algorithms</a:t>
            </a:r>
            <a:endParaRPr lang="en-US" dirty="0"/>
          </a:p>
        </p:txBody>
      </p:sp>
      <p:sp>
        <p:nvSpPr>
          <p:cNvPr id="5" name="Content Placeholder 2"/>
          <p:cNvSpPr txBox="1">
            <a:spLocks/>
          </p:cNvSpPr>
          <p:nvPr/>
        </p:nvSpPr>
        <p:spPr>
          <a:xfrm>
            <a:off x="1065814" y="2758775"/>
            <a:ext cx="10605725" cy="39525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spcBef>
                <a:spcPct val="70000"/>
              </a:spcBef>
            </a:pPr>
            <a:r>
              <a:rPr lang="en-US" altLang="zh-CN" sz="2400" b="1" dirty="0" smtClean="0">
                <a:ea typeface="SimSun" panose="02010600030101010101" pitchFamily="2" charset="-122"/>
              </a:rPr>
              <a:t>Insertion-Sort</a:t>
            </a:r>
          </a:p>
          <a:p>
            <a:pPr lvl="2">
              <a:spcBef>
                <a:spcPct val="70000"/>
              </a:spcBef>
            </a:pPr>
            <a:r>
              <a:rPr lang="en-US" altLang="zh-CN" sz="1800" dirty="0">
                <a:ea typeface="SimSun" panose="02010600030101010101" pitchFamily="2" charset="-122"/>
              </a:rPr>
              <a:t>consider the first item to be a sorted </a:t>
            </a:r>
            <a:r>
              <a:rPr lang="en-US" altLang="zh-CN" sz="1800" dirty="0" err="1">
                <a:ea typeface="SimSun" panose="02010600030101010101" pitchFamily="2" charset="-122"/>
              </a:rPr>
              <a:t>sublist</a:t>
            </a:r>
            <a:r>
              <a:rPr lang="en-US" altLang="zh-CN" sz="1800" dirty="0">
                <a:ea typeface="SimSun" panose="02010600030101010101" pitchFamily="2" charset="-122"/>
              </a:rPr>
              <a:t> (of one item)</a:t>
            </a:r>
          </a:p>
          <a:p>
            <a:pPr lvl="2">
              <a:spcBef>
                <a:spcPct val="30000"/>
              </a:spcBef>
            </a:pPr>
            <a:r>
              <a:rPr lang="en-US" altLang="zh-CN" sz="1800" dirty="0">
                <a:ea typeface="SimSun" panose="02010600030101010101" pitchFamily="2" charset="-122"/>
              </a:rPr>
              <a:t>insert the second item into the sorted </a:t>
            </a:r>
            <a:r>
              <a:rPr lang="en-US" altLang="zh-CN" sz="1800" dirty="0" err="1">
                <a:ea typeface="SimSun" panose="02010600030101010101" pitchFamily="2" charset="-122"/>
              </a:rPr>
              <a:t>sublist</a:t>
            </a:r>
            <a:r>
              <a:rPr lang="en-US" altLang="zh-CN" sz="1800" dirty="0">
                <a:ea typeface="SimSun" panose="02010600030101010101" pitchFamily="2" charset="-122"/>
              </a:rPr>
              <a:t>, shifting the first item as needed to make room to insert the new addition</a:t>
            </a:r>
          </a:p>
          <a:p>
            <a:pPr lvl="2">
              <a:spcBef>
                <a:spcPct val="30000"/>
              </a:spcBef>
            </a:pPr>
            <a:r>
              <a:rPr lang="en-US" altLang="zh-CN" sz="1800" dirty="0">
                <a:ea typeface="SimSun" panose="02010600030101010101" pitchFamily="2" charset="-122"/>
              </a:rPr>
              <a:t>insert the third item into the sorted </a:t>
            </a:r>
            <a:r>
              <a:rPr lang="en-US" altLang="zh-CN" sz="1800" dirty="0" err="1">
                <a:ea typeface="SimSun" panose="02010600030101010101" pitchFamily="2" charset="-122"/>
              </a:rPr>
              <a:t>sublist</a:t>
            </a:r>
            <a:r>
              <a:rPr lang="en-US" altLang="zh-CN" sz="1800" dirty="0">
                <a:ea typeface="SimSun" panose="02010600030101010101" pitchFamily="2" charset="-122"/>
              </a:rPr>
              <a:t> (of two items), shifting items as necessary</a:t>
            </a:r>
          </a:p>
          <a:p>
            <a:pPr lvl="2">
              <a:spcBef>
                <a:spcPct val="30000"/>
              </a:spcBef>
            </a:pPr>
            <a:r>
              <a:rPr lang="en-US" altLang="zh-CN" sz="1800" dirty="0">
                <a:ea typeface="SimSun" panose="02010600030101010101" pitchFamily="2" charset="-122"/>
              </a:rPr>
              <a:t>repeat until all values are inserted into their proper positions</a:t>
            </a:r>
          </a:p>
        </p:txBody>
      </p:sp>
    </p:spTree>
    <p:extLst>
      <p:ext uri="{BB962C8B-B14F-4D97-AF65-F5344CB8AC3E}">
        <p14:creationId xmlns:p14="http://schemas.microsoft.com/office/powerpoint/2010/main" val="2613101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752601"/>
            <a:ext cx="193040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878138"/>
            <a:ext cx="19304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4073526"/>
            <a:ext cx="19304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200" y="5257801"/>
            <a:ext cx="20320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2"/>
          <p:cNvSpPr>
            <a:spLocks noChangeArrowheads="1"/>
          </p:cNvSpPr>
          <p:nvPr/>
        </p:nvSpPr>
        <p:spPr bwMode="auto">
          <a:xfrm>
            <a:off x="508000" y="474785"/>
            <a:ext cx="1188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3600" b="1" dirty="0">
                <a:solidFill>
                  <a:schemeClr val="bg2"/>
                </a:solidFill>
                <a:latin typeface="+mj-lt"/>
              </a:rPr>
              <a:t>Does your computer ever make you feel like this?</a:t>
            </a:r>
          </a:p>
        </p:txBody>
      </p:sp>
    </p:spTree>
    <p:extLst>
      <p:ext uri="{BB962C8B-B14F-4D97-AF65-F5344CB8AC3E}">
        <p14:creationId xmlns:p14="http://schemas.microsoft.com/office/powerpoint/2010/main" val="355021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Computer</a:t>
            </a:r>
            <a:br>
              <a:rPr lang="en-US" dirty="0" smtClean="0"/>
            </a:br>
            <a:r>
              <a:rPr lang="en-US" dirty="0" smtClean="0"/>
              <a:t>Science?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86787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22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00400"/>
            <a:ext cx="26416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1728788"/>
            <a:ext cx="193040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2878138"/>
            <a:ext cx="19304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200" y="4073526"/>
            <a:ext cx="19304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200" y="5257801"/>
            <a:ext cx="20320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a:spLocks noChangeArrowheads="1"/>
          </p:cNvSpPr>
          <p:nvPr/>
        </p:nvSpPr>
        <p:spPr bwMode="auto">
          <a:xfrm>
            <a:off x="711200" y="304800"/>
            <a:ext cx="1188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3600" b="1" dirty="0">
                <a:solidFill>
                  <a:schemeClr val="bg2"/>
                </a:solidFill>
                <a:latin typeface="+mj-lt"/>
              </a:rPr>
              <a:t>Computer scientists can help!</a:t>
            </a:r>
          </a:p>
        </p:txBody>
      </p:sp>
      <p:sp>
        <p:nvSpPr>
          <p:cNvPr id="14" name="AutoShape 5"/>
          <p:cNvSpPr>
            <a:spLocks noChangeArrowheads="1"/>
          </p:cNvSpPr>
          <p:nvPr/>
        </p:nvSpPr>
        <p:spPr bwMode="auto">
          <a:xfrm>
            <a:off x="3067051" y="3276601"/>
            <a:ext cx="1504949" cy="1019175"/>
          </a:xfrm>
          <a:prstGeom prst="rightArrow">
            <a:avLst>
              <a:gd name="adj1" fmla="val 50000"/>
              <a:gd name="adj2" fmla="val 50245"/>
            </a:avLst>
          </a:prstGeom>
          <a:solidFill>
            <a:schemeClr val="accent3">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anchor="ctr"/>
          <a:lstStyle/>
          <a:p>
            <a:pPr eaLnBrk="1" hangingPunct="1">
              <a:defRPr/>
            </a:pPr>
            <a:endPar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37062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Human-Computer Interaction</a:t>
            </a:r>
            <a:endParaRPr 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913" y="3553462"/>
            <a:ext cx="19812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801" y="1967550"/>
            <a:ext cx="144780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367" y="3210562"/>
            <a:ext cx="14478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2367" y="4475799"/>
            <a:ext cx="14478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9713" y="5554906"/>
            <a:ext cx="15240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3313" y="2258062"/>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2363" y="4315462"/>
            <a:ext cx="18859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5"/>
          <p:cNvSpPr>
            <a:spLocks noChangeArrowheads="1"/>
          </p:cNvSpPr>
          <p:nvPr/>
        </p:nvSpPr>
        <p:spPr bwMode="auto">
          <a:xfrm>
            <a:off x="3755601" y="3629662"/>
            <a:ext cx="1128712" cy="1019175"/>
          </a:xfrm>
          <a:prstGeom prst="rightArrow">
            <a:avLst>
              <a:gd name="adj1" fmla="val 50000"/>
              <a:gd name="adj2" fmla="val 50245"/>
            </a:avLst>
          </a:prstGeom>
          <a:solidFill>
            <a:schemeClr val="accent3">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anchor="ctr"/>
          <a:lstStyle/>
          <a:p>
            <a:pPr fontAlgn="auto">
              <a:spcBef>
                <a:spcPts val="0"/>
              </a:spcBef>
              <a:spcAft>
                <a:spcPts val="0"/>
              </a:spcAft>
              <a:defRPr/>
            </a:pPr>
            <a:endPar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AutoShape 5"/>
          <p:cNvSpPr>
            <a:spLocks noChangeArrowheads="1"/>
          </p:cNvSpPr>
          <p:nvPr/>
        </p:nvSpPr>
        <p:spPr bwMode="auto">
          <a:xfrm>
            <a:off x="7246513" y="3629662"/>
            <a:ext cx="1128713" cy="1019175"/>
          </a:xfrm>
          <a:prstGeom prst="rightArrow">
            <a:avLst>
              <a:gd name="adj1" fmla="val 50000"/>
              <a:gd name="adj2" fmla="val 50245"/>
            </a:avLst>
          </a:prstGeom>
          <a:solidFill>
            <a:schemeClr val="accent3">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anchor="ctr"/>
          <a:lstStyle/>
          <a:p>
            <a:pPr fontAlgn="auto">
              <a:spcBef>
                <a:spcPts val="0"/>
              </a:spcBef>
              <a:spcAft>
                <a:spcPts val="0"/>
              </a:spcAft>
              <a:defRPr/>
            </a:pPr>
            <a:endPar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TextBox 12"/>
          <p:cNvSpPr txBox="1">
            <a:spLocks noChangeArrowheads="1"/>
          </p:cNvSpPr>
          <p:nvPr/>
        </p:nvSpPr>
        <p:spPr bwMode="auto">
          <a:xfrm>
            <a:off x="3893713" y="4925062"/>
            <a:ext cx="4114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3200">
                <a:solidFill>
                  <a:srgbClr val="C00000"/>
                </a:solidFill>
              </a:rPr>
              <a:t>Design, Psychology, Computer Science</a:t>
            </a:r>
          </a:p>
        </p:txBody>
      </p:sp>
    </p:spTree>
    <p:extLst>
      <p:ext uri="{BB962C8B-B14F-4D97-AF65-F5344CB8AC3E}">
        <p14:creationId xmlns:p14="http://schemas.microsoft.com/office/powerpoint/2010/main" val="23478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field has …?</a:t>
            </a:r>
            <a:endParaRPr lang="en-US" dirty="0"/>
          </a:p>
        </p:txBody>
      </p:sp>
      <p:sp>
        <p:nvSpPr>
          <p:cNvPr id="3" name="Content Placeholder 2"/>
          <p:cNvSpPr>
            <a:spLocks noGrp="1"/>
          </p:cNvSpPr>
          <p:nvPr>
            <p:ph idx="1"/>
          </p:nvPr>
        </p:nvSpPr>
        <p:spPr/>
        <p:txBody>
          <a:bodyPr/>
          <a:lstStyle/>
          <a:p>
            <a:r>
              <a:rPr lang="en-US" dirty="0" smtClean="0"/>
              <a:t>The best-rated job, and 5 of the  top 10 highest paid ?</a:t>
            </a:r>
          </a:p>
          <a:p>
            <a:endParaRPr lang="en-US" dirty="0"/>
          </a:p>
          <a:p>
            <a:r>
              <a:rPr lang="en-US" dirty="0" smtClean="0"/>
              <a:t>Shown strong job growth ?</a:t>
            </a:r>
          </a:p>
          <a:p>
            <a:endParaRPr lang="en-US" dirty="0"/>
          </a:p>
          <a:p>
            <a:r>
              <a:rPr lang="en-US" dirty="0" smtClean="0"/>
              <a:t>Can help make the world a better place ?</a:t>
            </a:r>
            <a:endParaRPr lang="en-US" dirty="0"/>
          </a:p>
        </p:txBody>
      </p:sp>
    </p:spTree>
    <p:extLst>
      <p:ext uri="{BB962C8B-B14F-4D97-AF65-F5344CB8AC3E}">
        <p14:creationId xmlns:p14="http://schemas.microsoft.com/office/powerpoint/2010/main" val="2757860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ADD SLIDE FOR  FUN ROLES IN CSE THAT YOU CAN HAVE </a:t>
            </a:r>
            <a:endParaRPr lang="en-US" dirty="0">
              <a:solidFill>
                <a:srgbClr val="FF0000"/>
              </a:solidFill>
            </a:endParaRPr>
          </a:p>
        </p:txBody>
      </p:sp>
    </p:spTree>
    <p:extLst>
      <p:ext uri="{BB962C8B-B14F-4D97-AF65-F5344CB8AC3E}">
        <p14:creationId xmlns:p14="http://schemas.microsoft.com/office/powerpoint/2010/main" val="828059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795032" y="1922585"/>
            <a:ext cx="3281668" cy="4832092"/>
          </a:xfrm>
          <a:prstGeom prst="rect">
            <a:avLst/>
          </a:prstGeom>
          <a:noFill/>
          <a:ln w="9525">
            <a:noFill/>
            <a:miter lim="800000"/>
            <a:headEnd/>
            <a:tailEnd/>
          </a:ln>
          <a:effectLst/>
        </p:spPr>
        <p:txBody>
          <a:bodyPr wrap="none">
            <a:spAutoFit/>
          </a:bodyPr>
          <a:lstStyle/>
          <a:p>
            <a:pPr eaLnBrk="1" hangingPunct="1">
              <a:buFont typeface="Wingdings" pitchFamily="2" charset="2"/>
              <a:buNone/>
              <a:defRPr/>
            </a:pPr>
            <a:r>
              <a:rPr lang="en-US" sz="2400" dirty="0">
                <a:solidFill>
                  <a:schemeClr val="tx2"/>
                </a:solidFill>
                <a:latin typeface="Arial" pitchFamily="34" charset="0"/>
                <a:cs typeface="Arial" pitchFamily="34" charset="0"/>
              </a:rPr>
              <a:t>Hardware &amp; Software:</a:t>
            </a:r>
            <a:r>
              <a:rPr lang="en-US" sz="2400" dirty="0">
                <a:latin typeface="Arial" pitchFamily="34" charset="0"/>
                <a:cs typeface="Arial" pitchFamily="34" charset="0"/>
              </a:rPr>
              <a:t> </a:t>
            </a:r>
          </a:p>
          <a:p>
            <a:pPr eaLnBrk="1" hangingPunct="1">
              <a:buClr>
                <a:schemeClr val="accent3"/>
              </a:buClr>
              <a:buFont typeface="Arial" pitchFamily="34" charset="0"/>
              <a:buChar char="•"/>
              <a:defRPr/>
            </a:pPr>
            <a:r>
              <a:rPr lang="en-US" sz="2000" dirty="0">
                <a:latin typeface="Arial" pitchFamily="34" charset="0"/>
                <a:cs typeface="Arial" pitchFamily="34" charset="0"/>
              </a:rPr>
              <a:t> Microsoft</a:t>
            </a:r>
            <a:r>
              <a:rPr lang="en-US" sz="2000" b="1" dirty="0">
                <a:latin typeface="Arial" pitchFamily="34" charset="0"/>
                <a:cs typeface="Arial" pitchFamily="34" charset="0"/>
              </a:rPr>
              <a:t> </a:t>
            </a:r>
          </a:p>
          <a:p>
            <a:pPr eaLnBrk="1" hangingPunct="1">
              <a:buClr>
                <a:schemeClr val="accent3"/>
              </a:buClr>
              <a:buFont typeface="Arial" pitchFamily="34" charset="0"/>
              <a:buChar char="•"/>
              <a:defRPr/>
            </a:pPr>
            <a:r>
              <a:rPr lang="en-US" sz="2000" b="1" dirty="0">
                <a:latin typeface="Arial" pitchFamily="34" charset="0"/>
                <a:cs typeface="Arial" pitchFamily="34" charset="0"/>
              </a:rPr>
              <a:t> </a:t>
            </a:r>
            <a:r>
              <a:rPr lang="en-US" sz="2000" dirty="0">
                <a:latin typeface="Arial" pitchFamily="34" charset="0"/>
                <a:cs typeface="Arial" pitchFamily="34" charset="0"/>
              </a:rPr>
              <a:t>Dell</a:t>
            </a:r>
          </a:p>
          <a:p>
            <a:pPr eaLnBrk="1" hangingPunct="1">
              <a:buClr>
                <a:schemeClr val="accent3"/>
              </a:buClr>
              <a:buFont typeface="Arial" pitchFamily="34" charset="0"/>
              <a:buChar char="•"/>
              <a:defRPr/>
            </a:pPr>
            <a:r>
              <a:rPr lang="en-US" sz="2000" dirty="0">
                <a:latin typeface="Arial" pitchFamily="34" charset="0"/>
                <a:cs typeface="Arial" pitchFamily="34" charset="0"/>
              </a:rPr>
              <a:t> Sun</a:t>
            </a:r>
          </a:p>
          <a:p>
            <a:pPr eaLnBrk="1" hangingPunct="1">
              <a:buClr>
                <a:schemeClr val="accent3"/>
              </a:buClr>
              <a:buFont typeface="Arial" pitchFamily="34" charset="0"/>
              <a:buChar char="•"/>
              <a:defRPr/>
            </a:pPr>
            <a:r>
              <a:rPr lang="en-US" sz="2000" dirty="0">
                <a:latin typeface="Arial" pitchFamily="34" charset="0"/>
                <a:cs typeface="Arial" pitchFamily="34" charset="0"/>
              </a:rPr>
              <a:t> IBM</a:t>
            </a:r>
          </a:p>
          <a:p>
            <a:pPr eaLnBrk="1" hangingPunct="1">
              <a:buClr>
                <a:schemeClr val="accent3"/>
              </a:buClr>
              <a:buFont typeface="Arial" pitchFamily="34" charset="0"/>
              <a:buChar char="•"/>
              <a:defRPr/>
            </a:pPr>
            <a:r>
              <a:rPr lang="en-US" sz="2000" dirty="0">
                <a:latin typeface="Arial" pitchFamily="34" charset="0"/>
                <a:cs typeface="Arial" pitchFamily="34" charset="0"/>
              </a:rPr>
              <a:t> Intel</a:t>
            </a:r>
          </a:p>
          <a:p>
            <a:pPr eaLnBrk="1" hangingPunct="1">
              <a:buClr>
                <a:schemeClr val="accent3"/>
              </a:buClr>
              <a:buFont typeface="Arial" pitchFamily="34" charset="0"/>
              <a:buChar char="•"/>
              <a:defRPr/>
            </a:pPr>
            <a:r>
              <a:rPr lang="en-US" sz="2000" b="1" dirty="0">
                <a:latin typeface="Arial" pitchFamily="34" charset="0"/>
                <a:cs typeface="Arial" pitchFamily="34" charset="0"/>
              </a:rPr>
              <a:t> </a:t>
            </a:r>
            <a:r>
              <a:rPr lang="en-US" sz="2000" dirty="0">
                <a:latin typeface="Arial" pitchFamily="34" charset="0"/>
                <a:cs typeface="Arial" pitchFamily="34" charset="0"/>
              </a:rPr>
              <a:t>Boeing</a:t>
            </a:r>
          </a:p>
          <a:p>
            <a:pPr eaLnBrk="1" hangingPunct="1">
              <a:buClr>
                <a:schemeClr val="accent3"/>
              </a:buClr>
              <a:buFont typeface="Arial" pitchFamily="34" charset="0"/>
              <a:buChar char="•"/>
              <a:defRPr/>
            </a:pPr>
            <a:r>
              <a:rPr lang="en-US" sz="2000" dirty="0">
                <a:latin typeface="Arial" pitchFamily="34" charset="0"/>
                <a:cs typeface="Arial" pitchFamily="34" charset="0"/>
              </a:rPr>
              <a:t> Apple</a:t>
            </a:r>
          </a:p>
          <a:p>
            <a:pPr eaLnBrk="1" hangingPunct="1">
              <a:buClr>
                <a:schemeClr val="accent3"/>
              </a:buClr>
              <a:buFont typeface="Arial" pitchFamily="34" charset="0"/>
              <a:buChar char="•"/>
              <a:defRPr/>
            </a:pPr>
            <a:r>
              <a:rPr lang="en-US" sz="2000" dirty="0" err="1" smtClean="0">
                <a:latin typeface="Arial" pitchFamily="34" charset="0"/>
                <a:cs typeface="Arial" pitchFamily="34" charset="0"/>
              </a:rPr>
              <a:t>DoD</a:t>
            </a:r>
            <a:endParaRPr lang="en-US" sz="2400" dirty="0">
              <a:latin typeface="Arial" pitchFamily="34" charset="0"/>
              <a:cs typeface="Arial" pitchFamily="34" charset="0"/>
            </a:endParaRPr>
          </a:p>
          <a:p>
            <a:pPr eaLnBrk="1" hangingPunct="1">
              <a:defRPr/>
            </a:pPr>
            <a:r>
              <a:rPr lang="en-US" sz="2400" dirty="0">
                <a:solidFill>
                  <a:schemeClr val="tx2"/>
                </a:solidFill>
                <a:latin typeface="Arial" pitchFamily="34" charset="0"/>
                <a:cs typeface="Arial" pitchFamily="34" charset="0"/>
              </a:rPr>
              <a:t>Web:</a:t>
            </a:r>
          </a:p>
          <a:p>
            <a:pPr eaLnBrk="1" hangingPunct="1">
              <a:buClr>
                <a:schemeClr val="accent3"/>
              </a:buClr>
              <a:buFont typeface="Arial" pitchFamily="34" charset="0"/>
              <a:buChar char="•"/>
              <a:defRPr/>
            </a:pPr>
            <a:r>
              <a:rPr lang="en-US" sz="2000" dirty="0">
                <a:latin typeface="Arial" pitchFamily="34" charset="0"/>
                <a:cs typeface="Arial" pitchFamily="34" charset="0"/>
              </a:rPr>
              <a:t> Google</a:t>
            </a:r>
          </a:p>
          <a:p>
            <a:pPr eaLnBrk="1" hangingPunct="1">
              <a:buClr>
                <a:schemeClr val="accent3"/>
              </a:buClr>
              <a:buFont typeface="Arial" pitchFamily="34" charset="0"/>
              <a:buChar char="•"/>
              <a:defRPr/>
            </a:pPr>
            <a:r>
              <a:rPr lang="en-US" sz="2000" dirty="0">
                <a:latin typeface="Arial" pitchFamily="34" charset="0"/>
                <a:cs typeface="Arial" pitchFamily="34" charset="0"/>
              </a:rPr>
              <a:t> Microsoft</a:t>
            </a:r>
          </a:p>
          <a:p>
            <a:pPr eaLnBrk="1" hangingPunct="1">
              <a:buClr>
                <a:schemeClr val="accent3"/>
              </a:buClr>
              <a:buFont typeface="Arial" pitchFamily="34" charset="0"/>
              <a:buChar char="•"/>
              <a:defRPr/>
            </a:pPr>
            <a:r>
              <a:rPr lang="en-US" sz="2000" dirty="0">
                <a:latin typeface="Arial" pitchFamily="34" charset="0"/>
                <a:cs typeface="Arial" pitchFamily="34" charset="0"/>
              </a:rPr>
              <a:t> Amazon</a:t>
            </a:r>
          </a:p>
          <a:p>
            <a:pPr eaLnBrk="1" hangingPunct="1">
              <a:buClr>
                <a:schemeClr val="accent3"/>
              </a:buClr>
              <a:buFont typeface="Arial" pitchFamily="34" charset="0"/>
              <a:buChar char="•"/>
              <a:defRPr/>
            </a:pPr>
            <a:r>
              <a:rPr lang="en-US" sz="2000" dirty="0">
                <a:latin typeface="Arial" pitchFamily="34" charset="0"/>
                <a:cs typeface="Arial" pitchFamily="34" charset="0"/>
              </a:rPr>
              <a:t> </a:t>
            </a:r>
            <a:r>
              <a:rPr lang="en-US" sz="2000" dirty="0" err="1">
                <a:latin typeface="Arial" pitchFamily="34" charset="0"/>
                <a:cs typeface="Arial" pitchFamily="34" charset="0"/>
              </a:rPr>
              <a:t>Facebook</a:t>
            </a:r>
            <a:endParaRPr lang="en-US" sz="2000" dirty="0">
              <a:latin typeface="Arial" pitchFamily="34" charset="0"/>
              <a:cs typeface="Arial" pitchFamily="34" charset="0"/>
            </a:endParaRPr>
          </a:p>
          <a:p>
            <a:pPr eaLnBrk="1" hangingPunct="1">
              <a:buClr>
                <a:schemeClr val="accent3"/>
              </a:buClr>
              <a:buFont typeface="Arial" pitchFamily="34" charset="0"/>
              <a:buChar char="•"/>
              <a:defRPr/>
            </a:pPr>
            <a:r>
              <a:rPr lang="en-US" sz="2000" dirty="0">
                <a:latin typeface="Arial" pitchFamily="34" charset="0"/>
                <a:cs typeface="Arial" pitchFamily="34" charset="0"/>
              </a:rPr>
              <a:t> </a:t>
            </a:r>
            <a:r>
              <a:rPr lang="en-US" sz="2000" dirty="0" smtClean="0">
                <a:latin typeface="Arial" pitchFamily="34" charset="0"/>
                <a:cs typeface="Arial" pitchFamily="34" charset="0"/>
              </a:rPr>
              <a:t>Yahoo</a:t>
            </a:r>
            <a:endParaRPr lang="en-US" sz="2000" dirty="0">
              <a:latin typeface="Arial" pitchFamily="34" charset="0"/>
              <a:cs typeface="Arial" pitchFamily="34" charset="0"/>
            </a:endParaRPr>
          </a:p>
        </p:txBody>
      </p:sp>
      <p:sp>
        <p:nvSpPr>
          <p:cNvPr id="631811" name="Text Box 3"/>
          <p:cNvSpPr txBox="1">
            <a:spLocks noChangeArrowheads="1"/>
          </p:cNvSpPr>
          <p:nvPr/>
        </p:nvSpPr>
        <p:spPr bwMode="auto">
          <a:xfrm>
            <a:off x="7467600" y="2166192"/>
            <a:ext cx="4216400" cy="5078412"/>
          </a:xfrm>
          <a:prstGeom prst="rect">
            <a:avLst/>
          </a:prstGeom>
          <a:noFill/>
          <a:ln w="9525">
            <a:noFill/>
            <a:miter lim="800000"/>
            <a:headEnd/>
            <a:tailEnd/>
          </a:ln>
          <a:effectLst/>
        </p:spPr>
        <p:txBody>
          <a:bodyPr wrap="square">
            <a:spAutoFit/>
          </a:bodyPr>
          <a:lstStyle/>
          <a:p>
            <a:pPr eaLnBrk="1" hangingPunct="1">
              <a:buFont typeface="Wingdings" pitchFamily="2" charset="2"/>
              <a:buNone/>
              <a:defRPr/>
            </a:pPr>
            <a:r>
              <a:rPr lang="en-US" sz="2400" dirty="0">
                <a:solidFill>
                  <a:schemeClr val="tx2"/>
                </a:solidFill>
                <a:latin typeface="Arial" pitchFamily="34" charset="0"/>
                <a:cs typeface="Arial" pitchFamily="34" charset="0"/>
              </a:rPr>
              <a:t>Finance:</a:t>
            </a:r>
          </a:p>
          <a:p>
            <a:pPr eaLnBrk="1" hangingPunct="1">
              <a:buClr>
                <a:schemeClr val="accent3"/>
              </a:buClr>
              <a:buFont typeface="Arial" pitchFamily="34" charset="0"/>
              <a:buChar char="•"/>
              <a:defRPr/>
            </a:pPr>
            <a:r>
              <a:rPr lang="en-US" sz="2000" dirty="0">
                <a:latin typeface="Arial" pitchFamily="34" charset="0"/>
                <a:cs typeface="Arial" pitchFamily="34" charset="0"/>
              </a:rPr>
              <a:t> Goldman Sachs</a:t>
            </a:r>
          </a:p>
          <a:p>
            <a:pPr eaLnBrk="1" hangingPunct="1">
              <a:buClr>
                <a:schemeClr val="accent3"/>
              </a:buClr>
              <a:buFont typeface="Arial" pitchFamily="34" charset="0"/>
              <a:buChar char="•"/>
              <a:defRPr/>
            </a:pPr>
            <a:r>
              <a:rPr lang="en-US" sz="2000" dirty="0">
                <a:latin typeface="Arial" pitchFamily="34" charset="0"/>
                <a:cs typeface="Arial" pitchFamily="34" charset="0"/>
              </a:rPr>
              <a:t> Morgan Stanley</a:t>
            </a:r>
          </a:p>
          <a:p>
            <a:pPr eaLnBrk="1" hangingPunct="1">
              <a:buClr>
                <a:schemeClr val="accent3"/>
              </a:buClr>
              <a:buFont typeface="Arial" pitchFamily="34" charset="0"/>
              <a:buChar char="•"/>
              <a:defRPr/>
            </a:pPr>
            <a:r>
              <a:rPr lang="en-US" sz="2000" dirty="0">
                <a:latin typeface="Arial" pitchFamily="34" charset="0"/>
                <a:cs typeface="Arial" pitchFamily="34" charset="0"/>
              </a:rPr>
              <a:t> Merrill Lynch</a:t>
            </a:r>
          </a:p>
          <a:p>
            <a:pPr eaLnBrk="1" hangingPunct="1">
              <a:buFont typeface="Wingdings" pitchFamily="2" charset="2"/>
              <a:buNone/>
              <a:defRPr/>
            </a:pPr>
            <a:endParaRPr lang="en-US" sz="2400" dirty="0">
              <a:latin typeface="Arial" pitchFamily="34" charset="0"/>
              <a:cs typeface="Arial" pitchFamily="34" charset="0"/>
            </a:endParaRPr>
          </a:p>
          <a:p>
            <a:pPr eaLnBrk="1" hangingPunct="1">
              <a:buFont typeface="Wingdings" pitchFamily="2" charset="2"/>
              <a:buNone/>
              <a:defRPr/>
            </a:pPr>
            <a:r>
              <a:rPr lang="en-US" sz="2400" dirty="0">
                <a:solidFill>
                  <a:schemeClr val="tx2"/>
                </a:solidFill>
                <a:latin typeface="Arial" pitchFamily="34" charset="0"/>
                <a:cs typeface="Arial" pitchFamily="34" charset="0"/>
              </a:rPr>
              <a:t>Consulting:</a:t>
            </a:r>
          </a:p>
          <a:p>
            <a:pPr eaLnBrk="1" hangingPunct="1">
              <a:buClr>
                <a:schemeClr val="accent3"/>
              </a:buClr>
              <a:buFont typeface="Arial" pitchFamily="34" charset="0"/>
              <a:buChar char="•"/>
              <a:defRPr/>
            </a:pPr>
            <a:r>
              <a:rPr lang="en-US" sz="2000" dirty="0">
                <a:latin typeface="Arial" pitchFamily="34" charset="0"/>
                <a:cs typeface="Arial" pitchFamily="34" charset="0"/>
              </a:rPr>
              <a:t> Accenture</a:t>
            </a:r>
          </a:p>
          <a:p>
            <a:pPr eaLnBrk="1" hangingPunct="1">
              <a:buClr>
                <a:schemeClr val="accent3"/>
              </a:buClr>
              <a:buFont typeface="Arial" pitchFamily="34" charset="0"/>
              <a:buChar char="•"/>
              <a:defRPr/>
            </a:pPr>
            <a:r>
              <a:rPr lang="en-US" sz="2000" dirty="0">
                <a:latin typeface="Arial" pitchFamily="34" charset="0"/>
                <a:cs typeface="Arial" pitchFamily="34" charset="0"/>
              </a:rPr>
              <a:t> Deloitte &amp; Touche</a:t>
            </a:r>
          </a:p>
          <a:p>
            <a:pPr eaLnBrk="1" hangingPunct="1">
              <a:buClr>
                <a:schemeClr val="accent3"/>
              </a:buClr>
              <a:buFont typeface="Arial" pitchFamily="34" charset="0"/>
              <a:buChar char="•"/>
              <a:defRPr/>
            </a:pPr>
            <a:r>
              <a:rPr lang="en-US" sz="2000" dirty="0">
                <a:latin typeface="Arial" pitchFamily="34" charset="0"/>
                <a:cs typeface="Arial" pitchFamily="34" charset="0"/>
              </a:rPr>
              <a:t> PricewaterhouseCoopers</a:t>
            </a:r>
          </a:p>
          <a:p>
            <a:pPr eaLnBrk="1" hangingPunct="1">
              <a:buFont typeface="Wingdings" pitchFamily="2" charset="2"/>
              <a:buNone/>
              <a:defRPr/>
            </a:pPr>
            <a:endParaRPr lang="en-US" sz="2400" dirty="0">
              <a:latin typeface="Arial" pitchFamily="34" charset="0"/>
              <a:cs typeface="Arial" pitchFamily="34" charset="0"/>
            </a:endParaRPr>
          </a:p>
          <a:p>
            <a:pPr eaLnBrk="1" hangingPunct="1">
              <a:defRPr/>
            </a:pPr>
            <a:r>
              <a:rPr lang="en-US" sz="2400" dirty="0">
                <a:solidFill>
                  <a:schemeClr val="tx2"/>
                </a:solidFill>
                <a:latin typeface="Arial" pitchFamily="34" charset="0"/>
                <a:cs typeface="Arial" pitchFamily="34" charset="0"/>
              </a:rPr>
              <a:t>Arts &amp; Entertainment:</a:t>
            </a:r>
          </a:p>
          <a:p>
            <a:pPr eaLnBrk="1" hangingPunct="1">
              <a:buClr>
                <a:schemeClr val="accent3"/>
              </a:buClr>
              <a:defRPr/>
            </a:pPr>
            <a:r>
              <a:rPr lang="en-US" sz="2000" dirty="0">
                <a:latin typeface="Arial" pitchFamily="34" charset="0"/>
                <a:cs typeface="Arial" pitchFamily="34" charset="0"/>
              </a:rPr>
              <a:t>   Lucas Arts Film Company </a:t>
            </a:r>
          </a:p>
          <a:p>
            <a:pPr eaLnBrk="1" hangingPunct="1">
              <a:buClr>
                <a:schemeClr val="accent3"/>
              </a:buClr>
              <a:buFont typeface="Arial" pitchFamily="34" charset="0"/>
              <a:buChar char="•"/>
              <a:defRPr/>
            </a:pPr>
            <a:r>
              <a:rPr lang="en-US" sz="2000" dirty="0">
                <a:latin typeface="Arial" pitchFamily="34" charset="0"/>
                <a:cs typeface="Arial" pitchFamily="34" charset="0"/>
              </a:rPr>
              <a:t> Pixar Animation Studios</a:t>
            </a:r>
          </a:p>
          <a:p>
            <a:pPr eaLnBrk="1" hangingPunct="1">
              <a:buClr>
                <a:schemeClr val="accent3"/>
              </a:buClr>
              <a:buFont typeface="Arial" pitchFamily="34" charset="0"/>
              <a:buChar char="•"/>
              <a:defRPr/>
            </a:pPr>
            <a:r>
              <a:rPr lang="en-US" sz="2000" dirty="0">
                <a:latin typeface="Arial" pitchFamily="34" charset="0"/>
                <a:cs typeface="Arial" pitchFamily="34" charset="0"/>
              </a:rPr>
              <a:t> Walt Disney Imaging</a:t>
            </a:r>
          </a:p>
          <a:p>
            <a:pPr eaLnBrk="1" hangingPunct="1">
              <a:buFont typeface="Wingdings" pitchFamily="2" charset="2"/>
              <a:buNone/>
              <a:defRPr/>
            </a:pPr>
            <a:endParaRPr lang="en-US" sz="2400" dirty="0">
              <a:latin typeface="+mj-lt"/>
            </a:endParaRPr>
          </a:p>
        </p:txBody>
      </p:sp>
      <p:sp>
        <p:nvSpPr>
          <p:cNvPr id="80900" name="Rectangle 2"/>
          <p:cNvSpPr>
            <a:spLocks noChangeArrowheads="1"/>
          </p:cNvSpPr>
          <p:nvPr/>
        </p:nvSpPr>
        <p:spPr bwMode="auto">
          <a:xfrm>
            <a:off x="711200" y="381000"/>
            <a:ext cx="11887200" cy="1143000"/>
          </a:xfrm>
          <a:prstGeom prst="rect">
            <a:avLst/>
          </a:prstGeom>
          <a:noFill/>
          <a:ln>
            <a:noFill/>
          </a:ln>
          <a:extLst/>
        </p:spPr>
        <p:txBody>
          <a:bodyPr lIns="92075" tIns="46038" rIns="92075" bIns="46038" anchor="ctr"/>
          <a:lstStyle/>
          <a:p>
            <a:pPr eaLnBrk="1" hangingPunct="1">
              <a:defRPr/>
            </a:pPr>
            <a:r>
              <a:rPr lang="en-US" sz="4000" b="1" dirty="0">
                <a:solidFill>
                  <a:schemeClr val="bg2"/>
                </a:solidFill>
                <a:latin typeface="+mn-lt"/>
              </a:rPr>
              <a:t>Graduates Could Work Here!</a:t>
            </a:r>
          </a:p>
        </p:txBody>
      </p:sp>
      <p:pic>
        <p:nvPicPr>
          <p:cNvPr id="55301" name="Picture 4" descr="ibm.jpe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2895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7" descr="google.jpe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4876800"/>
            <a:ext cx="170603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9" descr="gs.jpe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95467" y="2611804"/>
            <a:ext cx="149013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10" descr="ms.jpe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3563863"/>
            <a:ext cx="1447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14" descr="y.jpe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44800" y="5638800"/>
            <a:ext cx="965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15" descr="index.jpe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847754" y="4967749"/>
            <a:ext cx="12192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Box 11"/>
          <p:cNvSpPr txBox="1">
            <a:spLocks noChangeArrowheads="1"/>
          </p:cNvSpPr>
          <p:nvPr/>
        </p:nvSpPr>
        <p:spPr bwMode="auto">
          <a:xfrm>
            <a:off x="1901886" y="6273800"/>
            <a:ext cx="52084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2600" b="1" i="1" dirty="0">
                <a:solidFill>
                  <a:schemeClr val="tx2"/>
                </a:solidFill>
                <a:latin typeface="Arial" pitchFamily="34" charset="0"/>
                <a:ea typeface="ＭＳ Ｐゴシック" pitchFamily="34" charset="-128"/>
                <a:cs typeface="Arial" pitchFamily="34" charset="0"/>
              </a:rPr>
              <a:t>…and Start-Ups or Grad School</a:t>
            </a:r>
          </a:p>
        </p:txBody>
      </p:sp>
      <p:pic>
        <p:nvPicPr>
          <p:cNvPr id="17" name="Picture 6" descr="accnet.jpe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885854" y="3810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83407" y="1234949"/>
            <a:ext cx="3754487" cy="461665"/>
          </a:xfrm>
          <a:prstGeom prst="rect">
            <a:avLst/>
          </a:prstGeom>
          <a:noFill/>
        </p:spPr>
        <p:txBody>
          <a:bodyPr wrap="square" rtlCol="0">
            <a:spAutoFit/>
          </a:bodyPr>
          <a:lstStyle/>
          <a:p>
            <a:r>
              <a:rPr lang="en-US" sz="2400" dirty="0" smtClean="0">
                <a:solidFill>
                  <a:srgbClr val="FF0000"/>
                </a:solidFill>
              </a:rPr>
              <a:t>Slide too busy . reformat</a:t>
            </a:r>
            <a:endParaRPr lang="en-US" sz="2400" dirty="0">
              <a:solidFill>
                <a:srgbClr val="FF0000"/>
              </a:solidFill>
            </a:endParaRPr>
          </a:p>
        </p:txBody>
      </p:sp>
    </p:spTree>
    <p:extLst>
      <p:ext uri="{BB962C8B-B14F-4D97-AF65-F5344CB8AC3E}">
        <p14:creationId xmlns:p14="http://schemas.microsoft.com/office/powerpoint/2010/main" val="243570784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CSE Contributors</a:t>
            </a:r>
            <a:endParaRPr lang="en-US" dirty="0"/>
          </a:p>
        </p:txBody>
      </p:sp>
      <p:pic>
        <p:nvPicPr>
          <p:cNvPr id="1030" name="Picture 6" descr="http://upload.wikimedia.org/wikipedia/commons/6/6b/Charles_Babbage_-_1860.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9533" y="2809016"/>
            <a:ext cx="1970775" cy="20139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13073" y="5151078"/>
            <a:ext cx="2456337" cy="923330"/>
          </a:xfrm>
          <a:prstGeom prst="rect">
            <a:avLst/>
          </a:prstGeom>
          <a:noFill/>
        </p:spPr>
        <p:txBody>
          <a:bodyPr wrap="square" rtlCol="0">
            <a:spAutoFit/>
          </a:bodyPr>
          <a:lstStyle/>
          <a:p>
            <a:r>
              <a:rPr lang="en-US" dirty="0" smtClean="0"/>
              <a:t>Charles Babbage, build the difference engine</a:t>
            </a:r>
            <a:endParaRPr lang="en-US" dirty="0"/>
          </a:p>
        </p:txBody>
      </p:sp>
      <p:pic>
        <p:nvPicPr>
          <p:cNvPr id="1032" name="Picture 8" descr="http://history-computer.com/Internet/images/cer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311" y="2809016"/>
            <a:ext cx="1970775" cy="2013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73859" y="5151077"/>
            <a:ext cx="2561745" cy="646331"/>
          </a:xfrm>
          <a:prstGeom prst="rect">
            <a:avLst/>
          </a:prstGeom>
          <a:noFill/>
        </p:spPr>
        <p:txBody>
          <a:bodyPr wrap="square" rtlCol="0">
            <a:spAutoFit/>
          </a:bodyPr>
          <a:lstStyle/>
          <a:p>
            <a:r>
              <a:rPr lang="en-US" dirty="0"/>
              <a:t>Vinton </a:t>
            </a:r>
            <a:r>
              <a:rPr lang="en-US" dirty="0" smtClean="0"/>
              <a:t>Cerf, Father of the Internet</a:t>
            </a:r>
            <a:endParaRPr lang="en-US" dirty="0"/>
          </a:p>
        </p:txBody>
      </p:sp>
      <p:pic>
        <p:nvPicPr>
          <p:cNvPr id="1038" name="Picture 14" descr="https://encrypted-tbn3.gstatic.com/images?q=tbn:ANd9GcSVOmvjMJiVDeEZaPXuyWcd4zWo07Rq2fo98hqkizFBYRyhC5Y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922" y="2809016"/>
            <a:ext cx="1970775" cy="20139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702093" y="5151076"/>
            <a:ext cx="2260120" cy="646331"/>
          </a:xfrm>
          <a:prstGeom prst="rect">
            <a:avLst/>
          </a:prstGeom>
          <a:noFill/>
        </p:spPr>
        <p:txBody>
          <a:bodyPr wrap="square" rtlCol="0">
            <a:spAutoFit/>
          </a:bodyPr>
          <a:lstStyle/>
          <a:p>
            <a:r>
              <a:rPr lang="en-US" dirty="0" smtClean="0"/>
              <a:t>Ada Lovelace, First programmer</a:t>
            </a:r>
            <a:endParaRPr lang="en-US" dirty="0"/>
          </a:p>
        </p:txBody>
      </p:sp>
      <p:pic>
        <p:nvPicPr>
          <p:cNvPr id="1046" name="Picture 22" descr="http://2.bp.blogspot.com/-9iqZ2xZnt3Q/TjWlSdGwMnI/AAAAAAAAAb0/oY8as8YjEH4/s1600/GraceHopperLef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7700" y="2809015"/>
            <a:ext cx="1970775" cy="20139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368287" y="5151077"/>
            <a:ext cx="2562045" cy="646331"/>
          </a:xfrm>
          <a:prstGeom prst="rect">
            <a:avLst/>
          </a:prstGeom>
          <a:noFill/>
        </p:spPr>
        <p:txBody>
          <a:bodyPr wrap="square" rtlCol="0">
            <a:spAutoFit/>
          </a:bodyPr>
          <a:lstStyle/>
          <a:p>
            <a:r>
              <a:rPr lang="en-US" dirty="0" smtClean="0"/>
              <a:t>Grace Hopper, Inventor of compilers</a:t>
            </a:r>
            <a:endParaRPr lang="en-US" dirty="0"/>
          </a:p>
        </p:txBody>
      </p:sp>
    </p:spTree>
    <p:extLst>
      <p:ext uri="{BB962C8B-B14F-4D97-AF65-F5344CB8AC3E}">
        <p14:creationId xmlns:p14="http://schemas.microsoft.com/office/powerpoint/2010/main" val="694162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Shortage in female </a:t>
            </a:r>
            <a:r>
              <a:rPr lang="en-US" dirty="0" smtClean="0"/>
              <a:t>graduates (</a:t>
            </a:r>
            <a:r>
              <a:rPr lang="en-US" dirty="0" smtClean="0">
                <a:solidFill>
                  <a:srgbClr val="FF0000"/>
                </a:solidFill>
              </a:rPr>
              <a:t>reformulate this to </a:t>
            </a:r>
            <a:r>
              <a:rPr lang="en-US" dirty="0" err="1" smtClean="0">
                <a:solidFill>
                  <a:srgbClr val="FF0000"/>
                </a:solidFill>
              </a:rPr>
              <a:t>sth</a:t>
            </a:r>
            <a:r>
              <a:rPr lang="en-US" dirty="0" smtClean="0">
                <a:solidFill>
                  <a:srgbClr val="FF0000"/>
                </a:solidFill>
              </a:rPr>
              <a:t> more positive</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t>The number of women in CS </a:t>
            </a:r>
            <a:r>
              <a:rPr lang="en-US" dirty="0" smtClean="0"/>
              <a:t>peaked </a:t>
            </a:r>
            <a:r>
              <a:rPr lang="en-US" dirty="0"/>
              <a:t>in the mid-1980s, </a:t>
            </a:r>
            <a:r>
              <a:rPr lang="en-US" dirty="0" smtClean="0"/>
              <a:t>and </a:t>
            </a:r>
            <a:r>
              <a:rPr lang="en-US" dirty="0"/>
              <a:t>has declined ever since.</a:t>
            </a:r>
          </a:p>
          <a:p>
            <a:pPr lvl="1"/>
            <a:r>
              <a:rPr lang="en-US" dirty="0" smtClean="0"/>
              <a:t>In </a:t>
            </a:r>
            <a:r>
              <a:rPr lang="en-US" dirty="0"/>
              <a:t>1984, 37.1% of </a:t>
            </a:r>
            <a:r>
              <a:rPr lang="en-US" dirty="0" smtClean="0"/>
              <a:t>undergraduate </a:t>
            </a:r>
            <a:r>
              <a:rPr lang="en-US" dirty="0"/>
              <a:t>CS degrees </a:t>
            </a:r>
            <a:r>
              <a:rPr lang="en-US" dirty="0" smtClean="0"/>
              <a:t>were </a:t>
            </a:r>
            <a:r>
              <a:rPr lang="en-US" dirty="0"/>
              <a:t>awarded to women</a:t>
            </a:r>
            <a:r>
              <a:rPr lang="en-US" dirty="0" smtClean="0"/>
              <a:t>.</a:t>
            </a:r>
          </a:p>
          <a:p>
            <a:pPr lvl="1"/>
            <a:r>
              <a:rPr lang="en-US" dirty="0" smtClean="0"/>
              <a:t> </a:t>
            </a:r>
            <a:r>
              <a:rPr lang="en-US" dirty="0"/>
              <a:t>In 2012, it was 12.9%.</a:t>
            </a:r>
          </a:p>
          <a:p>
            <a:r>
              <a:rPr lang="en-US" dirty="0" smtClean="0"/>
              <a:t>In </a:t>
            </a:r>
            <a:r>
              <a:rPr lang="en-US" dirty="0"/>
              <a:t>the mid-1980s, women </a:t>
            </a:r>
            <a:r>
              <a:rPr lang="en-US" dirty="0" smtClean="0"/>
              <a:t>represented </a:t>
            </a:r>
            <a:r>
              <a:rPr lang="en-US" dirty="0"/>
              <a:t>38% of the </a:t>
            </a:r>
            <a:r>
              <a:rPr lang="en-US" dirty="0" smtClean="0"/>
              <a:t>computing </a:t>
            </a:r>
            <a:r>
              <a:rPr lang="en-US" dirty="0"/>
              <a:t>and information </a:t>
            </a:r>
            <a:r>
              <a:rPr lang="en-US" dirty="0" smtClean="0"/>
              <a:t>technology </a:t>
            </a:r>
            <a:r>
              <a:rPr lang="en-US" dirty="0"/>
              <a:t>workforce.</a:t>
            </a:r>
          </a:p>
          <a:p>
            <a:pPr lvl="1"/>
            <a:r>
              <a:rPr lang="en-US" dirty="0" smtClean="0"/>
              <a:t>Today </a:t>
            </a:r>
            <a:r>
              <a:rPr lang="en-US" dirty="0"/>
              <a:t>it stands at about 25%.</a:t>
            </a:r>
            <a:endParaRPr lang="en-US" dirty="0" smtClean="0"/>
          </a:p>
          <a:p>
            <a:endParaRPr lang="en-US" dirty="0"/>
          </a:p>
          <a:p>
            <a:endParaRPr lang="en-US" dirty="0"/>
          </a:p>
        </p:txBody>
      </p:sp>
    </p:spTree>
    <p:extLst>
      <p:ext uri="{BB962C8B-B14F-4D97-AF65-F5344CB8AC3E}">
        <p14:creationId xmlns:p14="http://schemas.microsoft.com/office/powerpoint/2010/main" val="784565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We Are</a:t>
            </a:r>
            <a:endParaRPr lang="en-US" dirty="0"/>
          </a:p>
        </p:txBody>
      </p:sp>
      <p:sp>
        <p:nvSpPr>
          <p:cNvPr id="4" name="TextBox 3"/>
          <p:cNvSpPr txBox="1"/>
          <p:nvPr/>
        </p:nvSpPr>
        <p:spPr>
          <a:xfrm>
            <a:off x="1154954" y="2678806"/>
            <a:ext cx="9689057" cy="2923877"/>
          </a:xfrm>
          <a:prstGeom prst="rect">
            <a:avLst/>
          </a:prstGeom>
          <a:noFill/>
        </p:spPr>
        <p:txBody>
          <a:bodyPr wrap="square" rtlCol="0">
            <a:spAutoFit/>
          </a:bodyPr>
          <a:lstStyle/>
          <a:p>
            <a:pPr algn="ctr"/>
            <a:r>
              <a:rPr lang="en-US" sz="3000" dirty="0" smtClean="0"/>
              <a:t>WICSE (Women in Computer Science and Engineering)</a:t>
            </a:r>
          </a:p>
          <a:p>
            <a:endParaRPr lang="en-US" dirty="0" smtClean="0"/>
          </a:p>
          <a:p>
            <a:endParaRPr lang="en-US" dirty="0"/>
          </a:p>
          <a:p>
            <a:pPr algn="ctr"/>
            <a:r>
              <a:rPr lang="en-US" sz="2200" dirty="0" smtClean="0"/>
              <a:t>We are a group that is focused on gathering together female students who are majoring, or interested in, computer science and engineering to provide support, career guidance, opportunities to discuss relevant topics and social outings!</a:t>
            </a:r>
            <a:endParaRPr lang="en-US" sz="2200" dirty="0"/>
          </a:p>
        </p:txBody>
      </p:sp>
    </p:spTree>
    <p:extLst>
      <p:ext uri="{BB962C8B-B14F-4D97-AF65-F5344CB8AC3E}">
        <p14:creationId xmlns:p14="http://schemas.microsoft.com/office/powerpoint/2010/main" val="23647392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www.priscilla.com/womehownincs.pdf</a:t>
            </a:r>
            <a:endParaRPr lang="en-US" dirty="0" smtClean="0"/>
          </a:p>
          <a:p>
            <a:r>
              <a:rPr lang="en-US" dirty="0" smtClean="0"/>
              <a:t>Some slides </a:t>
            </a:r>
            <a:r>
              <a:rPr lang="en-US" dirty="0"/>
              <a:t>are derived </a:t>
            </a:r>
            <a:r>
              <a:rPr lang="en-US" dirty="0" smtClean="0"/>
              <a:t>from: </a:t>
            </a:r>
            <a:r>
              <a:rPr lang="en-US" dirty="0" smtClean="0">
                <a:hlinkClick r:id="rId3"/>
              </a:rPr>
              <a:t>http</a:t>
            </a:r>
            <a:r>
              <a:rPr lang="en-US" dirty="0">
                <a:hlinkClick r:id="rId3"/>
              </a:rPr>
              <a:t>://women.cs.cmu.edu/What/Outreach/Roadshow</a:t>
            </a:r>
            <a:r>
              <a:rPr lang="en-US" dirty="0" smtClean="0">
                <a:hlinkClick r:id="rId3"/>
              </a:rPr>
              <a:t>/</a:t>
            </a:r>
            <a:endParaRPr lang="en-US" dirty="0" smtClean="0"/>
          </a:p>
          <a:p>
            <a:r>
              <a:rPr lang="en-US" dirty="0" smtClean="0"/>
              <a:t>Computer Science Unplugged  </a:t>
            </a:r>
            <a:r>
              <a:rPr lang="en-US" altLang="en-US" dirty="0" smtClean="0">
                <a:hlinkClick r:id="rId4"/>
              </a:rPr>
              <a:t>http</a:t>
            </a:r>
            <a:r>
              <a:rPr lang="en-US" altLang="en-US" dirty="0">
                <a:hlinkClick r:id="rId4"/>
              </a:rPr>
              <a:t>://csunplugged.org</a:t>
            </a:r>
            <a:r>
              <a:rPr lang="en-US" altLang="en-US" dirty="0" smtClean="0">
                <a:hlinkClick r:id="rId4"/>
              </a:rPr>
              <a:t>/</a:t>
            </a:r>
            <a:endParaRPr lang="en-US" altLang="en-US" dirty="0"/>
          </a:p>
          <a:p>
            <a:r>
              <a:rPr lang="en-US" dirty="0" smtClean="0"/>
              <a:t>Computer Science for Fun </a:t>
            </a:r>
            <a:r>
              <a:rPr lang="en-US" altLang="en-US" dirty="0" smtClean="0">
                <a:hlinkClick r:id="rId5"/>
              </a:rPr>
              <a:t>http</a:t>
            </a:r>
            <a:r>
              <a:rPr lang="en-US" altLang="en-US" dirty="0">
                <a:hlinkClick r:id="rId5"/>
              </a:rPr>
              <a:t>://www.cs4fn.org</a:t>
            </a:r>
            <a:r>
              <a:rPr lang="en-US" altLang="en-US" dirty="0" smtClean="0">
                <a:hlinkClick r:id="rId5"/>
              </a:rPr>
              <a:t>/</a:t>
            </a:r>
            <a:endParaRPr lang="en-US" altLang="en-US" dirty="0" smtClean="0"/>
          </a:p>
          <a:p>
            <a:endParaRPr lang="en-US" altLang="en-US" dirty="0" smtClean="0"/>
          </a:p>
          <a:p>
            <a:endParaRPr lang="en-US" dirty="0"/>
          </a:p>
        </p:txBody>
      </p:sp>
    </p:spTree>
    <p:extLst>
      <p:ext uri="{BB962C8B-B14F-4D97-AF65-F5344CB8AC3E}">
        <p14:creationId xmlns:p14="http://schemas.microsoft.com/office/powerpoint/2010/main" val="361715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sz="6000" dirty="0" smtClean="0"/>
              <a:t>Questions?</a:t>
            </a:r>
            <a:endParaRPr lang="en-US" sz="6000" dirty="0"/>
          </a:p>
        </p:txBody>
      </p:sp>
    </p:spTree>
    <p:extLst>
      <p:ext uri="{BB962C8B-B14F-4D97-AF65-F5344CB8AC3E}">
        <p14:creationId xmlns:p14="http://schemas.microsoft.com/office/powerpoint/2010/main" val="1981796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Computer Science?</a:t>
            </a:r>
            <a:endParaRPr lang="en-US" dirty="0"/>
          </a:p>
        </p:txBody>
      </p:sp>
      <p:sp>
        <p:nvSpPr>
          <p:cNvPr id="3" name="Content Placeholder 2"/>
          <p:cNvSpPr>
            <a:spLocks noGrp="1"/>
          </p:cNvSpPr>
          <p:nvPr>
            <p:ph idx="1"/>
          </p:nvPr>
        </p:nvSpPr>
        <p:spPr/>
        <p:txBody>
          <a:bodyPr/>
          <a:lstStyle/>
          <a:p>
            <a:pPr marL="0" indent="0" algn="ctr">
              <a:buNone/>
            </a:pPr>
            <a:endParaRPr lang="en-US" sz="3600" dirty="0" smtClean="0"/>
          </a:p>
          <a:p>
            <a:pPr marL="0" indent="0" algn="ctr">
              <a:buNone/>
            </a:pPr>
            <a:endParaRPr lang="en-US" sz="3600" dirty="0"/>
          </a:p>
          <a:p>
            <a:pPr marL="0" indent="0" algn="ctr">
              <a:buNone/>
            </a:pPr>
            <a:r>
              <a:rPr lang="en-US" sz="3600" dirty="0" smtClean="0"/>
              <a:t>Using </a:t>
            </a:r>
            <a:r>
              <a:rPr lang="en-US" sz="3600" dirty="0"/>
              <a:t>computers to solve problems!</a:t>
            </a:r>
          </a:p>
          <a:p>
            <a:pPr marL="0" indent="0">
              <a:buNone/>
            </a:pPr>
            <a:endParaRPr lang="en-US" dirty="0"/>
          </a:p>
          <a:p>
            <a:pPr marL="0" indent="0" algn="ctr">
              <a:buNone/>
            </a:pPr>
            <a:endParaRPr lang="en-US" dirty="0" smtClean="0"/>
          </a:p>
          <a:p>
            <a:pPr marL="0" indent="0" algn="ctr">
              <a:buNone/>
            </a:pPr>
            <a:r>
              <a:rPr lang="en-US" dirty="0" smtClean="0"/>
              <a:t> </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35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Computer Science?</a:t>
            </a:r>
            <a:endParaRPr lang="en-US" dirty="0"/>
          </a:p>
        </p:txBody>
      </p:sp>
      <p:sp>
        <p:nvSpPr>
          <p:cNvPr id="3" name="Content Placeholder 2"/>
          <p:cNvSpPr>
            <a:spLocks noGrp="1"/>
          </p:cNvSpPr>
          <p:nvPr>
            <p:ph idx="1"/>
          </p:nvPr>
        </p:nvSpPr>
        <p:spPr>
          <a:xfrm>
            <a:off x="201918" y="2397438"/>
            <a:ext cx="8825659" cy="3416300"/>
          </a:xfrm>
        </p:spPr>
        <p:txBody>
          <a:bodyPr>
            <a:normAutofit/>
          </a:bodyPr>
          <a:lstStyle/>
          <a:p>
            <a:pPr marL="0" indent="0">
              <a:buNone/>
            </a:pPr>
            <a:endParaRPr lang="en-US" sz="2000" dirty="0" smtClean="0"/>
          </a:p>
          <a:p>
            <a:pPr marL="0" indent="0">
              <a:buNone/>
            </a:pPr>
            <a:r>
              <a:rPr lang="en-US" sz="2000" dirty="0" smtClean="0"/>
              <a:t>Computer </a:t>
            </a:r>
            <a:r>
              <a:rPr lang="en-US" sz="2000" dirty="0"/>
              <a:t>science is a fast-moving field that </a:t>
            </a:r>
            <a:endParaRPr lang="en-US" sz="2000" dirty="0" smtClean="0"/>
          </a:p>
          <a:p>
            <a:pPr marL="0" indent="0">
              <a:buNone/>
            </a:pPr>
            <a:r>
              <a:rPr lang="en-US" sz="2000" dirty="0" smtClean="0"/>
              <a:t>brings </a:t>
            </a:r>
            <a:r>
              <a:rPr lang="en-US" sz="2000" dirty="0"/>
              <a:t>together many disciplines, </a:t>
            </a:r>
            <a:r>
              <a:rPr lang="en-US" sz="2000" dirty="0" smtClean="0"/>
              <a:t>including</a:t>
            </a:r>
          </a:p>
          <a:p>
            <a:pPr marL="0" indent="0">
              <a:buNone/>
            </a:pPr>
            <a:r>
              <a:rPr lang="en-US" sz="2000" dirty="0" smtClean="0"/>
              <a:t>medicine, social science </a:t>
            </a:r>
            <a:r>
              <a:rPr lang="en-US" sz="2000" dirty="0"/>
              <a:t>engineering, </a:t>
            </a:r>
            <a:endParaRPr lang="en-US" sz="2000" dirty="0" smtClean="0"/>
          </a:p>
          <a:p>
            <a:pPr marL="0" indent="0">
              <a:buNone/>
            </a:pPr>
            <a:r>
              <a:rPr lang="en-US" sz="2000" dirty="0" smtClean="0"/>
              <a:t>the </a:t>
            </a:r>
            <a:r>
              <a:rPr lang="en-US" sz="2000" dirty="0"/>
              <a:t>natural sciences, </a:t>
            </a:r>
            <a:r>
              <a:rPr lang="en-US" sz="2000" dirty="0" smtClean="0"/>
              <a:t>education, psychology </a:t>
            </a:r>
          </a:p>
          <a:p>
            <a:pPr marL="0" indent="0">
              <a:buNone/>
            </a:pPr>
            <a:r>
              <a:rPr lang="en-US" sz="2000" dirty="0" smtClean="0"/>
              <a:t>and </a:t>
            </a:r>
            <a:r>
              <a:rPr lang="en-US" sz="2000" dirty="0"/>
              <a:t>linguistics. </a:t>
            </a:r>
            <a:endParaRPr lang="en-US" sz="2000" dirty="0" smtClean="0"/>
          </a:p>
        </p:txBody>
      </p:sp>
      <p:sp>
        <p:nvSpPr>
          <p:cNvPr id="13" name="Oval 12"/>
          <p:cNvSpPr/>
          <p:nvPr/>
        </p:nvSpPr>
        <p:spPr>
          <a:xfrm>
            <a:off x="7956568" y="2246195"/>
            <a:ext cx="1699646" cy="15821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9654083" y="2799787"/>
            <a:ext cx="1699646" cy="15821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6349289" y="2889191"/>
            <a:ext cx="1699646" cy="15821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p:cNvSpPr/>
          <p:nvPr/>
        </p:nvSpPr>
        <p:spPr>
          <a:xfrm>
            <a:off x="6405086" y="4552756"/>
            <a:ext cx="1699646" cy="15821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9678109" y="4442123"/>
            <a:ext cx="1699646" cy="15821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p:cNvSpPr txBox="1"/>
          <p:nvPr/>
        </p:nvSpPr>
        <p:spPr>
          <a:xfrm>
            <a:off x="8062394" y="4215906"/>
            <a:ext cx="1699646" cy="707886"/>
          </a:xfrm>
          <a:prstGeom prst="rect">
            <a:avLst/>
          </a:prstGeom>
          <a:noFill/>
        </p:spPr>
        <p:txBody>
          <a:bodyPr wrap="square" rtlCol="0">
            <a:spAutoFit/>
          </a:bodyPr>
          <a:lstStyle/>
          <a:p>
            <a:pPr algn="ctr"/>
            <a:r>
              <a:rPr lang="en-US" sz="2000" dirty="0" smtClean="0"/>
              <a:t>Computer</a:t>
            </a:r>
          </a:p>
          <a:p>
            <a:pPr algn="ctr"/>
            <a:r>
              <a:rPr lang="en-US" sz="2000" dirty="0" smtClean="0"/>
              <a:t>Science</a:t>
            </a:r>
            <a:endParaRPr lang="en-US" sz="2000" dirty="0"/>
          </a:p>
        </p:txBody>
      </p:sp>
      <p:sp>
        <p:nvSpPr>
          <p:cNvPr id="22" name="TextBox 21"/>
          <p:cNvSpPr txBox="1"/>
          <p:nvPr/>
        </p:nvSpPr>
        <p:spPr>
          <a:xfrm>
            <a:off x="6549157" y="3521244"/>
            <a:ext cx="1378040" cy="307777"/>
          </a:xfrm>
          <a:prstGeom prst="rect">
            <a:avLst/>
          </a:prstGeom>
          <a:noFill/>
        </p:spPr>
        <p:txBody>
          <a:bodyPr wrap="square" rtlCol="0">
            <a:spAutoFit/>
          </a:bodyPr>
          <a:lstStyle/>
          <a:p>
            <a:r>
              <a:rPr lang="en-US" sz="1400" dirty="0" smtClean="0"/>
              <a:t>Medicine</a:t>
            </a:r>
            <a:endParaRPr lang="en-US" sz="1400" dirty="0"/>
          </a:p>
        </p:txBody>
      </p:sp>
      <p:sp>
        <p:nvSpPr>
          <p:cNvPr id="23" name="TextBox 22"/>
          <p:cNvSpPr txBox="1"/>
          <p:nvPr/>
        </p:nvSpPr>
        <p:spPr>
          <a:xfrm>
            <a:off x="8184487" y="2872739"/>
            <a:ext cx="1455093" cy="307777"/>
          </a:xfrm>
          <a:prstGeom prst="rect">
            <a:avLst/>
          </a:prstGeom>
          <a:noFill/>
        </p:spPr>
        <p:txBody>
          <a:bodyPr wrap="square" rtlCol="0">
            <a:spAutoFit/>
          </a:bodyPr>
          <a:lstStyle/>
          <a:p>
            <a:r>
              <a:rPr lang="en-US" sz="1400" dirty="0" smtClean="0"/>
              <a:t>Social Science</a:t>
            </a:r>
          </a:p>
        </p:txBody>
      </p:sp>
      <p:sp>
        <p:nvSpPr>
          <p:cNvPr id="24" name="TextBox 23"/>
          <p:cNvSpPr txBox="1"/>
          <p:nvPr/>
        </p:nvSpPr>
        <p:spPr>
          <a:xfrm>
            <a:off x="9969357" y="3521243"/>
            <a:ext cx="1384372" cy="307777"/>
          </a:xfrm>
          <a:prstGeom prst="rect">
            <a:avLst/>
          </a:prstGeom>
          <a:noFill/>
        </p:spPr>
        <p:txBody>
          <a:bodyPr wrap="square" rtlCol="0">
            <a:spAutoFit/>
          </a:bodyPr>
          <a:lstStyle/>
          <a:p>
            <a:r>
              <a:rPr lang="en-US" sz="1400" dirty="0" smtClean="0"/>
              <a:t>Engineering</a:t>
            </a:r>
            <a:endParaRPr lang="en-US" sz="1400" dirty="0"/>
          </a:p>
        </p:txBody>
      </p:sp>
      <p:sp>
        <p:nvSpPr>
          <p:cNvPr id="25" name="TextBox 24"/>
          <p:cNvSpPr txBox="1"/>
          <p:nvPr/>
        </p:nvSpPr>
        <p:spPr>
          <a:xfrm>
            <a:off x="9877039" y="5001585"/>
            <a:ext cx="1295133" cy="523220"/>
          </a:xfrm>
          <a:prstGeom prst="rect">
            <a:avLst/>
          </a:prstGeom>
          <a:noFill/>
        </p:spPr>
        <p:txBody>
          <a:bodyPr wrap="square" rtlCol="0">
            <a:spAutoFit/>
          </a:bodyPr>
          <a:lstStyle/>
          <a:p>
            <a:pPr algn="ctr"/>
            <a:r>
              <a:rPr lang="en-US" sz="1400" dirty="0" smtClean="0"/>
              <a:t>Natural</a:t>
            </a:r>
          </a:p>
          <a:p>
            <a:pPr algn="ctr"/>
            <a:r>
              <a:rPr lang="en-US" sz="1400" dirty="0" smtClean="0"/>
              <a:t>Sciences</a:t>
            </a:r>
            <a:endParaRPr lang="en-US" sz="1400" dirty="0"/>
          </a:p>
        </p:txBody>
      </p:sp>
      <p:sp>
        <p:nvSpPr>
          <p:cNvPr id="26" name="TextBox 25"/>
          <p:cNvSpPr txBox="1"/>
          <p:nvPr/>
        </p:nvSpPr>
        <p:spPr>
          <a:xfrm>
            <a:off x="6605267" y="5199523"/>
            <a:ext cx="1254600" cy="307777"/>
          </a:xfrm>
          <a:prstGeom prst="rect">
            <a:avLst/>
          </a:prstGeom>
          <a:noFill/>
        </p:spPr>
        <p:txBody>
          <a:bodyPr wrap="square" rtlCol="0">
            <a:spAutoFit/>
          </a:bodyPr>
          <a:lstStyle/>
          <a:p>
            <a:pPr algn="ctr"/>
            <a:r>
              <a:rPr lang="en-US" sz="1400" dirty="0" smtClean="0"/>
              <a:t>Linguistics</a:t>
            </a:r>
            <a:endParaRPr lang="en-US" sz="1400" dirty="0"/>
          </a:p>
        </p:txBody>
      </p:sp>
      <p:sp>
        <p:nvSpPr>
          <p:cNvPr id="27" name="Oval 26"/>
          <p:cNvSpPr/>
          <p:nvPr/>
        </p:nvSpPr>
        <p:spPr>
          <a:xfrm>
            <a:off x="8062394" y="5249088"/>
            <a:ext cx="1699646" cy="15821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p:cNvSpPr txBox="1"/>
          <p:nvPr/>
        </p:nvSpPr>
        <p:spPr>
          <a:xfrm>
            <a:off x="8347090" y="5894517"/>
            <a:ext cx="1172592" cy="307777"/>
          </a:xfrm>
          <a:prstGeom prst="rect">
            <a:avLst/>
          </a:prstGeom>
          <a:noFill/>
        </p:spPr>
        <p:txBody>
          <a:bodyPr wrap="square" rtlCol="0">
            <a:spAutoFit/>
          </a:bodyPr>
          <a:lstStyle/>
          <a:p>
            <a:r>
              <a:rPr lang="en-US" sz="1400" dirty="0" smtClean="0"/>
              <a:t>Psychology</a:t>
            </a:r>
            <a:endParaRPr lang="en-US" sz="1400" dirty="0"/>
          </a:p>
        </p:txBody>
      </p:sp>
      <p:sp>
        <p:nvSpPr>
          <p:cNvPr id="11" name="Oval 10"/>
          <p:cNvSpPr/>
          <p:nvPr/>
        </p:nvSpPr>
        <p:spPr>
          <a:xfrm>
            <a:off x="7469745" y="3274737"/>
            <a:ext cx="2781837" cy="2472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104732" y="4215906"/>
            <a:ext cx="1534848" cy="646331"/>
          </a:xfrm>
          <a:prstGeom prst="rect">
            <a:avLst/>
          </a:prstGeom>
          <a:noFill/>
        </p:spPr>
        <p:txBody>
          <a:bodyPr wrap="square" rtlCol="0">
            <a:spAutoFit/>
          </a:bodyPr>
          <a:lstStyle/>
          <a:p>
            <a:pPr algn="ctr"/>
            <a:r>
              <a:rPr lang="en-US" dirty="0" smtClean="0"/>
              <a:t>Computer</a:t>
            </a:r>
          </a:p>
          <a:p>
            <a:pPr algn="ctr"/>
            <a:r>
              <a:rPr lang="en-US" dirty="0" smtClean="0"/>
              <a:t>Science</a:t>
            </a:r>
            <a:endParaRPr lang="en-US" dirty="0"/>
          </a:p>
        </p:txBody>
      </p:sp>
    </p:spTree>
    <p:extLst>
      <p:ext uri="{BB962C8B-B14F-4D97-AF65-F5344CB8AC3E}">
        <p14:creationId xmlns:p14="http://schemas.microsoft.com/office/powerpoint/2010/main" val="102623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Computer Software</a:t>
            </a:r>
            <a:endParaRPr lang="en-US" dirty="0"/>
          </a:p>
        </p:txBody>
      </p:sp>
      <p:sp>
        <p:nvSpPr>
          <p:cNvPr id="3" name="Content Placeholder 2"/>
          <p:cNvSpPr>
            <a:spLocks noGrp="1"/>
          </p:cNvSpPr>
          <p:nvPr>
            <p:ph idx="1"/>
          </p:nvPr>
        </p:nvSpPr>
        <p:spPr>
          <a:xfrm>
            <a:off x="987529" y="2391145"/>
            <a:ext cx="8825659" cy="3416300"/>
          </a:xfrm>
        </p:spPr>
        <p:txBody>
          <a:bodyPr>
            <a:normAutofit/>
          </a:bodyPr>
          <a:lstStyle/>
          <a:p>
            <a:pPr marL="0" indent="0">
              <a:buNone/>
            </a:pPr>
            <a:r>
              <a:rPr lang="en-US" sz="2000" dirty="0"/>
              <a:t>Computer </a:t>
            </a:r>
            <a:r>
              <a:rPr lang="en-US" sz="2000" dirty="0" smtClean="0"/>
              <a:t>software is </a:t>
            </a:r>
            <a:r>
              <a:rPr lang="en-US" sz="2000" dirty="0"/>
              <a:t>any set of machine-readable </a:t>
            </a:r>
            <a:endParaRPr lang="en-US" sz="2000" dirty="0" smtClean="0"/>
          </a:p>
          <a:p>
            <a:pPr marL="0" indent="0">
              <a:buNone/>
            </a:pPr>
            <a:r>
              <a:rPr lang="en-US" sz="2000" dirty="0" smtClean="0"/>
              <a:t>instructions </a:t>
            </a:r>
            <a:r>
              <a:rPr lang="en-US" sz="2000" dirty="0"/>
              <a:t>that directs a computer's </a:t>
            </a:r>
            <a:endParaRPr lang="en-US" sz="2000" dirty="0" smtClean="0"/>
          </a:p>
          <a:p>
            <a:pPr marL="0" indent="0">
              <a:buNone/>
            </a:pPr>
            <a:r>
              <a:rPr lang="en-US" sz="2000" dirty="0" smtClean="0"/>
              <a:t>processor </a:t>
            </a:r>
            <a:r>
              <a:rPr lang="en-US" sz="2000" dirty="0"/>
              <a:t>to perform specific </a:t>
            </a:r>
            <a:endParaRPr lang="en-US" sz="2000" dirty="0" smtClean="0"/>
          </a:p>
          <a:p>
            <a:pPr marL="0" indent="0">
              <a:buNone/>
            </a:pPr>
            <a:r>
              <a:rPr lang="en-US" sz="2000" dirty="0" smtClean="0"/>
              <a:t>operations.</a:t>
            </a:r>
          </a:p>
        </p:txBody>
      </p:sp>
      <p:pic>
        <p:nvPicPr>
          <p:cNvPr id="1030" name="Picture 6" descr="http://i2.cdn.turner.com/money/dam/assets/131204130551-facebook-password-620x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067" y="3078762"/>
            <a:ext cx="5905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42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Computer Hardware</a:t>
            </a:r>
            <a:endParaRPr lang="en-US" dirty="0"/>
          </a:p>
        </p:txBody>
      </p:sp>
      <p:sp>
        <p:nvSpPr>
          <p:cNvPr id="3" name="Content Placeholder 2"/>
          <p:cNvSpPr>
            <a:spLocks noGrp="1"/>
          </p:cNvSpPr>
          <p:nvPr>
            <p:ph idx="1"/>
          </p:nvPr>
        </p:nvSpPr>
        <p:spPr>
          <a:xfrm>
            <a:off x="935970" y="2346850"/>
            <a:ext cx="8825659" cy="3416300"/>
          </a:xfrm>
        </p:spPr>
        <p:txBody>
          <a:bodyPr/>
          <a:lstStyle/>
          <a:p>
            <a:pPr marL="0" indent="0">
              <a:buNone/>
            </a:pPr>
            <a:r>
              <a:rPr lang="en-US" b="1" dirty="0"/>
              <a:t>Computer hardware</a:t>
            </a:r>
            <a:r>
              <a:rPr lang="en-US" dirty="0"/>
              <a:t> is the collection of physical elements that constitutes a </a:t>
            </a:r>
            <a:r>
              <a:rPr lang="en-US" dirty="0" smtClean="0"/>
              <a:t>computer system</a:t>
            </a:r>
            <a:r>
              <a:rPr lang="en-US" dirty="0"/>
              <a:t>. Computer hardware refers to the physical parts or components of a </a:t>
            </a:r>
            <a:r>
              <a:rPr lang="en-US" dirty="0" smtClean="0"/>
              <a:t>computer.</a:t>
            </a:r>
          </a:p>
        </p:txBody>
      </p:sp>
      <p:pic>
        <p:nvPicPr>
          <p:cNvPr id="3076" name="Picture 4" descr="http://www.altera.com/products/devkits/altera/images/niosii-cyclone3ang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310" y="3617471"/>
            <a:ext cx="2578410" cy="17039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89411" y="5251639"/>
            <a:ext cx="3322749" cy="184666"/>
          </a:xfrm>
          <a:prstGeom prst="rect">
            <a:avLst/>
          </a:prstGeom>
          <a:noFill/>
        </p:spPr>
        <p:txBody>
          <a:bodyPr wrap="square" rtlCol="0">
            <a:spAutoFit/>
          </a:bodyPr>
          <a:lstStyle/>
          <a:p>
            <a:r>
              <a:rPr lang="en-US" sz="600" dirty="0" smtClean="0"/>
              <a:t>http://www.altera.com/products/devkits/altera/kit-emb-dev-cyc3.html</a:t>
            </a:r>
            <a:endParaRPr lang="en-US" sz="600" dirty="0"/>
          </a:p>
        </p:txBody>
      </p:sp>
      <p:pic>
        <p:nvPicPr>
          <p:cNvPr id="3080" name="Picture 8" descr="http://cdn.cultofmac.com/wp-content/uploads/2013/11/iphone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327" y="4097044"/>
            <a:ext cx="2538569" cy="19050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1064" y="5987066"/>
            <a:ext cx="2735756" cy="184666"/>
          </a:xfrm>
          <a:prstGeom prst="rect">
            <a:avLst/>
          </a:prstGeom>
          <a:noFill/>
        </p:spPr>
        <p:txBody>
          <a:bodyPr wrap="square" rtlCol="0">
            <a:spAutoFit/>
          </a:bodyPr>
          <a:lstStyle/>
          <a:p>
            <a:r>
              <a:rPr lang="en-US" sz="600" dirty="0" smtClean="0"/>
              <a:t>http://www.cultofmac.com/252779/gold-iphone-6-concept-gallery/</a:t>
            </a:r>
            <a:endParaRPr lang="en-US" sz="600" dirty="0"/>
          </a:p>
        </p:txBody>
      </p:sp>
    </p:spTree>
    <p:extLst>
      <p:ext uri="{BB962C8B-B14F-4D97-AF65-F5344CB8AC3E}">
        <p14:creationId xmlns:p14="http://schemas.microsoft.com/office/powerpoint/2010/main" val="82518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 of Computer Science</a:t>
            </a:r>
            <a:endParaRPr lang="en-US" dirty="0"/>
          </a:p>
        </p:txBody>
      </p:sp>
      <p:sp>
        <p:nvSpPr>
          <p:cNvPr id="3" name="Content Placeholder 2"/>
          <p:cNvSpPr>
            <a:spLocks noGrp="1"/>
          </p:cNvSpPr>
          <p:nvPr>
            <p:ph idx="1"/>
          </p:nvPr>
        </p:nvSpPr>
        <p:spPr/>
        <p:txBody>
          <a:bodyPr/>
          <a:lstStyle/>
          <a:p>
            <a:r>
              <a:rPr lang="en-US" dirty="0" smtClean="0"/>
              <a:t>Problem Solving</a:t>
            </a:r>
          </a:p>
          <a:p>
            <a:r>
              <a:rPr lang="en-US" dirty="0" smtClean="0"/>
              <a:t>Computer Security</a:t>
            </a:r>
          </a:p>
          <a:p>
            <a:r>
              <a:rPr lang="en-US" dirty="0" smtClean="0"/>
              <a:t>Human computer interaction</a:t>
            </a:r>
          </a:p>
          <a:p>
            <a:r>
              <a:rPr lang="en-US" dirty="0" smtClean="0"/>
              <a:t>Computer graphics, art, and animation</a:t>
            </a:r>
          </a:p>
          <a:p>
            <a:r>
              <a:rPr lang="en-US" dirty="0" smtClean="0"/>
              <a:t>Algorithms</a:t>
            </a:r>
          </a:p>
          <a:p>
            <a:pPr marL="0" indent="0">
              <a:buNone/>
            </a:pPr>
            <a:endParaRPr lang="en-US" dirty="0"/>
          </a:p>
        </p:txBody>
      </p:sp>
    </p:spTree>
    <p:extLst>
      <p:ext uri="{BB962C8B-B14F-4D97-AF65-F5344CB8AC3E}">
        <p14:creationId xmlns:p14="http://schemas.microsoft.com/office/powerpoint/2010/main" val="3328261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914400" lvl="2" indent="0">
              <a:buNone/>
            </a:pPr>
            <a:r>
              <a:rPr lang="en-US" sz="4800" dirty="0" smtClean="0"/>
              <a:t>      Problem Solving</a:t>
            </a:r>
            <a:endParaRPr lang="en-US" sz="4800" dirty="0"/>
          </a:p>
        </p:txBody>
      </p:sp>
    </p:spTree>
    <p:extLst>
      <p:ext uri="{BB962C8B-B14F-4D97-AF65-F5344CB8AC3E}">
        <p14:creationId xmlns:p14="http://schemas.microsoft.com/office/powerpoint/2010/main" val="9129462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4852</TotalTime>
  <Words>1840</Words>
  <Application>Microsoft Office PowerPoint</Application>
  <PresentationFormat>Widescreen</PresentationFormat>
  <Paragraphs>341</Paragraphs>
  <Slides>39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ＭＳ Ｐゴシック</vt:lpstr>
      <vt:lpstr>SimSun</vt:lpstr>
      <vt:lpstr>SimSun</vt:lpstr>
      <vt:lpstr>Arial</vt:lpstr>
      <vt:lpstr>Calibri</vt:lpstr>
      <vt:lpstr>Century Gothic</vt:lpstr>
      <vt:lpstr>Times New Roman</vt:lpstr>
      <vt:lpstr>Verdana</vt:lpstr>
      <vt:lpstr>Wingdings</vt:lpstr>
      <vt:lpstr>Wingdings 3</vt:lpstr>
      <vt:lpstr>Ion Boardroom</vt:lpstr>
      <vt:lpstr>WELCOME! CSE Outreach Roadshow</vt:lpstr>
      <vt:lpstr>Who We Are</vt:lpstr>
      <vt:lpstr>What is Computer Science?</vt:lpstr>
      <vt:lpstr>What is Computer Science?</vt:lpstr>
      <vt:lpstr>What is Computer Science?</vt:lpstr>
      <vt:lpstr>Computer Software</vt:lpstr>
      <vt:lpstr>Computer Hardware</vt:lpstr>
      <vt:lpstr>Applications of Computer Science</vt:lpstr>
      <vt:lpstr>PowerPoint Presentation</vt:lpstr>
      <vt:lpstr>Problem Solving</vt:lpstr>
      <vt:lpstr>PowerPoint Presentation</vt:lpstr>
      <vt:lpstr>Computer Security</vt:lpstr>
      <vt:lpstr>PowerPoint Presentation</vt:lpstr>
      <vt:lpstr>Can you decode this ?</vt:lpstr>
      <vt:lpstr>Can you decode this ?</vt:lpstr>
      <vt:lpstr>PowerPoint Presentation</vt:lpstr>
      <vt:lpstr>Monster Inc. by Pixar</vt:lpstr>
      <vt:lpstr>PowerPoint Presentation</vt:lpstr>
      <vt:lpstr>PowerPoint Presentation</vt:lpstr>
      <vt:lpstr>What is the similarity between these?</vt:lpstr>
      <vt:lpstr>Why discuss lists of instructions here??</vt:lpstr>
      <vt:lpstr>Why discuss lists of instructions here??</vt:lpstr>
      <vt:lpstr>Following an Algorithm</vt:lpstr>
      <vt:lpstr>Here's the algorithm – follow exactly!!</vt:lpstr>
      <vt:lpstr>It was meant to be a kite!!</vt:lpstr>
      <vt:lpstr>Sorting Algorithms</vt:lpstr>
      <vt:lpstr>Sorting Algorithms</vt:lpstr>
      <vt:lpstr>Sorting Algorithms</vt:lpstr>
      <vt:lpstr>PowerPoint Presentation</vt:lpstr>
      <vt:lpstr>PowerPoint Presentation</vt:lpstr>
      <vt:lpstr>Human-Computer Interaction</vt:lpstr>
      <vt:lpstr>What field has …?</vt:lpstr>
      <vt:lpstr>PowerPoint Presentation</vt:lpstr>
      <vt:lpstr>PowerPoint Presentation</vt:lpstr>
      <vt:lpstr>Major CSE Contributors</vt:lpstr>
      <vt:lpstr>Shortage in female graduates (reformulate this to sth more positive</vt:lpstr>
      <vt:lpstr>Who We Are</vt:lpstr>
      <vt:lpstr>Resources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Science?</dc:title>
  <dc:creator>Elizabeth Marsh</dc:creator>
  <cp:lastModifiedBy>Meryem Berrada</cp:lastModifiedBy>
  <cp:revision>67</cp:revision>
  <dcterms:created xsi:type="dcterms:W3CDTF">2014-10-02T17:19:34Z</dcterms:created>
  <dcterms:modified xsi:type="dcterms:W3CDTF">2014-10-24T01:00:21Z</dcterms:modified>
</cp:coreProperties>
</file>