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5"/>
  </p:notesMasterIdLst>
  <p:handoutMasterIdLst>
    <p:handoutMasterId r:id="rId26"/>
  </p:handoutMasterIdLst>
  <p:sldIdLst>
    <p:sldId id="256" r:id="rId2"/>
    <p:sldId id="958" r:id="rId3"/>
    <p:sldId id="957" r:id="rId4"/>
    <p:sldId id="926" r:id="rId5"/>
    <p:sldId id="928" r:id="rId6"/>
    <p:sldId id="963" r:id="rId7"/>
    <p:sldId id="959" r:id="rId8"/>
    <p:sldId id="954" r:id="rId9"/>
    <p:sldId id="961" r:id="rId10"/>
    <p:sldId id="946" r:id="rId11"/>
    <p:sldId id="960" r:id="rId12"/>
    <p:sldId id="941" r:id="rId13"/>
    <p:sldId id="942" r:id="rId14"/>
    <p:sldId id="664" r:id="rId15"/>
    <p:sldId id="949" r:id="rId16"/>
    <p:sldId id="950" r:id="rId17"/>
    <p:sldId id="952" r:id="rId18"/>
    <p:sldId id="812" r:id="rId19"/>
    <p:sldId id="930" r:id="rId20"/>
    <p:sldId id="962" r:id="rId21"/>
    <p:sldId id="922" r:id="rId22"/>
    <p:sldId id="964" r:id="rId23"/>
    <p:sldId id="955" r:id="rId2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yak"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389" autoAdjust="0"/>
    <p:restoredTop sz="81981" autoAdjust="0"/>
  </p:normalViewPr>
  <p:slideViewPr>
    <p:cSldViewPr>
      <p:cViewPr>
        <p:scale>
          <a:sx n="85" d="100"/>
          <a:sy n="85" d="100"/>
        </p:scale>
        <p:origin x="-2136" y="-88"/>
      </p:cViewPr>
      <p:guideLst>
        <p:guide orient="horz" pos="2160"/>
        <p:guide pos="2880"/>
      </p:guideLst>
    </p:cSldViewPr>
  </p:slideViewPr>
  <p:outlineViewPr>
    <p:cViewPr>
      <p:scale>
        <a:sx n="33" d="100"/>
        <a:sy n="33" d="100"/>
      </p:scale>
      <p:origin x="0" y="17010"/>
    </p:cViewPr>
  </p:outlineViewPr>
  <p:notesTextViewPr>
    <p:cViewPr>
      <p:scale>
        <a:sx n="100" d="100"/>
        <a:sy n="100" d="100"/>
      </p:scale>
      <p:origin x="0" y="0"/>
    </p:cViewPr>
  </p:notesTextViewPr>
  <p:sorterViewPr>
    <p:cViewPr>
      <p:scale>
        <a:sx n="85" d="100"/>
        <a:sy n="85" d="100"/>
      </p:scale>
      <p:origin x="0" y="48"/>
    </p:cViewPr>
  </p:sorterViewPr>
  <p:notesViewPr>
    <p:cSldViewPr>
      <p:cViewPr varScale="1">
        <p:scale>
          <a:sx n="58" d="100"/>
          <a:sy n="58" d="100"/>
        </p:scale>
        <p:origin x="-2508"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Unique ads</c:v>
                </c:pt>
              </c:strCache>
            </c:strRef>
          </c:tx>
          <c:invertIfNegative val="0"/>
          <c:cat>
            <c:numRef>
              <c:f>Sheet1!$A$2:$A$11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Sheet1!$B$2:$B$11</c:f>
              <c:numCache>
                <c:formatCode>General</c:formatCode>
                <c:ptCount val="10"/>
                <c:pt idx="0">
                  <c:v>13.0</c:v>
                </c:pt>
                <c:pt idx="1">
                  <c:v>13.0</c:v>
                </c:pt>
                <c:pt idx="2">
                  <c:v>8.0</c:v>
                </c:pt>
                <c:pt idx="3">
                  <c:v>10.0</c:v>
                </c:pt>
                <c:pt idx="4">
                  <c:v>10.0</c:v>
                </c:pt>
                <c:pt idx="5">
                  <c:v>12.0</c:v>
                </c:pt>
                <c:pt idx="6">
                  <c:v>13.0</c:v>
                </c:pt>
                <c:pt idx="7">
                  <c:v>11.0</c:v>
                </c:pt>
                <c:pt idx="8">
                  <c:v>7.0</c:v>
                </c:pt>
                <c:pt idx="9">
                  <c:v>17.0</c:v>
                </c:pt>
              </c:numCache>
            </c:numRef>
          </c:val>
        </c:ser>
        <c:dLbls>
          <c:showLegendKey val="0"/>
          <c:showVal val="1"/>
          <c:showCatName val="0"/>
          <c:showSerName val="0"/>
          <c:showPercent val="0"/>
          <c:showBubbleSize val="0"/>
        </c:dLbls>
        <c:gapWidth val="150"/>
        <c:overlap val="-25"/>
        <c:axId val="-2126428472"/>
        <c:axId val="-2108365656"/>
      </c:barChart>
      <c:catAx>
        <c:axId val="-2126428472"/>
        <c:scaling>
          <c:orientation val="minMax"/>
        </c:scaling>
        <c:delete val="0"/>
        <c:axPos val="b"/>
        <c:numFmt formatCode="General" sourceLinked="1"/>
        <c:majorTickMark val="none"/>
        <c:minorTickMark val="none"/>
        <c:tickLblPos val="nextTo"/>
        <c:crossAx val="-2108365656"/>
        <c:crosses val="autoZero"/>
        <c:auto val="1"/>
        <c:lblAlgn val="ctr"/>
        <c:lblOffset val="100"/>
        <c:noMultiLvlLbl val="0"/>
      </c:catAx>
      <c:valAx>
        <c:axId val="-2108365656"/>
        <c:scaling>
          <c:orientation val="minMax"/>
        </c:scaling>
        <c:delete val="1"/>
        <c:axPos val="l"/>
        <c:numFmt formatCode="General" sourceLinked="1"/>
        <c:majorTickMark val="out"/>
        <c:minorTickMark val="none"/>
        <c:tickLblPos val="nextTo"/>
        <c:crossAx val="-2126428472"/>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Unique ads</c:v>
                </c:pt>
              </c:strCache>
            </c:strRef>
          </c:tx>
          <c:invertIfNegative val="0"/>
          <c:cat>
            <c:numRef>
              <c:f>Sheet1!$A$2:$A$11</c:f>
              <c:numCache>
                <c:formatCode>General</c:formatCode>
                <c:ptCount val="10"/>
                <c:pt idx="0">
                  <c:v>10.0</c:v>
                </c:pt>
                <c:pt idx="1">
                  <c:v>1.0</c:v>
                </c:pt>
                <c:pt idx="2">
                  <c:v>2.0</c:v>
                </c:pt>
                <c:pt idx="3">
                  <c:v>7.0</c:v>
                </c:pt>
                <c:pt idx="4">
                  <c:v>6.0</c:v>
                </c:pt>
                <c:pt idx="5">
                  <c:v>8.0</c:v>
                </c:pt>
                <c:pt idx="6">
                  <c:v>5.0</c:v>
                </c:pt>
                <c:pt idx="7">
                  <c:v>4.0</c:v>
                </c:pt>
                <c:pt idx="8">
                  <c:v>3.0</c:v>
                </c:pt>
                <c:pt idx="9">
                  <c:v>9.0</c:v>
                </c:pt>
              </c:numCache>
            </c:numRef>
          </c:cat>
          <c:val>
            <c:numRef>
              <c:f>Sheet1!$B$2:$B$11</c:f>
              <c:numCache>
                <c:formatCode>General</c:formatCode>
                <c:ptCount val="10"/>
                <c:pt idx="0">
                  <c:v>17.0</c:v>
                </c:pt>
                <c:pt idx="1">
                  <c:v>13.0</c:v>
                </c:pt>
                <c:pt idx="2">
                  <c:v>13.0</c:v>
                </c:pt>
                <c:pt idx="3">
                  <c:v>13.0</c:v>
                </c:pt>
                <c:pt idx="4">
                  <c:v>12.0</c:v>
                </c:pt>
                <c:pt idx="5">
                  <c:v>11.0</c:v>
                </c:pt>
                <c:pt idx="6">
                  <c:v>10.0</c:v>
                </c:pt>
                <c:pt idx="7">
                  <c:v>10.0</c:v>
                </c:pt>
                <c:pt idx="8">
                  <c:v>8.0</c:v>
                </c:pt>
                <c:pt idx="9">
                  <c:v>7.0</c:v>
                </c:pt>
              </c:numCache>
            </c:numRef>
          </c:val>
        </c:ser>
        <c:dLbls>
          <c:showLegendKey val="0"/>
          <c:showVal val="1"/>
          <c:showCatName val="0"/>
          <c:showSerName val="0"/>
          <c:showPercent val="0"/>
          <c:showBubbleSize val="0"/>
        </c:dLbls>
        <c:gapWidth val="150"/>
        <c:overlap val="-25"/>
        <c:axId val="-2110598504"/>
        <c:axId val="-2110601496"/>
      </c:barChart>
      <c:catAx>
        <c:axId val="-2110598504"/>
        <c:scaling>
          <c:orientation val="minMax"/>
        </c:scaling>
        <c:delete val="0"/>
        <c:axPos val="b"/>
        <c:numFmt formatCode="General" sourceLinked="1"/>
        <c:majorTickMark val="none"/>
        <c:minorTickMark val="none"/>
        <c:tickLblPos val="nextTo"/>
        <c:crossAx val="-2110601496"/>
        <c:crosses val="autoZero"/>
        <c:auto val="1"/>
        <c:lblAlgn val="ctr"/>
        <c:lblOffset val="100"/>
        <c:noMultiLvlLbl val="0"/>
      </c:catAx>
      <c:valAx>
        <c:axId val="-2110601496"/>
        <c:scaling>
          <c:orientation val="minMax"/>
        </c:scaling>
        <c:delete val="1"/>
        <c:axPos val="l"/>
        <c:numFmt formatCode="General" sourceLinked="1"/>
        <c:majorTickMark val="out"/>
        <c:minorTickMark val="none"/>
        <c:tickLblPos val="nextTo"/>
        <c:crossAx val="-211059850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Sheet1!$B$2</c:f>
              <c:strCache>
                <c:ptCount val="1"/>
                <c:pt idx="0">
                  <c:v>Ad ID</c:v>
                </c:pt>
              </c:strCache>
            </c:strRef>
          </c:tx>
          <c:spPr>
            <a:ln w="47625">
              <a:noFill/>
            </a:ln>
            <a:effectLst/>
          </c:spPr>
          <c:marker>
            <c:symbol val="circle"/>
            <c:size val="4"/>
            <c:spPr>
              <a:solidFill>
                <a:schemeClr val="tx2"/>
              </a:solidFill>
              <a:ln>
                <a:noFill/>
              </a:ln>
              <a:effectLst/>
            </c:spPr>
          </c:marker>
          <c:xVal>
            <c:numRef>
              <c:f>Sheet1!$A$3:$A$398</c:f>
              <c:numCache>
                <c:formatCode>General</c:formatCode>
                <c:ptCount val="396"/>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pt idx="30">
                  <c:v>16.0</c:v>
                </c:pt>
                <c:pt idx="31">
                  <c:v>16.0</c:v>
                </c:pt>
                <c:pt idx="32">
                  <c:v>17.0</c:v>
                </c:pt>
                <c:pt idx="33">
                  <c:v>17.0</c:v>
                </c:pt>
                <c:pt idx="34">
                  <c:v>18.0</c:v>
                </c:pt>
                <c:pt idx="35">
                  <c:v>18.0</c:v>
                </c:pt>
                <c:pt idx="36">
                  <c:v>19.0</c:v>
                </c:pt>
                <c:pt idx="37">
                  <c:v>19.0</c:v>
                </c:pt>
                <c:pt idx="38">
                  <c:v>20.0</c:v>
                </c:pt>
                <c:pt idx="39">
                  <c:v>20.0</c:v>
                </c:pt>
                <c:pt idx="40">
                  <c:v>21.0</c:v>
                </c:pt>
                <c:pt idx="41">
                  <c:v>21.0</c:v>
                </c:pt>
                <c:pt idx="42">
                  <c:v>22.0</c:v>
                </c:pt>
                <c:pt idx="43">
                  <c:v>22.0</c:v>
                </c:pt>
                <c:pt idx="44">
                  <c:v>23.0</c:v>
                </c:pt>
                <c:pt idx="45">
                  <c:v>23.0</c:v>
                </c:pt>
                <c:pt idx="46">
                  <c:v>24.0</c:v>
                </c:pt>
                <c:pt idx="47">
                  <c:v>24.0</c:v>
                </c:pt>
                <c:pt idx="48">
                  <c:v>25.0</c:v>
                </c:pt>
                <c:pt idx="49">
                  <c:v>25.0</c:v>
                </c:pt>
                <c:pt idx="50">
                  <c:v>26.0</c:v>
                </c:pt>
                <c:pt idx="51">
                  <c:v>26.0</c:v>
                </c:pt>
                <c:pt idx="52">
                  <c:v>27.0</c:v>
                </c:pt>
                <c:pt idx="53">
                  <c:v>27.0</c:v>
                </c:pt>
                <c:pt idx="54">
                  <c:v>28.0</c:v>
                </c:pt>
                <c:pt idx="55">
                  <c:v>28.0</c:v>
                </c:pt>
                <c:pt idx="56">
                  <c:v>29.0</c:v>
                </c:pt>
                <c:pt idx="57">
                  <c:v>29.0</c:v>
                </c:pt>
                <c:pt idx="58">
                  <c:v>30.0</c:v>
                </c:pt>
                <c:pt idx="59">
                  <c:v>30.0</c:v>
                </c:pt>
                <c:pt idx="60">
                  <c:v>31.0</c:v>
                </c:pt>
                <c:pt idx="61">
                  <c:v>31.0</c:v>
                </c:pt>
                <c:pt idx="62">
                  <c:v>32.0</c:v>
                </c:pt>
                <c:pt idx="63">
                  <c:v>32.0</c:v>
                </c:pt>
                <c:pt idx="64">
                  <c:v>33.0</c:v>
                </c:pt>
                <c:pt idx="65">
                  <c:v>33.0</c:v>
                </c:pt>
                <c:pt idx="66">
                  <c:v>34.0</c:v>
                </c:pt>
                <c:pt idx="67">
                  <c:v>34.0</c:v>
                </c:pt>
                <c:pt idx="68">
                  <c:v>35.0</c:v>
                </c:pt>
                <c:pt idx="69">
                  <c:v>35.0</c:v>
                </c:pt>
                <c:pt idx="70">
                  <c:v>36.0</c:v>
                </c:pt>
                <c:pt idx="71">
                  <c:v>36.0</c:v>
                </c:pt>
                <c:pt idx="72">
                  <c:v>37.0</c:v>
                </c:pt>
                <c:pt idx="73">
                  <c:v>37.0</c:v>
                </c:pt>
                <c:pt idx="74">
                  <c:v>38.0</c:v>
                </c:pt>
                <c:pt idx="75">
                  <c:v>38.0</c:v>
                </c:pt>
                <c:pt idx="76">
                  <c:v>39.0</c:v>
                </c:pt>
                <c:pt idx="77">
                  <c:v>39.0</c:v>
                </c:pt>
                <c:pt idx="78">
                  <c:v>40.0</c:v>
                </c:pt>
                <c:pt idx="79">
                  <c:v>40.0</c:v>
                </c:pt>
                <c:pt idx="80">
                  <c:v>41.0</c:v>
                </c:pt>
                <c:pt idx="81">
                  <c:v>41.0</c:v>
                </c:pt>
                <c:pt idx="82">
                  <c:v>42.0</c:v>
                </c:pt>
                <c:pt idx="83">
                  <c:v>42.0</c:v>
                </c:pt>
                <c:pt idx="84">
                  <c:v>43.0</c:v>
                </c:pt>
                <c:pt idx="85">
                  <c:v>43.0</c:v>
                </c:pt>
                <c:pt idx="86">
                  <c:v>44.0</c:v>
                </c:pt>
                <c:pt idx="87">
                  <c:v>44.0</c:v>
                </c:pt>
                <c:pt idx="88">
                  <c:v>45.0</c:v>
                </c:pt>
                <c:pt idx="89">
                  <c:v>45.0</c:v>
                </c:pt>
                <c:pt idx="90">
                  <c:v>46.0</c:v>
                </c:pt>
                <c:pt idx="91">
                  <c:v>46.0</c:v>
                </c:pt>
                <c:pt idx="92">
                  <c:v>47.0</c:v>
                </c:pt>
                <c:pt idx="93">
                  <c:v>47.0</c:v>
                </c:pt>
                <c:pt idx="94">
                  <c:v>48.0</c:v>
                </c:pt>
                <c:pt idx="95">
                  <c:v>48.0</c:v>
                </c:pt>
                <c:pt idx="96">
                  <c:v>49.0</c:v>
                </c:pt>
                <c:pt idx="97">
                  <c:v>49.0</c:v>
                </c:pt>
                <c:pt idx="98">
                  <c:v>50.0</c:v>
                </c:pt>
                <c:pt idx="99">
                  <c:v>50.0</c:v>
                </c:pt>
                <c:pt idx="100">
                  <c:v>51.0</c:v>
                </c:pt>
                <c:pt idx="101">
                  <c:v>51.0</c:v>
                </c:pt>
                <c:pt idx="102">
                  <c:v>52.0</c:v>
                </c:pt>
                <c:pt idx="103">
                  <c:v>52.0</c:v>
                </c:pt>
                <c:pt idx="104">
                  <c:v>53.0</c:v>
                </c:pt>
                <c:pt idx="105">
                  <c:v>53.0</c:v>
                </c:pt>
                <c:pt idx="106">
                  <c:v>54.0</c:v>
                </c:pt>
                <c:pt idx="107">
                  <c:v>54.0</c:v>
                </c:pt>
                <c:pt idx="108">
                  <c:v>55.0</c:v>
                </c:pt>
                <c:pt idx="109">
                  <c:v>55.0</c:v>
                </c:pt>
                <c:pt idx="110">
                  <c:v>56.0</c:v>
                </c:pt>
                <c:pt idx="111">
                  <c:v>56.0</c:v>
                </c:pt>
                <c:pt idx="112">
                  <c:v>57.0</c:v>
                </c:pt>
                <c:pt idx="113">
                  <c:v>57.0</c:v>
                </c:pt>
                <c:pt idx="114">
                  <c:v>58.0</c:v>
                </c:pt>
                <c:pt idx="115">
                  <c:v>58.0</c:v>
                </c:pt>
                <c:pt idx="116">
                  <c:v>59.0</c:v>
                </c:pt>
                <c:pt idx="117">
                  <c:v>59.0</c:v>
                </c:pt>
                <c:pt idx="118">
                  <c:v>60.0</c:v>
                </c:pt>
                <c:pt idx="119">
                  <c:v>60.0</c:v>
                </c:pt>
                <c:pt idx="120">
                  <c:v>61.0</c:v>
                </c:pt>
                <c:pt idx="121">
                  <c:v>61.0</c:v>
                </c:pt>
                <c:pt idx="122">
                  <c:v>62.0</c:v>
                </c:pt>
                <c:pt idx="123">
                  <c:v>62.0</c:v>
                </c:pt>
                <c:pt idx="124">
                  <c:v>63.0</c:v>
                </c:pt>
                <c:pt idx="125">
                  <c:v>63.0</c:v>
                </c:pt>
                <c:pt idx="126">
                  <c:v>64.0</c:v>
                </c:pt>
                <c:pt idx="127">
                  <c:v>64.0</c:v>
                </c:pt>
                <c:pt idx="128">
                  <c:v>65.0</c:v>
                </c:pt>
                <c:pt idx="129">
                  <c:v>65.0</c:v>
                </c:pt>
                <c:pt idx="130">
                  <c:v>66.0</c:v>
                </c:pt>
                <c:pt idx="131">
                  <c:v>66.0</c:v>
                </c:pt>
                <c:pt idx="132">
                  <c:v>67.0</c:v>
                </c:pt>
                <c:pt idx="133">
                  <c:v>67.0</c:v>
                </c:pt>
                <c:pt idx="134">
                  <c:v>68.0</c:v>
                </c:pt>
                <c:pt idx="135">
                  <c:v>68.0</c:v>
                </c:pt>
                <c:pt idx="136">
                  <c:v>69.0</c:v>
                </c:pt>
                <c:pt idx="137">
                  <c:v>69.0</c:v>
                </c:pt>
                <c:pt idx="138">
                  <c:v>70.0</c:v>
                </c:pt>
                <c:pt idx="139">
                  <c:v>70.0</c:v>
                </c:pt>
                <c:pt idx="140">
                  <c:v>71.0</c:v>
                </c:pt>
                <c:pt idx="141">
                  <c:v>71.0</c:v>
                </c:pt>
                <c:pt idx="142">
                  <c:v>72.0</c:v>
                </c:pt>
                <c:pt idx="143">
                  <c:v>72.0</c:v>
                </c:pt>
                <c:pt idx="144">
                  <c:v>73.0</c:v>
                </c:pt>
                <c:pt idx="145">
                  <c:v>73.0</c:v>
                </c:pt>
                <c:pt idx="146">
                  <c:v>74.0</c:v>
                </c:pt>
                <c:pt idx="147">
                  <c:v>74.0</c:v>
                </c:pt>
                <c:pt idx="148">
                  <c:v>75.0</c:v>
                </c:pt>
                <c:pt idx="149">
                  <c:v>75.0</c:v>
                </c:pt>
                <c:pt idx="150">
                  <c:v>76.0</c:v>
                </c:pt>
                <c:pt idx="151">
                  <c:v>76.0</c:v>
                </c:pt>
                <c:pt idx="152">
                  <c:v>77.0</c:v>
                </c:pt>
                <c:pt idx="153">
                  <c:v>77.0</c:v>
                </c:pt>
                <c:pt idx="154">
                  <c:v>78.0</c:v>
                </c:pt>
                <c:pt idx="155">
                  <c:v>78.0</c:v>
                </c:pt>
                <c:pt idx="156">
                  <c:v>79.0</c:v>
                </c:pt>
                <c:pt idx="157">
                  <c:v>79.0</c:v>
                </c:pt>
                <c:pt idx="158">
                  <c:v>80.0</c:v>
                </c:pt>
                <c:pt idx="159">
                  <c:v>80.0</c:v>
                </c:pt>
                <c:pt idx="160">
                  <c:v>81.0</c:v>
                </c:pt>
                <c:pt idx="161">
                  <c:v>81.0</c:v>
                </c:pt>
                <c:pt idx="162">
                  <c:v>82.0</c:v>
                </c:pt>
                <c:pt idx="163">
                  <c:v>82.0</c:v>
                </c:pt>
                <c:pt idx="164">
                  <c:v>83.0</c:v>
                </c:pt>
                <c:pt idx="165">
                  <c:v>83.0</c:v>
                </c:pt>
                <c:pt idx="166">
                  <c:v>84.0</c:v>
                </c:pt>
                <c:pt idx="167">
                  <c:v>84.0</c:v>
                </c:pt>
                <c:pt idx="168">
                  <c:v>85.0</c:v>
                </c:pt>
                <c:pt idx="169">
                  <c:v>85.0</c:v>
                </c:pt>
                <c:pt idx="170">
                  <c:v>86.0</c:v>
                </c:pt>
                <c:pt idx="171">
                  <c:v>86.0</c:v>
                </c:pt>
                <c:pt idx="172">
                  <c:v>87.0</c:v>
                </c:pt>
                <c:pt idx="173">
                  <c:v>87.0</c:v>
                </c:pt>
                <c:pt idx="174">
                  <c:v>88.0</c:v>
                </c:pt>
                <c:pt idx="175">
                  <c:v>88.0</c:v>
                </c:pt>
                <c:pt idx="176">
                  <c:v>89.0</c:v>
                </c:pt>
                <c:pt idx="177">
                  <c:v>89.0</c:v>
                </c:pt>
                <c:pt idx="178">
                  <c:v>90.0</c:v>
                </c:pt>
                <c:pt idx="179">
                  <c:v>90.0</c:v>
                </c:pt>
                <c:pt idx="180">
                  <c:v>91.0</c:v>
                </c:pt>
                <c:pt idx="181">
                  <c:v>91.0</c:v>
                </c:pt>
                <c:pt idx="182">
                  <c:v>92.0</c:v>
                </c:pt>
                <c:pt idx="183">
                  <c:v>92.0</c:v>
                </c:pt>
                <c:pt idx="184">
                  <c:v>93.0</c:v>
                </c:pt>
                <c:pt idx="185">
                  <c:v>93.0</c:v>
                </c:pt>
                <c:pt idx="186">
                  <c:v>94.0</c:v>
                </c:pt>
                <c:pt idx="187">
                  <c:v>94.0</c:v>
                </c:pt>
                <c:pt idx="188">
                  <c:v>95.0</c:v>
                </c:pt>
                <c:pt idx="189">
                  <c:v>95.0</c:v>
                </c:pt>
                <c:pt idx="190">
                  <c:v>96.0</c:v>
                </c:pt>
                <c:pt idx="191">
                  <c:v>96.0</c:v>
                </c:pt>
                <c:pt idx="192">
                  <c:v>97.0</c:v>
                </c:pt>
                <c:pt idx="193">
                  <c:v>97.0</c:v>
                </c:pt>
                <c:pt idx="194">
                  <c:v>98.0</c:v>
                </c:pt>
                <c:pt idx="195">
                  <c:v>98.0</c:v>
                </c:pt>
                <c:pt idx="196">
                  <c:v>99.0</c:v>
                </c:pt>
                <c:pt idx="197">
                  <c:v>99.0</c:v>
                </c:pt>
                <c:pt idx="198">
                  <c:v>100.0</c:v>
                </c:pt>
                <c:pt idx="199">
                  <c:v>100.0</c:v>
                </c:pt>
                <c:pt idx="200">
                  <c:v>101.0</c:v>
                </c:pt>
                <c:pt idx="201">
                  <c:v>101.0</c:v>
                </c:pt>
                <c:pt idx="202">
                  <c:v>102.0</c:v>
                </c:pt>
                <c:pt idx="203">
                  <c:v>102.0</c:v>
                </c:pt>
                <c:pt idx="204">
                  <c:v>103.0</c:v>
                </c:pt>
                <c:pt idx="205">
                  <c:v>103.0</c:v>
                </c:pt>
                <c:pt idx="206">
                  <c:v>104.0</c:v>
                </c:pt>
                <c:pt idx="207">
                  <c:v>104.0</c:v>
                </c:pt>
                <c:pt idx="208">
                  <c:v>105.0</c:v>
                </c:pt>
                <c:pt idx="209">
                  <c:v>105.0</c:v>
                </c:pt>
                <c:pt idx="210">
                  <c:v>106.0</c:v>
                </c:pt>
                <c:pt idx="211">
                  <c:v>106.0</c:v>
                </c:pt>
                <c:pt idx="212">
                  <c:v>107.0</c:v>
                </c:pt>
                <c:pt idx="213">
                  <c:v>107.0</c:v>
                </c:pt>
                <c:pt idx="214">
                  <c:v>108.0</c:v>
                </c:pt>
                <c:pt idx="215">
                  <c:v>108.0</c:v>
                </c:pt>
                <c:pt idx="216">
                  <c:v>109.0</c:v>
                </c:pt>
                <c:pt idx="217">
                  <c:v>109.0</c:v>
                </c:pt>
                <c:pt idx="218">
                  <c:v>110.0</c:v>
                </c:pt>
                <c:pt idx="219">
                  <c:v>110.0</c:v>
                </c:pt>
                <c:pt idx="220">
                  <c:v>111.0</c:v>
                </c:pt>
                <c:pt idx="221">
                  <c:v>111.0</c:v>
                </c:pt>
                <c:pt idx="222">
                  <c:v>112.0</c:v>
                </c:pt>
                <c:pt idx="223">
                  <c:v>112.0</c:v>
                </c:pt>
                <c:pt idx="224">
                  <c:v>113.0</c:v>
                </c:pt>
                <c:pt idx="225">
                  <c:v>113.0</c:v>
                </c:pt>
                <c:pt idx="226">
                  <c:v>114.0</c:v>
                </c:pt>
                <c:pt idx="227">
                  <c:v>114.0</c:v>
                </c:pt>
                <c:pt idx="228">
                  <c:v>115.0</c:v>
                </c:pt>
                <c:pt idx="229">
                  <c:v>115.0</c:v>
                </c:pt>
                <c:pt idx="230">
                  <c:v>116.0</c:v>
                </c:pt>
                <c:pt idx="231">
                  <c:v>116.0</c:v>
                </c:pt>
                <c:pt idx="232">
                  <c:v>117.0</c:v>
                </c:pt>
                <c:pt idx="233">
                  <c:v>117.0</c:v>
                </c:pt>
                <c:pt idx="234">
                  <c:v>118.0</c:v>
                </c:pt>
                <c:pt idx="235">
                  <c:v>118.0</c:v>
                </c:pt>
                <c:pt idx="236">
                  <c:v>119.0</c:v>
                </c:pt>
                <c:pt idx="237">
                  <c:v>119.0</c:v>
                </c:pt>
                <c:pt idx="238">
                  <c:v>120.0</c:v>
                </c:pt>
                <c:pt idx="239">
                  <c:v>120.0</c:v>
                </c:pt>
                <c:pt idx="240">
                  <c:v>121.0</c:v>
                </c:pt>
                <c:pt idx="241">
                  <c:v>121.0</c:v>
                </c:pt>
                <c:pt idx="242">
                  <c:v>122.0</c:v>
                </c:pt>
                <c:pt idx="243">
                  <c:v>122.0</c:v>
                </c:pt>
                <c:pt idx="244">
                  <c:v>123.0</c:v>
                </c:pt>
                <c:pt idx="245">
                  <c:v>123.0</c:v>
                </c:pt>
                <c:pt idx="246">
                  <c:v>124.0</c:v>
                </c:pt>
                <c:pt idx="247">
                  <c:v>124.0</c:v>
                </c:pt>
                <c:pt idx="248">
                  <c:v>125.0</c:v>
                </c:pt>
                <c:pt idx="249">
                  <c:v>125.0</c:v>
                </c:pt>
                <c:pt idx="250">
                  <c:v>126.0</c:v>
                </c:pt>
                <c:pt idx="251">
                  <c:v>126.0</c:v>
                </c:pt>
                <c:pt idx="252">
                  <c:v>127.0</c:v>
                </c:pt>
                <c:pt idx="253">
                  <c:v>127.0</c:v>
                </c:pt>
                <c:pt idx="254">
                  <c:v>128.0</c:v>
                </c:pt>
                <c:pt idx="255">
                  <c:v>128.0</c:v>
                </c:pt>
                <c:pt idx="256">
                  <c:v>129.0</c:v>
                </c:pt>
                <c:pt idx="257">
                  <c:v>129.0</c:v>
                </c:pt>
                <c:pt idx="258">
                  <c:v>130.0</c:v>
                </c:pt>
                <c:pt idx="259">
                  <c:v>130.0</c:v>
                </c:pt>
                <c:pt idx="260">
                  <c:v>131.0</c:v>
                </c:pt>
                <c:pt idx="261">
                  <c:v>131.0</c:v>
                </c:pt>
                <c:pt idx="262">
                  <c:v>132.0</c:v>
                </c:pt>
                <c:pt idx="263">
                  <c:v>132.0</c:v>
                </c:pt>
                <c:pt idx="264">
                  <c:v>133.0</c:v>
                </c:pt>
                <c:pt idx="265">
                  <c:v>133.0</c:v>
                </c:pt>
                <c:pt idx="266">
                  <c:v>134.0</c:v>
                </c:pt>
                <c:pt idx="267">
                  <c:v>134.0</c:v>
                </c:pt>
                <c:pt idx="268">
                  <c:v>135.0</c:v>
                </c:pt>
                <c:pt idx="269">
                  <c:v>135.0</c:v>
                </c:pt>
                <c:pt idx="270">
                  <c:v>136.0</c:v>
                </c:pt>
                <c:pt idx="271">
                  <c:v>136.0</c:v>
                </c:pt>
                <c:pt idx="272">
                  <c:v>137.0</c:v>
                </c:pt>
                <c:pt idx="273">
                  <c:v>137.0</c:v>
                </c:pt>
                <c:pt idx="274">
                  <c:v>138.0</c:v>
                </c:pt>
                <c:pt idx="275">
                  <c:v>138.0</c:v>
                </c:pt>
                <c:pt idx="276">
                  <c:v>139.0</c:v>
                </c:pt>
                <c:pt idx="277">
                  <c:v>139.0</c:v>
                </c:pt>
                <c:pt idx="278">
                  <c:v>140.0</c:v>
                </c:pt>
                <c:pt idx="279">
                  <c:v>140.0</c:v>
                </c:pt>
                <c:pt idx="280">
                  <c:v>141.0</c:v>
                </c:pt>
                <c:pt idx="281">
                  <c:v>141.0</c:v>
                </c:pt>
                <c:pt idx="282">
                  <c:v>142.0</c:v>
                </c:pt>
                <c:pt idx="283">
                  <c:v>142.0</c:v>
                </c:pt>
                <c:pt idx="284">
                  <c:v>143.0</c:v>
                </c:pt>
                <c:pt idx="285">
                  <c:v>143.0</c:v>
                </c:pt>
                <c:pt idx="286">
                  <c:v>144.0</c:v>
                </c:pt>
                <c:pt idx="287">
                  <c:v>144.0</c:v>
                </c:pt>
                <c:pt idx="288">
                  <c:v>145.0</c:v>
                </c:pt>
                <c:pt idx="289">
                  <c:v>145.0</c:v>
                </c:pt>
                <c:pt idx="290">
                  <c:v>146.0</c:v>
                </c:pt>
                <c:pt idx="291">
                  <c:v>146.0</c:v>
                </c:pt>
                <c:pt idx="292">
                  <c:v>147.0</c:v>
                </c:pt>
                <c:pt idx="293">
                  <c:v>147.0</c:v>
                </c:pt>
                <c:pt idx="294">
                  <c:v>148.0</c:v>
                </c:pt>
                <c:pt idx="295">
                  <c:v>148.0</c:v>
                </c:pt>
                <c:pt idx="296">
                  <c:v>149.0</c:v>
                </c:pt>
                <c:pt idx="297">
                  <c:v>149.0</c:v>
                </c:pt>
                <c:pt idx="298">
                  <c:v>150.0</c:v>
                </c:pt>
                <c:pt idx="299">
                  <c:v>150.0</c:v>
                </c:pt>
                <c:pt idx="300">
                  <c:v>151.0</c:v>
                </c:pt>
                <c:pt idx="301">
                  <c:v>151.0</c:v>
                </c:pt>
                <c:pt idx="302">
                  <c:v>152.0</c:v>
                </c:pt>
                <c:pt idx="303">
                  <c:v>152.0</c:v>
                </c:pt>
                <c:pt idx="304">
                  <c:v>153.0</c:v>
                </c:pt>
                <c:pt idx="305">
                  <c:v>153.0</c:v>
                </c:pt>
                <c:pt idx="306">
                  <c:v>154.0</c:v>
                </c:pt>
                <c:pt idx="307">
                  <c:v>154.0</c:v>
                </c:pt>
                <c:pt idx="308">
                  <c:v>155.0</c:v>
                </c:pt>
                <c:pt idx="309">
                  <c:v>155.0</c:v>
                </c:pt>
                <c:pt idx="310">
                  <c:v>156.0</c:v>
                </c:pt>
                <c:pt idx="311">
                  <c:v>156.0</c:v>
                </c:pt>
                <c:pt idx="312">
                  <c:v>157.0</c:v>
                </c:pt>
                <c:pt idx="313">
                  <c:v>157.0</c:v>
                </c:pt>
                <c:pt idx="314">
                  <c:v>158.0</c:v>
                </c:pt>
                <c:pt idx="315">
                  <c:v>158.0</c:v>
                </c:pt>
                <c:pt idx="316">
                  <c:v>159.0</c:v>
                </c:pt>
                <c:pt idx="317">
                  <c:v>159.0</c:v>
                </c:pt>
                <c:pt idx="318">
                  <c:v>160.0</c:v>
                </c:pt>
                <c:pt idx="319">
                  <c:v>160.0</c:v>
                </c:pt>
                <c:pt idx="320">
                  <c:v>161.0</c:v>
                </c:pt>
                <c:pt idx="321">
                  <c:v>161.0</c:v>
                </c:pt>
                <c:pt idx="322">
                  <c:v>162.0</c:v>
                </c:pt>
                <c:pt idx="323">
                  <c:v>162.0</c:v>
                </c:pt>
                <c:pt idx="324">
                  <c:v>163.0</c:v>
                </c:pt>
                <c:pt idx="325">
                  <c:v>163.0</c:v>
                </c:pt>
                <c:pt idx="326">
                  <c:v>164.0</c:v>
                </c:pt>
                <c:pt idx="327">
                  <c:v>164.0</c:v>
                </c:pt>
                <c:pt idx="328">
                  <c:v>165.0</c:v>
                </c:pt>
                <c:pt idx="329">
                  <c:v>165.0</c:v>
                </c:pt>
                <c:pt idx="330">
                  <c:v>166.0</c:v>
                </c:pt>
                <c:pt idx="331">
                  <c:v>166.0</c:v>
                </c:pt>
                <c:pt idx="332">
                  <c:v>167.0</c:v>
                </c:pt>
                <c:pt idx="333">
                  <c:v>167.0</c:v>
                </c:pt>
                <c:pt idx="334">
                  <c:v>168.0</c:v>
                </c:pt>
                <c:pt idx="335">
                  <c:v>168.0</c:v>
                </c:pt>
                <c:pt idx="336">
                  <c:v>169.0</c:v>
                </c:pt>
                <c:pt idx="337">
                  <c:v>169.0</c:v>
                </c:pt>
                <c:pt idx="338">
                  <c:v>170.0</c:v>
                </c:pt>
                <c:pt idx="339">
                  <c:v>170.0</c:v>
                </c:pt>
                <c:pt idx="340">
                  <c:v>171.0</c:v>
                </c:pt>
                <c:pt idx="341">
                  <c:v>171.0</c:v>
                </c:pt>
                <c:pt idx="342">
                  <c:v>172.0</c:v>
                </c:pt>
                <c:pt idx="343">
                  <c:v>172.0</c:v>
                </c:pt>
                <c:pt idx="344">
                  <c:v>173.0</c:v>
                </c:pt>
                <c:pt idx="345">
                  <c:v>173.0</c:v>
                </c:pt>
                <c:pt idx="346">
                  <c:v>174.0</c:v>
                </c:pt>
                <c:pt idx="347">
                  <c:v>174.0</c:v>
                </c:pt>
                <c:pt idx="348">
                  <c:v>175.0</c:v>
                </c:pt>
                <c:pt idx="349">
                  <c:v>175.0</c:v>
                </c:pt>
                <c:pt idx="350">
                  <c:v>176.0</c:v>
                </c:pt>
                <c:pt idx="351">
                  <c:v>176.0</c:v>
                </c:pt>
                <c:pt idx="352">
                  <c:v>177.0</c:v>
                </c:pt>
                <c:pt idx="353">
                  <c:v>177.0</c:v>
                </c:pt>
                <c:pt idx="354">
                  <c:v>178.0</c:v>
                </c:pt>
                <c:pt idx="355">
                  <c:v>178.0</c:v>
                </c:pt>
                <c:pt idx="356">
                  <c:v>179.0</c:v>
                </c:pt>
                <c:pt idx="357">
                  <c:v>179.0</c:v>
                </c:pt>
                <c:pt idx="358">
                  <c:v>180.0</c:v>
                </c:pt>
                <c:pt idx="359">
                  <c:v>180.0</c:v>
                </c:pt>
                <c:pt idx="360">
                  <c:v>181.0</c:v>
                </c:pt>
                <c:pt idx="361">
                  <c:v>181.0</c:v>
                </c:pt>
                <c:pt idx="362">
                  <c:v>182.0</c:v>
                </c:pt>
                <c:pt idx="363">
                  <c:v>182.0</c:v>
                </c:pt>
                <c:pt idx="364">
                  <c:v>183.0</c:v>
                </c:pt>
                <c:pt idx="365">
                  <c:v>183.0</c:v>
                </c:pt>
                <c:pt idx="366">
                  <c:v>184.0</c:v>
                </c:pt>
                <c:pt idx="367">
                  <c:v>184.0</c:v>
                </c:pt>
                <c:pt idx="368">
                  <c:v>185.0</c:v>
                </c:pt>
                <c:pt idx="369">
                  <c:v>185.0</c:v>
                </c:pt>
                <c:pt idx="370">
                  <c:v>186.0</c:v>
                </c:pt>
                <c:pt idx="371">
                  <c:v>186.0</c:v>
                </c:pt>
                <c:pt idx="372">
                  <c:v>187.0</c:v>
                </c:pt>
                <c:pt idx="373">
                  <c:v>187.0</c:v>
                </c:pt>
                <c:pt idx="374">
                  <c:v>188.0</c:v>
                </c:pt>
                <c:pt idx="375">
                  <c:v>188.0</c:v>
                </c:pt>
                <c:pt idx="376">
                  <c:v>189.0</c:v>
                </c:pt>
                <c:pt idx="377">
                  <c:v>189.0</c:v>
                </c:pt>
                <c:pt idx="378">
                  <c:v>190.0</c:v>
                </c:pt>
                <c:pt idx="379">
                  <c:v>190.0</c:v>
                </c:pt>
                <c:pt idx="380">
                  <c:v>191.0</c:v>
                </c:pt>
                <c:pt idx="381">
                  <c:v>191.0</c:v>
                </c:pt>
                <c:pt idx="382">
                  <c:v>192.0</c:v>
                </c:pt>
                <c:pt idx="383">
                  <c:v>192.0</c:v>
                </c:pt>
                <c:pt idx="384">
                  <c:v>193.0</c:v>
                </c:pt>
                <c:pt idx="385">
                  <c:v>193.0</c:v>
                </c:pt>
                <c:pt idx="386">
                  <c:v>194.0</c:v>
                </c:pt>
                <c:pt idx="387">
                  <c:v>194.0</c:v>
                </c:pt>
                <c:pt idx="388">
                  <c:v>195.0</c:v>
                </c:pt>
                <c:pt idx="389">
                  <c:v>195.0</c:v>
                </c:pt>
                <c:pt idx="390">
                  <c:v>196.0</c:v>
                </c:pt>
                <c:pt idx="391">
                  <c:v>196.0</c:v>
                </c:pt>
                <c:pt idx="392">
                  <c:v>197.0</c:v>
                </c:pt>
                <c:pt idx="393">
                  <c:v>197.0</c:v>
                </c:pt>
                <c:pt idx="394">
                  <c:v>198.0</c:v>
                </c:pt>
                <c:pt idx="395">
                  <c:v>198.0</c:v>
                </c:pt>
              </c:numCache>
            </c:numRef>
          </c:xVal>
          <c:yVal>
            <c:numRef>
              <c:f>Sheet1!$B$3:$B$398</c:f>
              <c:numCache>
                <c:formatCode>General</c:formatCode>
                <c:ptCount val="396"/>
                <c:pt idx="0">
                  <c:v>0.0</c:v>
                </c:pt>
                <c:pt idx="1">
                  <c:v>1.0</c:v>
                </c:pt>
                <c:pt idx="2">
                  <c:v>2.0</c:v>
                </c:pt>
                <c:pt idx="3">
                  <c:v>3.0</c:v>
                </c:pt>
                <c:pt idx="4">
                  <c:v>2.0</c:v>
                </c:pt>
                <c:pt idx="5">
                  <c:v>3.0</c:v>
                </c:pt>
                <c:pt idx="6">
                  <c:v>2.0</c:v>
                </c:pt>
                <c:pt idx="7">
                  <c:v>3.0</c:v>
                </c:pt>
                <c:pt idx="8">
                  <c:v>2.0</c:v>
                </c:pt>
                <c:pt idx="9">
                  <c:v>3.0</c:v>
                </c:pt>
                <c:pt idx="10">
                  <c:v>4.0</c:v>
                </c:pt>
                <c:pt idx="11">
                  <c:v>3.0</c:v>
                </c:pt>
                <c:pt idx="12">
                  <c:v>3.0</c:v>
                </c:pt>
                <c:pt idx="13">
                  <c:v>4.0</c:v>
                </c:pt>
                <c:pt idx="14">
                  <c:v>3.0</c:v>
                </c:pt>
                <c:pt idx="15">
                  <c:v>4.0</c:v>
                </c:pt>
                <c:pt idx="16">
                  <c:v>3.0</c:v>
                </c:pt>
                <c:pt idx="17">
                  <c:v>4.0</c:v>
                </c:pt>
                <c:pt idx="18">
                  <c:v>3.0</c:v>
                </c:pt>
                <c:pt idx="19">
                  <c:v>5.0</c:v>
                </c:pt>
                <c:pt idx="20">
                  <c:v>3.0</c:v>
                </c:pt>
                <c:pt idx="21">
                  <c:v>4.0</c:v>
                </c:pt>
                <c:pt idx="22">
                  <c:v>3.0</c:v>
                </c:pt>
                <c:pt idx="23">
                  <c:v>4.0</c:v>
                </c:pt>
                <c:pt idx="24">
                  <c:v>3.0</c:v>
                </c:pt>
                <c:pt idx="25">
                  <c:v>4.0</c:v>
                </c:pt>
                <c:pt idx="26">
                  <c:v>3.0</c:v>
                </c:pt>
                <c:pt idx="27">
                  <c:v>5.0</c:v>
                </c:pt>
                <c:pt idx="28">
                  <c:v>6.0</c:v>
                </c:pt>
                <c:pt idx="29">
                  <c:v>7.0</c:v>
                </c:pt>
                <c:pt idx="30">
                  <c:v>3.0</c:v>
                </c:pt>
                <c:pt idx="31">
                  <c:v>8.0</c:v>
                </c:pt>
                <c:pt idx="32">
                  <c:v>3.0</c:v>
                </c:pt>
                <c:pt idx="33">
                  <c:v>4.0</c:v>
                </c:pt>
                <c:pt idx="34">
                  <c:v>3.0</c:v>
                </c:pt>
                <c:pt idx="35">
                  <c:v>5.0</c:v>
                </c:pt>
                <c:pt idx="36">
                  <c:v>3.0</c:v>
                </c:pt>
                <c:pt idx="37">
                  <c:v>4.0</c:v>
                </c:pt>
                <c:pt idx="38">
                  <c:v>3.0</c:v>
                </c:pt>
                <c:pt idx="39">
                  <c:v>4.0</c:v>
                </c:pt>
                <c:pt idx="40">
                  <c:v>4.0</c:v>
                </c:pt>
                <c:pt idx="41">
                  <c:v>3.0</c:v>
                </c:pt>
                <c:pt idx="42">
                  <c:v>5.0</c:v>
                </c:pt>
                <c:pt idx="43">
                  <c:v>6.0</c:v>
                </c:pt>
                <c:pt idx="44">
                  <c:v>5.0</c:v>
                </c:pt>
                <c:pt idx="45">
                  <c:v>9.0</c:v>
                </c:pt>
                <c:pt idx="46">
                  <c:v>10.0</c:v>
                </c:pt>
                <c:pt idx="47">
                  <c:v>11.0</c:v>
                </c:pt>
                <c:pt idx="48">
                  <c:v>6.0</c:v>
                </c:pt>
                <c:pt idx="49">
                  <c:v>12.0</c:v>
                </c:pt>
                <c:pt idx="50">
                  <c:v>6.0</c:v>
                </c:pt>
                <c:pt idx="51">
                  <c:v>13.0</c:v>
                </c:pt>
                <c:pt idx="52">
                  <c:v>5.0</c:v>
                </c:pt>
                <c:pt idx="53">
                  <c:v>6.0</c:v>
                </c:pt>
                <c:pt idx="54">
                  <c:v>5.0</c:v>
                </c:pt>
                <c:pt idx="55">
                  <c:v>9.0</c:v>
                </c:pt>
                <c:pt idx="56">
                  <c:v>10.0</c:v>
                </c:pt>
                <c:pt idx="57">
                  <c:v>6.0</c:v>
                </c:pt>
                <c:pt idx="58">
                  <c:v>5.0</c:v>
                </c:pt>
                <c:pt idx="59">
                  <c:v>11.0</c:v>
                </c:pt>
                <c:pt idx="60">
                  <c:v>14.0</c:v>
                </c:pt>
                <c:pt idx="61">
                  <c:v>12.0</c:v>
                </c:pt>
                <c:pt idx="62">
                  <c:v>6.0</c:v>
                </c:pt>
                <c:pt idx="63">
                  <c:v>15.0</c:v>
                </c:pt>
                <c:pt idx="64">
                  <c:v>16.0</c:v>
                </c:pt>
                <c:pt idx="65">
                  <c:v>9.0</c:v>
                </c:pt>
                <c:pt idx="66">
                  <c:v>5.0</c:v>
                </c:pt>
                <c:pt idx="67">
                  <c:v>16.0</c:v>
                </c:pt>
                <c:pt idx="68">
                  <c:v>5.0</c:v>
                </c:pt>
                <c:pt idx="69">
                  <c:v>6.0</c:v>
                </c:pt>
                <c:pt idx="70">
                  <c:v>10.0</c:v>
                </c:pt>
                <c:pt idx="71">
                  <c:v>17.0</c:v>
                </c:pt>
                <c:pt idx="72">
                  <c:v>11.0</c:v>
                </c:pt>
                <c:pt idx="73">
                  <c:v>13.0</c:v>
                </c:pt>
                <c:pt idx="74">
                  <c:v>6.0</c:v>
                </c:pt>
                <c:pt idx="75">
                  <c:v>10.0</c:v>
                </c:pt>
                <c:pt idx="76">
                  <c:v>5.0</c:v>
                </c:pt>
                <c:pt idx="77">
                  <c:v>12.0</c:v>
                </c:pt>
                <c:pt idx="78">
                  <c:v>5.0</c:v>
                </c:pt>
                <c:pt idx="79">
                  <c:v>11.0</c:v>
                </c:pt>
                <c:pt idx="80">
                  <c:v>5.0</c:v>
                </c:pt>
                <c:pt idx="81">
                  <c:v>6.0</c:v>
                </c:pt>
                <c:pt idx="82">
                  <c:v>6.0</c:v>
                </c:pt>
                <c:pt idx="83">
                  <c:v>12.0</c:v>
                </c:pt>
                <c:pt idx="84">
                  <c:v>5.0</c:v>
                </c:pt>
                <c:pt idx="85">
                  <c:v>10.0</c:v>
                </c:pt>
                <c:pt idx="86">
                  <c:v>5.0</c:v>
                </c:pt>
                <c:pt idx="87">
                  <c:v>14.0</c:v>
                </c:pt>
                <c:pt idx="88">
                  <c:v>13.0</c:v>
                </c:pt>
                <c:pt idx="89">
                  <c:v>11.0</c:v>
                </c:pt>
                <c:pt idx="90">
                  <c:v>18.0</c:v>
                </c:pt>
                <c:pt idx="91">
                  <c:v>15.0</c:v>
                </c:pt>
                <c:pt idx="92">
                  <c:v>16.0</c:v>
                </c:pt>
                <c:pt idx="93">
                  <c:v>10.0</c:v>
                </c:pt>
                <c:pt idx="94">
                  <c:v>5.0</c:v>
                </c:pt>
                <c:pt idx="95">
                  <c:v>16.0</c:v>
                </c:pt>
                <c:pt idx="96">
                  <c:v>12.0</c:v>
                </c:pt>
                <c:pt idx="97">
                  <c:v>6.0</c:v>
                </c:pt>
                <c:pt idx="98">
                  <c:v>5.0</c:v>
                </c:pt>
                <c:pt idx="99">
                  <c:v>6.0</c:v>
                </c:pt>
                <c:pt idx="100">
                  <c:v>11.0</c:v>
                </c:pt>
                <c:pt idx="101">
                  <c:v>13.0</c:v>
                </c:pt>
                <c:pt idx="102">
                  <c:v>17.0</c:v>
                </c:pt>
                <c:pt idx="103">
                  <c:v>12.0</c:v>
                </c:pt>
                <c:pt idx="104">
                  <c:v>10.0</c:v>
                </c:pt>
                <c:pt idx="105">
                  <c:v>6.0</c:v>
                </c:pt>
                <c:pt idx="106">
                  <c:v>6.0</c:v>
                </c:pt>
                <c:pt idx="107">
                  <c:v>11.0</c:v>
                </c:pt>
                <c:pt idx="108">
                  <c:v>5.0</c:v>
                </c:pt>
                <c:pt idx="109">
                  <c:v>14.0</c:v>
                </c:pt>
                <c:pt idx="110">
                  <c:v>10.0</c:v>
                </c:pt>
                <c:pt idx="111">
                  <c:v>13.0</c:v>
                </c:pt>
                <c:pt idx="112">
                  <c:v>5.0</c:v>
                </c:pt>
                <c:pt idx="113">
                  <c:v>15.0</c:v>
                </c:pt>
                <c:pt idx="114">
                  <c:v>12.0</c:v>
                </c:pt>
                <c:pt idx="115">
                  <c:v>11.0</c:v>
                </c:pt>
                <c:pt idx="116">
                  <c:v>6.0</c:v>
                </c:pt>
                <c:pt idx="117">
                  <c:v>14.0</c:v>
                </c:pt>
                <c:pt idx="118">
                  <c:v>6.0</c:v>
                </c:pt>
                <c:pt idx="119">
                  <c:v>13.0</c:v>
                </c:pt>
                <c:pt idx="120">
                  <c:v>0.0</c:v>
                </c:pt>
                <c:pt idx="121">
                  <c:v>11.0</c:v>
                </c:pt>
                <c:pt idx="122">
                  <c:v>0.0</c:v>
                </c:pt>
                <c:pt idx="123">
                  <c:v>11.0</c:v>
                </c:pt>
                <c:pt idx="124">
                  <c:v>0.0</c:v>
                </c:pt>
                <c:pt idx="125">
                  <c:v>11.0</c:v>
                </c:pt>
                <c:pt idx="126">
                  <c:v>0.0</c:v>
                </c:pt>
                <c:pt idx="127">
                  <c:v>11.0</c:v>
                </c:pt>
                <c:pt idx="128">
                  <c:v>0.0</c:v>
                </c:pt>
                <c:pt idx="129">
                  <c:v>19.0</c:v>
                </c:pt>
                <c:pt idx="130">
                  <c:v>11.0</c:v>
                </c:pt>
                <c:pt idx="131">
                  <c:v>20.0</c:v>
                </c:pt>
                <c:pt idx="132">
                  <c:v>11.0</c:v>
                </c:pt>
                <c:pt idx="133">
                  <c:v>19.0</c:v>
                </c:pt>
                <c:pt idx="134">
                  <c:v>11.0</c:v>
                </c:pt>
                <c:pt idx="135">
                  <c:v>19.0</c:v>
                </c:pt>
                <c:pt idx="136">
                  <c:v>11.0</c:v>
                </c:pt>
                <c:pt idx="137">
                  <c:v>21.0</c:v>
                </c:pt>
                <c:pt idx="138">
                  <c:v>11.0</c:v>
                </c:pt>
                <c:pt idx="139">
                  <c:v>21.0</c:v>
                </c:pt>
                <c:pt idx="140">
                  <c:v>11.0</c:v>
                </c:pt>
                <c:pt idx="141">
                  <c:v>19.0</c:v>
                </c:pt>
                <c:pt idx="142">
                  <c:v>11.0</c:v>
                </c:pt>
                <c:pt idx="143">
                  <c:v>21.0</c:v>
                </c:pt>
                <c:pt idx="144">
                  <c:v>11.0</c:v>
                </c:pt>
                <c:pt idx="145">
                  <c:v>21.0</c:v>
                </c:pt>
                <c:pt idx="146">
                  <c:v>11.0</c:v>
                </c:pt>
                <c:pt idx="147">
                  <c:v>19.0</c:v>
                </c:pt>
                <c:pt idx="148">
                  <c:v>11.0</c:v>
                </c:pt>
                <c:pt idx="149">
                  <c:v>19.0</c:v>
                </c:pt>
                <c:pt idx="150">
                  <c:v>11.0</c:v>
                </c:pt>
                <c:pt idx="151">
                  <c:v>19.0</c:v>
                </c:pt>
                <c:pt idx="152">
                  <c:v>11.0</c:v>
                </c:pt>
                <c:pt idx="153">
                  <c:v>21.0</c:v>
                </c:pt>
                <c:pt idx="154">
                  <c:v>21.0</c:v>
                </c:pt>
                <c:pt idx="155">
                  <c:v>11.0</c:v>
                </c:pt>
                <c:pt idx="156">
                  <c:v>19.0</c:v>
                </c:pt>
                <c:pt idx="157">
                  <c:v>21.0</c:v>
                </c:pt>
                <c:pt idx="158">
                  <c:v>21.0</c:v>
                </c:pt>
                <c:pt idx="159">
                  <c:v>22.0</c:v>
                </c:pt>
                <c:pt idx="160">
                  <c:v>21.0</c:v>
                </c:pt>
                <c:pt idx="161">
                  <c:v>19.0</c:v>
                </c:pt>
                <c:pt idx="162">
                  <c:v>21.0</c:v>
                </c:pt>
                <c:pt idx="163">
                  <c:v>11.0</c:v>
                </c:pt>
                <c:pt idx="164">
                  <c:v>21.0</c:v>
                </c:pt>
                <c:pt idx="165">
                  <c:v>23.0</c:v>
                </c:pt>
                <c:pt idx="166">
                  <c:v>21.0</c:v>
                </c:pt>
                <c:pt idx="167">
                  <c:v>11.0</c:v>
                </c:pt>
                <c:pt idx="168">
                  <c:v>11.0</c:v>
                </c:pt>
                <c:pt idx="169">
                  <c:v>21.0</c:v>
                </c:pt>
                <c:pt idx="170">
                  <c:v>11.0</c:v>
                </c:pt>
                <c:pt idx="171">
                  <c:v>21.0</c:v>
                </c:pt>
                <c:pt idx="172">
                  <c:v>11.0</c:v>
                </c:pt>
                <c:pt idx="173">
                  <c:v>19.0</c:v>
                </c:pt>
                <c:pt idx="174">
                  <c:v>24.0</c:v>
                </c:pt>
                <c:pt idx="175">
                  <c:v>21.0</c:v>
                </c:pt>
                <c:pt idx="176">
                  <c:v>21.0</c:v>
                </c:pt>
                <c:pt idx="177">
                  <c:v>25.0</c:v>
                </c:pt>
                <c:pt idx="178">
                  <c:v>21.0</c:v>
                </c:pt>
                <c:pt idx="179">
                  <c:v>26.0</c:v>
                </c:pt>
                <c:pt idx="180">
                  <c:v>21.0</c:v>
                </c:pt>
                <c:pt idx="181">
                  <c:v>22.0</c:v>
                </c:pt>
                <c:pt idx="182">
                  <c:v>21.0</c:v>
                </c:pt>
                <c:pt idx="183">
                  <c:v>11.0</c:v>
                </c:pt>
                <c:pt idx="184">
                  <c:v>21.0</c:v>
                </c:pt>
                <c:pt idx="185">
                  <c:v>11.0</c:v>
                </c:pt>
                <c:pt idx="186">
                  <c:v>11.0</c:v>
                </c:pt>
                <c:pt idx="187">
                  <c:v>21.0</c:v>
                </c:pt>
                <c:pt idx="188">
                  <c:v>11.0</c:v>
                </c:pt>
                <c:pt idx="189">
                  <c:v>21.0</c:v>
                </c:pt>
                <c:pt idx="190">
                  <c:v>21.0</c:v>
                </c:pt>
                <c:pt idx="191">
                  <c:v>27.0</c:v>
                </c:pt>
                <c:pt idx="192">
                  <c:v>28.0</c:v>
                </c:pt>
                <c:pt idx="193">
                  <c:v>21.0</c:v>
                </c:pt>
                <c:pt idx="194">
                  <c:v>21.0</c:v>
                </c:pt>
                <c:pt idx="195">
                  <c:v>27.0</c:v>
                </c:pt>
                <c:pt idx="196">
                  <c:v>21.0</c:v>
                </c:pt>
                <c:pt idx="197">
                  <c:v>23.0</c:v>
                </c:pt>
                <c:pt idx="198">
                  <c:v>21.0</c:v>
                </c:pt>
                <c:pt idx="199">
                  <c:v>27.0</c:v>
                </c:pt>
                <c:pt idx="200">
                  <c:v>21.0</c:v>
                </c:pt>
                <c:pt idx="201">
                  <c:v>29.0</c:v>
                </c:pt>
                <c:pt idx="202">
                  <c:v>26.0</c:v>
                </c:pt>
                <c:pt idx="203">
                  <c:v>24.0</c:v>
                </c:pt>
                <c:pt idx="204">
                  <c:v>26.0</c:v>
                </c:pt>
                <c:pt idx="205">
                  <c:v>11.0</c:v>
                </c:pt>
                <c:pt idx="206">
                  <c:v>26.0</c:v>
                </c:pt>
                <c:pt idx="207">
                  <c:v>22.0</c:v>
                </c:pt>
                <c:pt idx="208">
                  <c:v>27.0</c:v>
                </c:pt>
                <c:pt idx="209">
                  <c:v>11.0</c:v>
                </c:pt>
                <c:pt idx="210">
                  <c:v>11.0</c:v>
                </c:pt>
                <c:pt idx="211">
                  <c:v>21.0</c:v>
                </c:pt>
                <c:pt idx="212">
                  <c:v>11.0</c:v>
                </c:pt>
                <c:pt idx="213">
                  <c:v>21.0</c:v>
                </c:pt>
                <c:pt idx="214">
                  <c:v>21.0</c:v>
                </c:pt>
                <c:pt idx="215">
                  <c:v>25.0</c:v>
                </c:pt>
                <c:pt idx="216">
                  <c:v>21.0</c:v>
                </c:pt>
                <c:pt idx="217">
                  <c:v>22.0</c:v>
                </c:pt>
                <c:pt idx="218">
                  <c:v>21.0</c:v>
                </c:pt>
                <c:pt idx="219">
                  <c:v>26.0</c:v>
                </c:pt>
                <c:pt idx="220">
                  <c:v>21.0</c:v>
                </c:pt>
                <c:pt idx="221">
                  <c:v>23.0</c:v>
                </c:pt>
                <c:pt idx="222">
                  <c:v>0.0</c:v>
                </c:pt>
                <c:pt idx="223">
                  <c:v>21.0</c:v>
                </c:pt>
                <c:pt idx="224">
                  <c:v>0.0</c:v>
                </c:pt>
                <c:pt idx="225">
                  <c:v>21.0</c:v>
                </c:pt>
                <c:pt idx="226">
                  <c:v>21.0</c:v>
                </c:pt>
                <c:pt idx="227">
                  <c:v>24.0</c:v>
                </c:pt>
                <c:pt idx="228">
                  <c:v>0.0</c:v>
                </c:pt>
                <c:pt idx="229">
                  <c:v>21.0</c:v>
                </c:pt>
                <c:pt idx="230">
                  <c:v>21.0</c:v>
                </c:pt>
                <c:pt idx="231">
                  <c:v>22.0</c:v>
                </c:pt>
                <c:pt idx="232">
                  <c:v>21.0</c:v>
                </c:pt>
                <c:pt idx="233">
                  <c:v>27.0</c:v>
                </c:pt>
                <c:pt idx="234">
                  <c:v>28.0</c:v>
                </c:pt>
                <c:pt idx="235">
                  <c:v>21.0</c:v>
                </c:pt>
                <c:pt idx="236">
                  <c:v>19.0</c:v>
                </c:pt>
                <c:pt idx="237">
                  <c:v>30.0</c:v>
                </c:pt>
                <c:pt idx="238">
                  <c:v>19.0</c:v>
                </c:pt>
                <c:pt idx="239">
                  <c:v>31.0</c:v>
                </c:pt>
                <c:pt idx="240">
                  <c:v>19.0</c:v>
                </c:pt>
                <c:pt idx="241">
                  <c:v>30.0</c:v>
                </c:pt>
                <c:pt idx="242">
                  <c:v>19.0</c:v>
                </c:pt>
                <c:pt idx="243">
                  <c:v>31.0</c:v>
                </c:pt>
                <c:pt idx="244">
                  <c:v>19.0</c:v>
                </c:pt>
                <c:pt idx="245">
                  <c:v>13.0</c:v>
                </c:pt>
                <c:pt idx="246">
                  <c:v>30.0</c:v>
                </c:pt>
                <c:pt idx="247">
                  <c:v>31.0</c:v>
                </c:pt>
                <c:pt idx="248">
                  <c:v>30.0</c:v>
                </c:pt>
                <c:pt idx="249">
                  <c:v>31.0</c:v>
                </c:pt>
                <c:pt idx="250">
                  <c:v>30.0</c:v>
                </c:pt>
                <c:pt idx="251">
                  <c:v>19.0</c:v>
                </c:pt>
                <c:pt idx="252">
                  <c:v>13.0</c:v>
                </c:pt>
                <c:pt idx="253">
                  <c:v>30.0</c:v>
                </c:pt>
                <c:pt idx="254">
                  <c:v>19.0</c:v>
                </c:pt>
                <c:pt idx="255">
                  <c:v>31.0</c:v>
                </c:pt>
                <c:pt idx="256">
                  <c:v>30.0</c:v>
                </c:pt>
                <c:pt idx="257">
                  <c:v>31.0</c:v>
                </c:pt>
                <c:pt idx="258">
                  <c:v>30.0</c:v>
                </c:pt>
                <c:pt idx="259">
                  <c:v>19.0</c:v>
                </c:pt>
                <c:pt idx="260">
                  <c:v>32.0</c:v>
                </c:pt>
                <c:pt idx="261">
                  <c:v>31.0</c:v>
                </c:pt>
                <c:pt idx="262">
                  <c:v>30.0</c:v>
                </c:pt>
                <c:pt idx="263">
                  <c:v>31.0</c:v>
                </c:pt>
                <c:pt idx="264">
                  <c:v>19.0</c:v>
                </c:pt>
                <c:pt idx="265">
                  <c:v>30.0</c:v>
                </c:pt>
                <c:pt idx="266">
                  <c:v>30.0</c:v>
                </c:pt>
                <c:pt idx="267">
                  <c:v>19.0</c:v>
                </c:pt>
                <c:pt idx="268">
                  <c:v>31.0</c:v>
                </c:pt>
                <c:pt idx="269">
                  <c:v>33.0</c:v>
                </c:pt>
                <c:pt idx="270">
                  <c:v>31.0</c:v>
                </c:pt>
                <c:pt idx="271">
                  <c:v>30.0</c:v>
                </c:pt>
                <c:pt idx="272">
                  <c:v>31.0</c:v>
                </c:pt>
                <c:pt idx="273">
                  <c:v>19.0</c:v>
                </c:pt>
                <c:pt idx="274">
                  <c:v>30.0</c:v>
                </c:pt>
                <c:pt idx="275">
                  <c:v>19.0</c:v>
                </c:pt>
                <c:pt idx="276">
                  <c:v>32.0</c:v>
                </c:pt>
                <c:pt idx="277">
                  <c:v>19.0</c:v>
                </c:pt>
                <c:pt idx="278">
                  <c:v>32.0</c:v>
                </c:pt>
                <c:pt idx="279">
                  <c:v>30.0</c:v>
                </c:pt>
                <c:pt idx="280">
                  <c:v>30.0</c:v>
                </c:pt>
                <c:pt idx="281">
                  <c:v>19.0</c:v>
                </c:pt>
                <c:pt idx="282">
                  <c:v>31.0</c:v>
                </c:pt>
                <c:pt idx="283">
                  <c:v>19.0</c:v>
                </c:pt>
                <c:pt idx="284">
                  <c:v>31.0</c:v>
                </c:pt>
                <c:pt idx="285">
                  <c:v>34.0</c:v>
                </c:pt>
                <c:pt idx="286">
                  <c:v>30.0</c:v>
                </c:pt>
                <c:pt idx="287">
                  <c:v>31.0</c:v>
                </c:pt>
                <c:pt idx="288">
                  <c:v>31.0</c:v>
                </c:pt>
                <c:pt idx="289">
                  <c:v>30.0</c:v>
                </c:pt>
                <c:pt idx="290">
                  <c:v>19.0</c:v>
                </c:pt>
                <c:pt idx="291">
                  <c:v>32.0</c:v>
                </c:pt>
                <c:pt idx="292">
                  <c:v>19.0</c:v>
                </c:pt>
                <c:pt idx="293">
                  <c:v>30.0</c:v>
                </c:pt>
                <c:pt idx="294">
                  <c:v>35.0</c:v>
                </c:pt>
                <c:pt idx="295">
                  <c:v>31.0</c:v>
                </c:pt>
                <c:pt idx="296">
                  <c:v>19.0</c:v>
                </c:pt>
                <c:pt idx="297">
                  <c:v>31.0</c:v>
                </c:pt>
                <c:pt idx="298">
                  <c:v>19.0</c:v>
                </c:pt>
                <c:pt idx="299">
                  <c:v>32.0</c:v>
                </c:pt>
                <c:pt idx="300">
                  <c:v>33.0</c:v>
                </c:pt>
                <c:pt idx="301">
                  <c:v>36.0</c:v>
                </c:pt>
                <c:pt idx="302">
                  <c:v>31.0</c:v>
                </c:pt>
                <c:pt idx="303">
                  <c:v>32.0</c:v>
                </c:pt>
                <c:pt idx="304">
                  <c:v>19.0</c:v>
                </c:pt>
                <c:pt idx="305">
                  <c:v>32.0</c:v>
                </c:pt>
                <c:pt idx="306">
                  <c:v>37.0</c:v>
                </c:pt>
                <c:pt idx="307">
                  <c:v>34.0</c:v>
                </c:pt>
                <c:pt idx="308">
                  <c:v>30.0</c:v>
                </c:pt>
                <c:pt idx="309">
                  <c:v>19.0</c:v>
                </c:pt>
                <c:pt idx="310">
                  <c:v>32.0</c:v>
                </c:pt>
                <c:pt idx="311">
                  <c:v>38.0</c:v>
                </c:pt>
                <c:pt idx="312">
                  <c:v>33.0</c:v>
                </c:pt>
                <c:pt idx="313">
                  <c:v>30.0</c:v>
                </c:pt>
                <c:pt idx="314">
                  <c:v>35.0</c:v>
                </c:pt>
                <c:pt idx="315">
                  <c:v>30.0</c:v>
                </c:pt>
                <c:pt idx="316">
                  <c:v>30.0</c:v>
                </c:pt>
                <c:pt idx="317">
                  <c:v>19.0</c:v>
                </c:pt>
                <c:pt idx="318">
                  <c:v>30.0</c:v>
                </c:pt>
                <c:pt idx="319">
                  <c:v>32.0</c:v>
                </c:pt>
                <c:pt idx="320">
                  <c:v>31.0</c:v>
                </c:pt>
                <c:pt idx="321">
                  <c:v>32.0</c:v>
                </c:pt>
                <c:pt idx="322">
                  <c:v>33.0</c:v>
                </c:pt>
                <c:pt idx="323">
                  <c:v>21.0</c:v>
                </c:pt>
                <c:pt idx="324">
                  <c:v>19.0</c:v>
                </c:pt>
                <c:pt idx="325">
                  <c:v>21.0</c:v>
                </c:pt>
                <c:pt idx="326">
                  <c:v>32.0</c:v>
                </c:pt>
                <c:pt idx="327">
                  <c:v>34.0</c:v>
                </c:pt>
                <c:pt idx="328">
                  <c:v>31.0</c:v>
                </c:pt>
                <c:pt idx="329">
                  <c:v>36.0</c:v>
                </c:pt>
                <c:pt idx="330">
                  <c:v>31.0</c:v>
                </c:pt>
                <c:pt idx="331">
                  <c:v>39.0</c:v>
                </c:pt>
                <c:pt idx="332">
                  <c:v>31.0</c:v>
                </c:pt>
                <c:pt idx="333">
                  <c:v>33.0</c:v>
                </c:pt>
                <c:pt idx="334">
                  <c:v>19.0</c:v>
                </c:pt>
                <c:pt idx="335">
                  <c:v>21.0</c:v>
                </c:pt>
                <c:pt idx="336">
                  <c:v>32.0</c:v>
                </c:pt>
                <c:pt idx="337">
                  <c:v>35.0</c:v>
                </c:pt>
                <c:pt idx="338">
                  <c:v>30.0</c:v>
                </c:pt>
                <c:pt idx="339">
                  <c:v>34.0</c:v>
                </c:pt>
                <c:pt idx="340">
                  <c:v>30.0</c:v>
                </c:pt>
                <c:pt idx="341">
                  <c:v>37.0</c:v>
                </c:pt>
                <c:pt idx="342">
                  <c:v>30.0</c:v>
                </c:pt>
                <c:pt idx="343">
                  <c:v>33.0</c:v>
                </c:pt>
                <c:pt idx="344">
                  <c:v>30.0</c:v>
                </c:pt>
                <c:pt idx="345">
                  <c:v>32.0</c:v>
                </c:pt>
                <c:pt idx="346">
                  <c:v>19.0</c:v>
                </c:pt>
                <c:pt idx="347">
                  <c:v>32.0</c:v>
                </c:pt>
                <c:pt idx="348">
                  <c:v>31.0</c:v>
                </c:pt>
                <c:pt idx="349">
                  <c:v>30.0</c:v>
                </c:pt>
                <c:pt idx="350">
                  <c:v>31.0</c:v>
                </c:pt>
                <c:pt idx="351">
                  <c:v>30.0</c:v>
                </c:pt>
                <c:pt idx="352">
                  <c:v>19.0</c:v>
                </c:pt>
                <c:pt idx="353">
                  <c:v>40.0</c:v>
                </c:pt>
                <c:pt idx="354">
                  <c:v>19.0</c:v>
                </c:pt>
                <c:pt idx="355">
                  <c:v>41.0</c:v>
                </c:pt>
                <c:pt idx="356">
                  <c:v>19.0</c:v>
                </c:pt>
                <c:pt idx="357">
                  <c:v>32.0</c:v>
                </c:pt>
                <c:pt idx="358">
                  <c:v>19.0</c:v>
                </c:pt>
                <c:pt idx="359">
                  <c:v>40.0</c:v>
                </c:pt>
                <c:pt idx="360">
                  <c:v>19.0</c:v>
                </c:pt>
                <c:pt idx="361">
                  <c:v>41.0</c:v>
                </c:pt>
                <c:pt idx="362">
                  <c:v>19.0</c:v>
                </c:pt>
                <c:pt idx="363">
                  <c:v>32.0</c:v>
                </c:pt>
                <c:pt idx="364">
                  <c:v>19.0</c:v>
                </c:pt>
                <c:pt idx="365">
                  <c:v>40.0</c:v>
                </c:pt>
                <c:pt idx="366">
                  <c:v>19.0</c:v>
                </c:pt>
                <c:pt idx="367">
                  <c:v>32.0</c:v>
                </c:pt>
                <c:pt idx="368">
                  <c:v>19.0</c:v>
                </c:pt>
                <c:pt idx="369">
                  <c:v>40.0</c:v>
                </c:pt>
                <c:pt idx="370">
                  <c:v>19.0</c:v>
                </c:pt>
                <c:pt idx="371">
                  <c:v>41.0</c:v>
                </c:pt>
                <c:pt idx="372">
                  <c:v>38.0</c:v>
                </c:pt>
                <c:pt idx="373">
                  <c:v>40.0</c:v>
                </c:pt>
                <c:pt idx="374">
                  <c:v>19.0</c:v>
                </c:pt>
                <c:pt idx="375">
                  <c:v>32.0</c:v>
                </c:pt>
                <c:pt idx="376">
                  <c:v>19.0</c:v>
                </c:pt>
                <c:pt idx="377">
                  <c:v>41.0</c:v>
                </c:pt>
                <c:pt idx="378">
                  <c:v>19.0</c:v>
                </c:pt>
                <c:pt idx="379">
                  <c:v>40.0</c:v>
                </c:pt>
                <c:pt idx="380">
                  <c:v>19.0</c:v>
                </c:pt>
                <c:pt idx="381">
                  <c:v>32.0</c:v>
                </c:pt>
                <c:pt idx="382">
                  <c:v>19.0</c:v>
                </c:pt>
                <c:pt idx="383">
                  <c:v>32.0</c:v>
                </c:pt>
                <c:pt idx="384">
                  <c:v>19.0</c:v>
                </c:pt>
                <c:pt idx="385">
                  <c:v>32.0</c:v>
                </c:pt>
                <c:pt idx="386">
                  <c:v>19.0</c:v>
                </c:pt>
                <c:pt idx="387">
                  <c:v>40.0</c:v>
                </c:pt>
                <c:pt idx="388">
                  <c:v>19.0</c:v>
                </c:pt>
                <c:pt idx="389">
                  <c:v>41.0</c:v>
                </c:pt>
                <c:pt idx="390">
                  <c:v>38.0</c:v>
                </c:pt>
                <c:pt idx="391">
                  <c:v>42.0</c:v>
                </c:pt>
                <c:pt idx="392">
                  <c:v>19.0</c:v>
                </c:pt>
                <c:pt idx="393">
                  <c:v>40.0</c:v>
                </c:pt>
                <c:pt idx="394">
                  <c:v>19.0</c:v>
                </c:pt>
                <c:pt idx="395">
                  <c:v>32.0</c:v>
                </c:pt>
              </c:numCache>
            </c:numRef>
          </c:yVal>
          <c:smooth val="0"/>
        </c:ser>
        <c:dLbls>
          <c:showLegendKey val="0"/>
          <c:showVal val="0"/>
          <c:showCatName val="0"/>
          <c:showSerName val="0"/>
          <c:showPercent val="0"/>
          <c:showBubbleSize val="0"/>
        </c:dLbls>
        <c:axId val="-2108327704"/>
        <c:axId val="-2108349720"/>
      </c:scatterChart>
      <c:valAx>
        <c:axId val="-2108327704"/>
        <c:scaling>
          <c:orientation val="minMax"/>
          <c:max val="200.0"/>
        </c:scaling>
        <c:delete val="0"/>
        <c:axPos val="b"/>
        <c:title>
          <c:tx>
            <c:rich>
              <a:bodyPr/>
              <a:lstStyle/>
              <a:p>
                <a:pPr>
                  <a:defRPr/>
                </a:pPr>
                <a:r>
                  <a:rPr lang="en-US" dirty="0" smtClean="0"/>
                  <a:t>Reload number</a:t>
                </a:r>
                <a:endParaRPr lang="en-US" dirty="0"/>
              </a:p>
            </c:rich>
          </c:tx>
          <c:layout/>
          <c:overlay val="0"/>
        </c:title>
        <c:numFmt formatCode="General" sourceLinked="1"/>
        <c:majorTickMark val="out"/>
        <c:minorTickMark val="none"/>
        <c:tickLblPos val="nextTo"/>
        <c:crossAx val="-2108349720"/>
        <c:crosses val="autoZero"/>
        <c:crossBetween val="midCat"/>
      </c:valAx>
      <c:valAx>
        <c:axId val="-2108349720"/>
        <c:scaling>
          <c:orientation val="minMax"/>
        </c:scaling>
        <c:delete val="0"/>
        <c:axPos val="l"/>
        <c:title>
          <c:tx>
            <c:rich>
              <a:bodyPr rot="-5400000" vert="horz"/>
              <a:lstStyle/>
              <a:p>
                <a:pPr>
                  <a:defRPr/>
                </a:pPr>
                <a:r>
                  <a:rPr lang="en-US" dirty="0" smtClean="0"/>
                  <a:t>Ad id</a:t>
                </a:r>
                <a:endParaRPr lang="en-US" dirty="0"/>
              </a:p>
            </c:rich>
          </c:tx>
          <c:layout/>
          <c:overlay val="0"/>
        </c:title>
        <c:numFmt formatCode="General" sourceLinked="1"/>
        <c:majorTickMark val="out"/>
        <c:minorTickMark val="none"/>
        <c:tickLblPos val="nextTo"/>
        <c:crossAx val="-210832770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538360AB-B8D9-48FD-AEEF-EE2DF658BA4F}" type="datetimeFigureOut">
              <a:rPr lang="en-US"/>
              <a:pPr>
                <a:defRPr/>
              </a:pPr>
              <a:t>12/22/14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7231704-DFB5-4959-956E-9C890F6258D0}" type="slidenum">
              <a:rPr lang="en-US"/>
              <a:pPr>
                <a:defRPr/>
              </a:pPr>
              <a:t>‹#›</a:t>
            </a:fld>
            <a:endParaRPr lang="en-US"/>
          </a:p>
        </p:txBody>
      </p:sp>
    </p:spTree>
    <p:extLst>
      <p:ext uri="{BB962C8B-B14F-4D97-AF65-F5344CB8AC3E}">
        <p14:creationId xmlns:p14="http://schemas.microsoft.com/office/powerpoint/2010/main" val="3122444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cs typeface="+mn-cs"/>
              </a:defRPr>
            </a:lvl1pPr>
          </a:lstStyle>
          <a:p>
            <a:pPr>
              <a:defRPr/>
            </a:pPr>
            <a:fld id="{B6F5D0E6-C21D-4BB3-8E01-F4AB08987891}" type="datetimeFigureOut">
              <a:rPr lang="en-US"/>
              <a:pPr>
                <a:defRPr/>
              </a:pPr>
              <a:t>12/22/14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cs typeface="+mn-cs"/>
              </a:defRPr>
            </a:lvl1pPr>
          </a:lstStyle>
          <a:p>
            <a:pPr>
              <a:defRPr/>
            </a:pPr>
            <a:fld id="{B52A1565-AFF3-4EA0-8EBC-3A6E4CBE9CB2}" type="slidenum">
              <a:rPr lang="en-US"/>
              <a:pPr>
                <a:defRPr/>
              </a:pPr>
              <a:t>‹#›</a:t>
            </a:fld>
            <a:endParaRPr lang="en-US"/>
          </a:p>
        </p:txBody>
      </p:sp>
    </p:spTree>
    <p:extLst>
      <p:ext uri="{BB962C8B-B14F-4D97-AF65-F5344CB8AC3E}">
        <p14:creationId xmlns:p14="http://schemas.microsoft.com/office/powerpoint/2010/main" val="32261756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mn-lt"/>
        <a:ea typeface="ＭＳ Ｐゴシック" charset="-128"/>
        <a:cs typeface="+mn-cs"/>
      </a:defRPr>
    </a:lvl2pPr>
    <a:lvl3pPr marL="914400" algn="l" rtl="0" fontAlgn="base">
      <a:spcBef>
        <a:spcPct val="30000"/>
      </a:spcBef>
      <a:spcAft>
        <a:spcPct val="0"/>
      </a:spcAft>
      <a:defRPr sz="1200" kern="1200">
        <a:solidFill>
          <a:schemeClr val="tx1"/>
        </a:solidFill>
        <a:latin typeface="+mn-lt"/>
        <a:ea typeface="ＭＳ Ｐゴシック" charset="-128"/>
        <a:cs typeface="+mn-cs"/>
      </a:defRPr>
    </a:lvl3pPr>
    <a:lvl4pPr marL="1371600" algn="l" rtl="0" fontAlgn="base">
      <a:spcBef>
        <a:spcPct val="30000"/>
      </a:spcBef>
      <a:spcAft>
        <a:spcPct val="0"/>
      </a:spcAft>
      <a:defRPr sz="1200" kern="1200">
        <a:solidFill>
          <a:schemeClr val="tx1"/>
        </a:solidFill>
        <a:latin typeface="+mn-lt"/>
        <a:ea typeface="ＭＳ Ｐゴシック" charset="-128"/>
        <a:cs typeface="+mn-cs"/>
      </a:defRPr>
    </a:lvl4pPr>
    <a:lvl5pPr marL="1828800" algn="l"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A21F64-41D3-41E7-8F25-DDFBA1421427}" type="slidenum">
              <a:rPr lang="en-US">
                <a:ea typeface="ＭＳ Ｐゴシック" charset="-128"/>
                <a:cs typeface="ＭＳ Ｐゴシック" charset="-128"/>
              </a:rPr>
              <a:pPr fontAlgn="base">
                <a:spcBef>
                  <a:spcPct val="0"/>
                </a:spcBef>
                <a:spcAft>
                  <a:spcPct val="0"/>
                </a:spcAft>
              </a:pPr>
              <a:t>1</a:t>
            </a:fld>
            <a:endParaRPr lang="en-US">
              <a:ea typeface="ＭＳ Ｐゴシック"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endParaRPr lang="en-US" baseline="0"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11</a:t>
            </a:fld>
            <a:endParaRPr lang="en-US"/>
          </a:p>
        </p:txBody>
      </p:sp>
    </p:spTree>
    <p:extLst>
      <p:ext uri="{BB962C8B-B14F-4D97-AF65-F5344CB8AC3E}">
        <p14:creationId xmlns:p14="http://schemas.microsoft.com/office/powerpoint/2010/main" val="239879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B5449-81E1-1948-82E3-D9908F0D2336}" type="slidenum">
              <a:rPr lang="en-US" smtClean="0"/>
              <a:t>12</a:t>
            </a:fld>
            <a:endParaRPr lang="en-US"/>
          </a:p>
        </p:txBody>
      </p:sp>
    </p:spTree>
    <p:extLst>
      <p:ext uri="{BB962C8B-B14F-4D97-AF65-F5344CB8AC3E}">
        <p14:creationId xmlns:p14="http://schemas.microsoft.com/office/powerpoint/2010/main" val="50375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B5449-81E1-1948-82E3-D9908F0D2336}" type="slidenum">
              <a:rPr lang="en-US" smtClean="0"/>
              <a:t>13</a:t>
            </a:fld>
            <a:endParaRPr lang="en-US"/>
          </a:p>
        </p:txBody>
      </p:sp>
    </p:spTree>
    <p:extLst>
      <p:ext uri="{BB962C8B-B14F-4D97-AF65-F5344CB8AC3E}">
        <p14:creationId xmlns:p14="http://schemas.microsoft.com/office/powerpoint/2010/main" val="28236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52AF0-44CF-284F-B8C9-F5D173016996}" type="slidenum">
              <a:rPr lang="en-US" smtClean="0"/>
              <a:t>14</a:t>
            </a:fld>
            <a:endParaRPr lang="en-US"/>
          </a:p>
        </p:txBody>
      </p:sp>
    </p:spTree>
    <p:extLst>
      <p:ext uri="{BB962C8B-B14F-4D97-AF65-F5344CB8AC3E}">
        <p14:creationId xmlns:p14="http://schemas.microsoft.com/office/powerpoint/2010/main" val="397397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52AF0-44CF-284F-B8C9-F5D173016996}" type="slidenum">
              <a:rPr lang="en-US" smtClean="0"/>
              <a:t>15</a:t>
            </a:fld>
            <a:endParaRPr lang="en-US"/>
          </a:p>
        </p:txBody>
      </p:sp>
    </p:spTree>
    <p:extLst>
      <p:ext uri="{BB962C8B-B14F-4D97-AF65-F5344CB8AC3E}">
        <p14:creationId xmlns:p14="http://schemas.microsoft.com/office/powerpoint/2010/main" val="89491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52AF0-44CF-284F-B8C9-F5D173016996}" type="slidenum">
              <a:rPr lang="en-US" smtClean="0"/>
              <a:t>16</a:t>
            </a:fld>
            <a:endParaRPr lang="en-US"/>
          </a:p>
        </p:txBody>
      </p:sp>
    </p:spTree>
    <p:extLst>
      <p:ext uri="{BB962C8B-B14F-4D97-AF65-F5344CB8AC3E}">
        <p14:creationId xmlns:p14="http://schemas.microsoft.com/office/powerpoint/2010/main" val="398211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r>
              <a:rPr lang="en-US" dirty="0" smtClean="0"/>
              <a:t>To look into the possibility of creating such a model,</a:t>
            </a:r>
            <a:r>
              <a:rPr lang="en-US" baseline="0" dirty="0" smtClean="0"/>
              <a:t> we ran another experiment.  This time, we only used one browser and collected ads by reloading the breaking news page of the Chicago Tribune ever minute for 200 minutes, with time on the x-axis.  We assign each unique ad an id number in the order in which we see them, which we use for the y-axis.  The results show that Google’s behavior changes over time.  Thus, any probabilistic model would have to be more complex than those typically used statistics.  With this in mind, we decided to use non-parametric statistics, which works without a model of Google even when there’s interactions between browser instances.</a:t>
            </a:r>
            <a:endParaRPr lang="en-US" dirty="0" smtClean="0"/>
          </a:p>
          <a:p>
            <a:endParaRPr lang="en-US" dirty="0"/>
          </a:p>
        </p:txBody>
      </p:sp>
      <p:sp>
        <p:nvSpPr>
          <p:cNvPr id="4" name="Slide Number Placeholder 3"/>
          <p:cNvSpPr>
            <a:spLocks noGrp="1"/>
          </p:cNvSpPr>
          <p:nvPr>
            <p:ph type="sldNum" sz="quarter" idx="10"/>
          </p:nvPr>
        </p:nvSpPr>
        <p:spPr/>
        <p:txBody>
          <a:bodyPr/>
          <a:lstStyle/>
          <a:p>
            <a:fld id="{ACE52AF0-44CF-284F-B8C9-F5D173016996}" type="slidenum">
              <a:rPr lang="en-US" smtClean="0"/>
              <a:t>17</a:t>
            </a:fld>
            <a:endParaRPr lang="en-US"/>
          </a:p>
        </p:txBody>
      </p:sp>
    </p:spTree>
    <p:extLst>
      <p:ext uri="{BB962C8B-B14F-4D97-AF65-F5344CB8AC3E}">
        <p14:creationId xmlns:p14="http://schemas.microsoft.com/office/powerpoint/2010/main" val="389875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19</a:t>
            </a:fld>
            <a:endParaRPr lang="en-US"/>
          </a:p>
        </p:txBody>
      </p:sp>
    </p:spTree>
    <p:extLst>
      <p:ext uri="{BB962C8B-B14F-4D97-AF65-F5344CB8AC3E}">
        <p14:creationId xmlns:p14="http://schemas.microsoft.com/office/powerpoint/2010/main" val="72144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20</a:t>
            </a:fld>
            <a:endParaRPr lang="en-US"/>
          </a:p>
        </p:txBody>
      </p:sp>
    </p:spTree>
    <p:extLst>
      <p:ext uri="{BB962C8B-B14F-4D97-AF65-F5344CB8AC3E}">
        <p14:creationId xmlns:p14="http://schemas.microsoft.com/office/powerpoint/2010/main" val="72144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2A1565-AFF3-4EA0-8EBC-3A6E4CBE9CB2}" type="slidenum">
              <a:rPr lang="en-US" smtClean="0"/>
              <a:pPr>
                <a:defRPr/>
              </a:pPr>
              <a:t>22</a:t>
            </a:fld>
            <a:endParaRPr lang="en-US"/>
          </a:p>
        </p:txBody>
      </p:sp>
    </p:spTree>
    <p:extLst>
      <p:ext uri="{BB962C8B-B14F-4D97-AF65-F5344CB8AC3E}">
        <p14:creationId xmlns:p14="http://schemas.microsoft.com/office/powerpoint/2010/main" val="313174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Top one is a Double Click ad.</a:t>
            </a:r>
          </a:p>
          <a:p>
            <a:endParaRPr lang="en-US" dirty="0"/>
          </a:p>
        </p:txBody>
      </p:sp>
      <p:sp>
        <p:nvSpPr>
          <p:cNvPr id="4" name="Slide Number Placeholder 3"/>
          <p:cNvSpPr>
            <a:spLocks noGrp="1"/>
          </p:cNvSpPr>
          <p:nvPr>
            <p:ph type="sldNum" sz="quarter" idx="10"/>
          </p:nvPr>
        </p:nvSpPr>
        <p:spPr/>
        <p:txBody>
          <a:bodyPr/>
          <a:lstStyle/>
          <a:p>
            <a:pPr>
              <a:defRPr/>
            </a:pPr>
            <a:fld id="{B52A1565-AFF3-4EA0-8EBC-3A6E4CBE9CB2}" type="slidenum">
              <a:rPr lang="en-US" smtClean="0"/>
              <a:pPr>
                <a:defRPr/>
              </a:pPr>
              <a:t>2</a:t>
            </a:fld>
            <a:endParaRPr lang="en-US"/>
          </a:p>
        </p:txBody>
      </p:sp>
    </p:spTree>
    <p:extLst>
      <p:ext uri="{BB962C8B-B14F-4D97-AF65-F5344CB8AC3E}">
        <p14:creationId xmlns:p14="http://schemas.microsoft.com/office/powerpoint/2010/main" val="253443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A21F64-41D3-41E7-8F25-DDFBA1421427}" type="slidenum">
              <a:rPr lang="en-US">
                <a:ea typeface="ＭＳ Ｐゴシック" charset="-128"/>
                <a:cs typeface="ＭＳ Ｐゴシック" charset="-128"/>
              </a:rPr>
              <a:pPr fontAlgn="base">
                <a:spcBef>
                  <a:spcPct val="0"/>
                </a:spcBef>
                <a:spcAft>
                  <a:spcPct val="0"/>
                </a:spcAft>
              </a:pPr>
              <a:t>23</a:t>
            </a:fld>
            <a:endParaRPr lang="en-US">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B5449-81E1-1948-82E3-D9908F0D2336}" type="slidenum">
              <a:rPr lang="en-US" smtClean="0"/>
              <a:t>4</a:t>
            </a:fld>
            <a:endParaRPr lang="en-US"/>
          </a:p>
        </p:txBody>
      </p:sp>
    </p:spTree>
    <p:extLst>
      <p:ext uri="{BB962C8B-B14F-4D97-AF65-F5344CB8AC3E}">
        <p14:creationId xmlns:p14="http://schemas.microsoft.com/office/powerpoint/2010/main" val="16225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endParaRPr lang="en-US" baseline="0"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5</a:t>
            </a:fld>
            <a:endParaRPr lang="en-US"/>
          </a:p>
        </p:txBody>
      </p:sp>
    </p:spTree>
    <p:extLst>
      <p:ext uri="{BB962C8B-B14F-4D97-AF65-F5344CB8AC3E}">
        <p14:creationId xmlns:p14="http://schemas.microsoft.com/office/powerpoint/2010/main" val="239879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2A1565-AFF3-4EA0-8EBC-3A6E4CBE9CB2}" type="slidenum">
              <a:rPr lang="en-US" smtClean="0"/>
              <a:pPr>
                <a:defRPr/>
              </a:pPr>
              <a:t>6</a:t>
            </a:fld>
            <a:endParaRPr lang="en-US"/>
          </a:p>
        </p:txBody>
      </p:sp>
    </p:spTree>
    <p:extLst>
      <p:ext uri="{BB962C8B-B14F-4D97-AF65-F5344CB8AC3E}">
        <p14:creationId xmlns:p14="http://schemas.microsoft.com/office/powerpoint/2010/main" val="28216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endParaRPr lang="en-US" baseline="0"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7</a:t>
            </a:fld>
            <a:endParaRPr lang="en-US"/>
          </a:p>
        </p:txBody>
      </p:sp>
    </p:spTree>
    <p:extLst>
      <p:ext uri="{BB962C8B-B14F-4D97-AF65-F5344CB8AC3E}">
        <p14:creationId xmlns:p14="http://schemas.microsoft.com/office/powerpoint/2010/main" val="239879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B5449-81E1-1948-82E3-D9908F0D2336}" type="slidenum">
              <a:rPr lang="en-US" smtClean="0"/>
              <a:t>8</a:t>
            </a:fld>
            <a:endParaRPr lang="en-US"/>
          </a:p>
        </p:txBody>
      </p:sp>
    </p:spTree>
    <p:extLst>
      <p:ext uri="{BB962C8B-B14F-4D97-AF65-F5344CB8AC3E}">
        <p14:creationId xmlns:p14="http://schemas.microsoft.com/office/powerpoint/2010/main" val="270606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fontAlgn="auto">
              <a:spcBef>
                <a:spcPts val="0"/>
              </a:spcBef>
              <a:spcAft>
                <a:spcPts val="0"/>
              </a:spcAft>
              <a:defRPr/>
            </a:pPr>
            <a:endParaRPr lang="en-US" baseline="0" dirty="0" smtClean="0"/>
          </a:p>
        </p:txBody>
      </p:sp>
      <p:sp>
        <p:nvSpPr>
          <p:cNvPr id="4" name="Slide Number Placeholder 3"/>
          <p:cNvSpPr>
            <a:spLocks noGrp="1"/>
          </p:cNvSpPr>
          <p:nvPr>
            <p:ph type="sldNum" sz="quarter" idx="10"/>
          </p:nvPr>
        </p:nvSpPr>
        <p:spPr/>
        <p:txBody>
          <a:bodyPr/>
          <a:lstStyle/>
          <a:p>
            <a:fld id="{A02B5449-81E1-1948-82E3-D9908F0D2336}" type="slidenum">
              <a:rPr lang="en-US" smtClean="0"/>
              <a:t>9</a:t>
            </a:fld>
            <a:endParaRPr lang="en-US"/>
          </a:p>
        </p:txBody>
      </p:sp>
    </p:spTree>
    <p:extLst>
      <p:ext uri="{BB962C8B-B14F-4D97-AF65-F5344CB8AC3E}">
        <p14:creationId xmlns:p14="http://schemas.microsoft.com/office/powerpoint/2010/main" val="239879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B5449-81E1-1948-82E3-D9908F0D2336}" type="slidenum">
              <a:rPr lang="en-US" smtClean="0"/>
              <a:t>10</a:t>
            </a:fld>
            <a:endParaRPr lang="en-US"/>
          </a:p>
        </p:txBody>
      </p:sp>
    </p:spTree>
    <p:extLst>
      <p:ext uri="{BB962C8B-B14F-4D97-AF65-F5344CB8AC3E}">
        <p14:creationId xmlns:p14="http://schemas.microsoft.com/office/powerpoint/2010/main" val="43785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EE238069-0CAC-43BA-9F61-2646F4C134FE}" type="datetime1">
              <a:rPr lang="en-US" smtClean="0"/>
              <a:pPr>
                <a:defRPr/>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B22DB414-3D40-41C8-BF39-83017CD9B847}" type="slidenum">
              <a:rPr lang="en-US" smtClean="0"/>
              <a:pPr>
                <a:defRPr/>
              </a:pPr>
              <a:t>‹#›</a:t>
            </a:fld>
            <a:endParaRPr lang="en-US"/>
          </a:p>
        </p:txBody>
      </p:sp>
    </p:spTree>
    <p:extLst>
      <p:ext uri="{BB962C8B-B14F-4D97-AF65-F5344CB8AC3E}">
        <p14:creationId xmlns:p14="http://schemas.microsoft.com/office/powerpoint/2010/main" val="192023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895C747-AF66-4A17-B1C8-5037C9483E8F}" type="datetime1">
              <a:rPr lang="en-US" smtClean="0"/>
              <a:pPr>
                <a:defRPr/>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E754C5C-94F4-4877-9EF1-63AEBB6FAA6F}" type="slidenum">
              <a:rPr lang="en-US" smtClean="0"/>
              <a:pPr>
                <a:defRPr/>
              </a:pPr>
              <a:t>‹#›</a:t>
            </a:fld>
            <a:endParaRPr lang="en-US"/>
          </a:p>
        </p:txBody>
      </p:sp>
    </p:spTree>
    <p:extLst>
      <p:ext uri="{BB962C8B-B14F-4D97-AF65-F5344CB8AC3E}">
        <p14:creationId xmlns:p14="http://schemas.microsoft.com/office/powerpoint/2010/main" val="10826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CEDCAE6-CF7B-46F1-A3E6-B78BA50768DB}" type="datetime1">
              <a:rPr lang="en-US" smtClean="0"/>
              <a:pPr>
                <a:defRPr/>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14606ABA-7FD1-4348-9A85-ADD35624A448}" type="slidenum">
              <a:rPr lang="en-US" smtClean="0"/>
              <a:pPr>
                <a:defRPr/>
              </a:pPr>
              <a:t>‹#›</a:t>
            </a:fld>
            <a:endParaRPr lang="en-US"/>
          </a:p>
        </p:txBody>
      </p:sp>
    </p:spTree>
    <p:extLst>
      <p:ext uri="{BB962C8B-B14F-4D97-AF65-F5344CB8AC3E}">
        <p14:creationId xmlns:p14="http://schemas.microsoft.com/office/powerpoint/2010/main" val="1509093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443198"/>
          </a:xfrm>
        </p:spPr>
        <p:txBody>
          <a:bodyPr/>
          <a:lstStyle>
            <a:lvl1pPr marL="0" indent="0">
              <a:buNone/>
              <a:defRPr/>
            </a:lvl1pPr>
          </a:lstStyle>
          <a:p>
            <a:endParaRPr lang="en-US" dirty="0"/>
          </a:p>
        </p:txBody>
      </p:sp>
      <p:sp>
        <p:nvSpPr>
          <p:cNvPr id="7" name="Title 6"/>
          <p:cNvSpPr>
            <a:spLocks noGrp="1"/>
          </p:cNvSpPr>
          <p:nvPr>
            <p:ph type="title"/>
          </p:nvPr>
        </p:nvSpPr>
        <p:spPr>
          <a:xfrm>
            <a:off x="0" y="4773830"/>
            <a:ext cx="9144000" cy="1301895"/>
          </a:xfrm>
          <a:solidFill>
            <a:schemeClr val="bg1">
              <a:alpha val="90000"/>
            </a:schemeClr>
          </a:solidFill>
        </p:spPr>
        <p:txBody>
          <a:bodyPr lIns="274320" tIns="274320" rIns="274320" bIns="274320" anchor="t"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77799654"/>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06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443198"/>
          </a:xfrm>
        </p:spPr>
        <p:txBody>
          <a:bodyPr/>
          <a:lstStyle>
            <a:lvl1pPr marL="0" indent="0">
              <a:buNone/>
              <a:defRPr/>
            </a:lvl1pPr>
          </a:lstStyle>
          <a:p>
            <a:endParaRPr lang="en-US" dirty="0"/>
          </a:p>
        </p:txBody>
      </p:sp>
      <p:sp>
        <p:nvSpPr>
          <p:cNvPr id="7" name="Title 6"/>
          <p:cNvSpPr>
            <a:spLocks noGrp="1"/>
          </p:cNvSpPr>
          <p:nvPr>
            <p:ph type="title"/>
          </p:nvPr>
        </p:nvSpPr>
        <p:spPr>
          <a:xfrm>
            <a:off x="0" y="4773830"/>
            <a:ext cx="9144000" cy="1301895"/>
          </a:xfrm>
          <a:solidFill>
            <a:schemeClr val="bg1">
              <a:alpha val="90000"/>
            </a:schemeClr>
          </a:solidFill>
        </p:spPr>
        <p:txBody>
          <a:bodyPr lIns="274320" tIns="274320" rIns="274320" bIns="274320" anchor="t"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08581958"/>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0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7094657-C291-40E0-AE71-780144915FE7}" type="datetime1">
              <a:rPr lang="en-US" smtClean="0"/>
              <a:pPr>
                <a:defRPr/>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13EBE8F-A853-47C4-AE1E-4A5B1505A885}" type="slidenum">
              <a:rPr lang="en-US" smtClean="0"/>
              <a:pPr>
                <a:defRPr/>
              </a:pPr>
              <a:t>‹#›</a:t>
            </a:fld>
            <a:endParaRPr lang="en-US"/>
          </a:p>
        </p:txBody>
      </p:sp>
    </p:spTree>
    <p:extLst>
      <p:ext uri="{BB962C8B-B14F-4D97-AF65-F5344CB8AC3E}">
        <p14:creationId xmlns:p14="http://schemas.microsoft.com/office/powerpoint/2010/main" val="25190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FF8D81C-CFE9-4D37-8DFB-965AB6765264}" type="datetime1">
              <a:rPr lang="en-US" smtClean="0"/>
              <a:pPr>
                <a:defRPr/>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D21F41E-E56A-461B-8F4E-D035DD22D6EA}" type="slidenum">
              <a:rPr lang="en-US" smtClean="0"/>
              <a:pPr>
                <a:defRPr/>
              </a:pPr>
              <a:t>‹#›</a:t>
            </a:fld>
            <a:endParaRPr lang="en-US"/>
          </a:p>
        </p:txBody>
      </p:sp>
    </p:spTree>
    <p:extLst>
      <p:ext uri="{BB962C8B-B14F-4D97-AF65-F5344CB8AC3E}">
        <p14:creationId xmlns:p14="http://schemas.microsoft.com/office/powerpoint/2010/main" val="11544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1AA451B-ADC8-46D8-AB53-507B3E1ABBE9}" type="datetime1">
              <a:rPr lang="en-US" smtClean="0"/>
              <a:pPr>
                <a:defRPr/>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11EEFD52-FC20-40D4-8FD2-5CAD5AEC3DE5}" type="slidenum">
              <a:rPr lang="en-US" smtClean="0"/>
              <a:pPr>
                <a:defRPr/>
              </a:pPr>
              <a:t>‹#›</a:t>
            </a:fld>
            <a:endParaRPr lang="en-US"/>
          </a:p>
        </p:txBody>
      </p:sp>
    </p:spTree>
    <p:extLst>
      <p:ext uri="{BB962C8B-B14F-4D97-AF65-F5344CB8AC3E}">
        <p14:creationId xmlns:p14="http://schemas.microsoft.com/office/powerpoint/2010/main" val="166817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8E2BD5B-7078-4F0A-9A9F-D14FA658C69D}" type="datetime1">
              <a:rPr lang="en-US" smtClean="0"/>
              <a:pPr>
                <a:defRPr/>
              </a:pPr>
              <a:t>12/22/14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2B34E6ED-10E7-48BB-B07F-EC9730FAD647}" type="slidenum">
              <a:rPr lang="en-US" smtClean="0"/>
              <a:pPr>
                <a:defRPr/>
              </a:pPr>
              <a:t>‹#›</a:t>
            </a:fld>
            <a:endParaRPr lang="en-US"/>
          </a:p>
        </p:txBody>
      </p:sp>
    </p:spTree>
    <p:extLst>
      <p:ext uri="{BB962C8B-B14F-4D97-AF65-F5344CB8AC3E}">
        <p14:creationId xmlns:p14="http://schemas.microsoft.com/office/powerpoint/2010/main" val="87035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0C64FDF2-DAE6-43DB-87EC-1E56390EA186}" type="datetime1">
              <a:rPr lang="en-US" smtClean="0"/>
              <a:pPr>
                <a:defRPr/>
              </a:pPr>
              <a:t>12/22/14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EFBD71C2-32CC-47A5-9630-12B4236D3B79}" type="slidenum">
              <a:rPr lang="en-US" smtClean="0"/>
              <a:pPr>
                <a:defRPr/>
              </a:pPr>
              <a:t>‹#›</a:t>
            </a:fld>
            <a:endParaRPr lang="en-US"/>
          </a:p>
        </p:txBody>
      </p:sp>
    </p:spTree>
    <p:extLst>
      <p:ext uri="{BB962C8B-B14F-4D97-AF65-F5344CB8AC3E}">
        <p14:creationId xmlns:p14="http://schemas.microsoft.com/office/powerpoint/2010/main" val="76890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F0C9079-F83F-4927-B393-3B6640B34E59}" type="datetime1">
              <a:rPr lang="en-US" smtClean="0"/>
              <a:pPr>
                <a:defRPr/>
              </a:pPr>
              <a:t>12/22/14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8264336-72AF-4C86-B004-F1A3D4EC79F4}" type="slidenum">
              <a:rPr lang="en-US" smtClean="0"/>
              <a:pPr>
                <a:defRPr/>
              </a:pPr>
              <a:t>‹#›</a:t>
            </a:fld>
            <a:endParaRPr lang="en-US"/>
          </a:p>
        </p:txBody>
      </p:sp>
    </p:spTree>
    <p:extLst>
      <p:ext uri="{BB962C8B-B14F-4D97-AF65-F5344CB8AC3E}">
        <p14:creationId xmlns:p14="http://schemas.microsoft.com/office/powerpoint/2010/main" val="364295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E0DF65B-269A-4577-A440-BD40333D3880}" type="datetime1">
              <a:rPr lang="en-US" smtClean="0"/>
              <a:pPr>
                <a:defRPr/>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06CE64AA-3CB4-49B0-ABB9-64226D046B68}" type="slidenum">
              <a:rPr lang="en-US" smtClean="0"/>
              <a:pPr>
                <a:defRPr/>
              </a:pPr>
              <a:t>‹#›</a:t>
            </a:fld>
            <a:endParaRPr lang="en-US"/>
          </a:p>
        </p:txBody>
      </p:sp>
    </p:spTree>
    <p:extLst>
      <p:ext uri="{BB962C8B-B14F-4D97-AF65-F5344CB8AC3E}">
        <p14:creationId xmlns:p14="http://schemas.microsoft.com/office/powerpoint/2010/main" val="221420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51B5821-C306-4A50-898E-6E53488F4E70}" type="datetime1">
              <a:rPr lang="en-US" smtClean="0"/>
              <a:pPr>
                <a:defRPr/>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7918FE5-7CF5-4277-86F0-9BE2C374648C}" type="slidenum">
              <a:rPr lang="en-US" smtClean="0"/>
              <a:pPr>
                <a:defRPr/>
              </a:pPr>
              <a:t>‹#›</a:t>
            </a:fld>
            <a:endParaRPr lang="en-US"/>
          </a:p>
        </p:txBody>
      </p:sp>
    </p:spTree>
    <p:extLst>
      <p:ext uri="{BB962C8B-B14F-4D97-AF65-F5344CB8AC3E}">
        <p14:creationId xmlns:p14="http://schemas.microsoft.com/office/powerpoint/2010/main" val="3249536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DFD09DC-12B7-48BF-882F-96D1E70EB8EB}" type="datetime1">
              <a:rPr lang="en-US" smtClean="0"/>
              <a:pPr>
                <a:defRPr/>
              </a:pPr>
              <a:t>12/22/14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22F1C2-44D4-4B3C-AF8D-CE6773EE4ACF}" type="slidenum">
              <a:rPr lang="en-US" smtClean="0"/>
              <a:pPr>
                <a:defRPr/>
              </a:pPr>
              <a:t>‹#›</a:t>
            </a:fld>
            <a:endParaRPr lang="en-US"/>
          </a:p>
        </p:txBody>
      </p:sp>
    </p:spTree>
    <p:extLst>
      <p:ext uri="{BB962C8B-B14F-4D97-AF65-F5344CB8AC3E}">
        <p14:creationId xmlns:p14="http://schemas.microsoft.com/office/powerpoint/2010/main" val="39019714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685" r:id="rId12"/>
    <p:sldLayoutId id="214748368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0" y="910208"/>
            <a:ext cx="9144000" cy="1654696"/>
          </a:xfrm>
        </p:spPr>
        <p:txBody>
          <a:bodyPr/>
          <a:lstStyle/>
          <a:p>
            <a:pPr algn="ctr"/>
            <a:r>
              <a:rPr lang="en-US" sz="2800" dirty="0" smtClean="0"/>
              <a:t>Accountability through Information Flow Experiments</a:t>
            </a:r>
          </a:p>
        </p:txBody>
      </p:sp>
      <p:sp>
        <p:nvSpPr>
          <p:cNvPr id="5" name="Text Placeholder 4"/>
          <p:cNvSpPr>
            <a:spLocks noGrp="1"/>
          </p:cNvSpPr>
          <p:nvPr>
            <p:ph type="subTitle" idx="1"/>
          </p:nvPr>
        </p:nvSpPr>
        <p:spPr>
          <a:xfrm>
            <a:off x="0" y="2636912"/>
            <a:ext cx="9144000" cy="3816424"/>
          </a:xfrm>
        </p:spPr>
        <p:txBody>
          <a:bodyPr>
            <a:noAutofit/>
          </a:bodyPr>
          <a:lstStyle/>
          <a:p>
            <a:pPr algn="ctr" fontAlgn="auto">
              <a:spcAft>
                <a:spcPts val="0"/>
              </a:spcAft>
              <a:buFont typeface="Wingdings 3"/>
              <a:buNone/>
              <a:defRPr/>
            </a:pPr>
            <a:r>
              <a:rPr lang="en-US" sz="2400" dirty="0" smtClean="0">
                <a:solidFill>
                  <a:schemeClr val="tx1"/>
                </a:solidFill>
              </a:rPr>
              <a:t>Michael Carl </a:t>
            </a:r>
            <a:r>
              <a:rPr lang="en-US" sz="2400" dirty="0" err="1" smtClean="0">
                <a:solidFill>
                  <a:schemeClr val="tx1"/>
                </a:solidFill>
              </a:rPr>
              <a:t>Tschantz</a:t>
            </a:r>
            <a:endParaRPr lang="en-US" sz="2400" dirty="0" smtClean="0">
              <a:solidFill>
                <a:schemeClr val="tx1"/>
              </a:solidFill>
            </a:endParaRPr>
          </a:p>
          <a:p>
            <a:pPr algn="ctr" fontAlgn="auto">
              <a:spcAft>
                <a:spcPts val="0"/>
              </a:spcAft>
              <a:buFont typeface="Wingdings 3"/>
              <a:buNone/>
              <a:defRPr/>
            </a:pPr>
            <a:r>
              <a:rPr lang="en-US" sz="2400" dirty="0" smtClean="0">
                <a:solidFill>
                  <a:schemeClr val="tx1"/>
                </a:solidFill>
              </a:rPr>
              <a:t>UC Berkeley</a:t>
            </a:r>
          </a:p>
          <a:p>
            <a:pPr algn="ctr" fontAlgn="auto">
              <a:spcAft>
                <a:spcPts val="0"/>
              </a:spcAft>
              <a:buFont typeface="Wingdings 3"/>
              <a:buNone/>
              <a:defRPr/>
            </a:pPr>
            <a:endParaRPr lang="en-US" sz="2400" dirty="0">
              <a:solidFill>
                <a:schemeClr val="tx1"/>
              </a:solidFill>
            </a:endParaRPr>
          </a:p>
          <a:p>
            <a:pPr algn="ctr" fontAlgn="auto">
              <a:spcAft>
                <a:spcPts val="0"/>
              </a:spcAft>
              <a:buFont typeface="Wingdings 3"/>
              <a:buNone/>
              <a:defRPr/>
            </a:pPr>
            <a:r>
              <a:rPr lang="en-US" sz="2400" dirty="0" err="1" smtClean="0">
                <a:solidFill>
                  <a:schemeClr val="tx1"/>
                </a:solidFill>
              </a:rPr>
              <a:t>Amit</a:t>
            </a:r>
            <a:r>
              <a:rPr lang="en-US" sz="2400" dirty="0" smtClean="0">
                <a:solidFill>
                  <a:schemeClr val="tx1"/>
                </a:solidFill>
              </a:rPr>
              <a:t> </a:t>
            </a:r>
            <a:r>
              <a:rPr lang="en-US" sz="2400" dirty="0" err="1" smtClean="0">
                <a:solidFill>
                  <a:schemeClr val="tx1"/>
                </a:solidFill>
              </a:rPr>
              <a:t>Datta</a:t>
            </a:r>
            <a:r>
              <a:rPr lang="en-US" sz="2400" dirty="0" smtClean="0">
                <a:solidFill>
                  <a:schemeClr val="tx1"/>
                </a:solidFill>
              </a:rPr>
              <a:t>, CMU</a:t>
            </a:r>
          </a:p>
          <a:p>
            <a:pPr algn="ctr" fontAlgn="auto">
              <a:spcAft>
                <a:spcPts val="0"/>
              </a:spcAft>
              <a:buFont typeface="Wingdings 3"/>
              <a:buNone/>
              <a:defRPr/>
            </a:pPr>
            <a:r>
              <a:rPr lang="en-US" sz="2400" dirty="0" err="1" smtClean="0">
                <a:solidFill>
                  <a:schemeClr val="tx1"/>
                </a:solidFill>
              </a:rPr>
              <a:t>Anupam</a:t>
            </a:r>
            <a:r>
              <a:rPr lang="en-US" sz="2400" dirty="0" smtClean="0">
                <a:solidFill>
                  <a:schemeClr val="tx1"/>
                </a:solidFill>
              </a:rPr>
              <a:t> </a:t>
            </a:r>
            <a:r>
              <a:rPr lang="en-US" sz="2400" dirty="0" err="1" smtClean="0">
                <a:solidFill>
                  <a:schemeClr val="tx1"/>
                </a:solidFill>
              </a:rPr>
              <a:t>Datta</a:t>
            </a:r>
            <a:r>
              <a:rPr lang="en-US" sz="2400" dirty="0" smtClean="0">
                <a:solidFill>
                  <a:schemeClr val="tx1"/>
                </a:solidFill>
              </a:rPr>
              <a:t>, CMU</a:t>
            </a:r>
          </a:p>
          <a:p>
            <a:pPr algn="ctr" fontAlgn="auto">
              <a:spcAft>
                <a:spcPts val="0"/>
              </a:spcAft>
              <a:buFont typeface="Wingdings 3"/>
              <a:buNone/>
              <a:defRPr/>
            </a:pPr>
            <a:r>
              <a:rPr lang="en-US" sz="2400" dirty="0" smtClean="0">
                <a:solidFill>
                  <a:schemeClr val="tx1"/>
                </a:solidFill>
              </a:rPr>
              <a:t>Jeannette M. Wing, MSR</a:t>
            </a:r>
          </a:p>
          <a:p>
            <a:pPr algn="ctr" fontAlgn="auto">
              <a:spcAft>
                <a:spcPts val="0"/>
              </a:spcAft>
              <a:buFont typeface="Wingdings 3"/>
              <a:buNone/>
              <a:defRPr/>
            </a:pPr>
            <a:endParaRPr lang="en-US" sz="2400" dirty="0">
              <a:solidFill>
                <a:schemeClr val="tx1"/>
              </a:solidFill>
            </a:endParaRPr>
          </a:p>
          <a:p>
            <a:pPr algn="ctr" fontAlgn="auto">
              <a:spcAft>
                <a:spcPts val="0"/>
              </a:spcAft>
              <a:buFont typeface="Wingdings 3"/>
              <a:buNone/>
              <a:defRPr/>
            </a:pPr>
            <a:r>
              <a:rPr lang="en-US" sz="2400" dirty="0" err="1" smtClean="0">
                <a:solidFill>
                  <a:schemeClr val="tx1"/>
                </a:solidFill>
              </a:rPr>
              <a:t>www.cs.cmu.edu</a:t>
            </a:r>
            <a:r>
              <a:rPr lang="en-US" sz="2400" dirty="0" smtClean="0">
                <a:solidFill>
                  <a:schemeClr val="tx1"/>
                </a:solidFill>
              </a:rPr>
              <a:t>/~</a:t>
            </a:r>
            <a:r>
              <a:rPr lang="en-US" sz="2400" dirty="0" err="1" smtClean="0">
                <a:solidFill>
                  <a:schemeClr val="tx1"/>
                </a:solidFill>
              </a:rPr>
              <a:t>mtschant</a:t>
            </a:r>
            <a:r>
              <a:rPr lang="en-US" sz="2400" dirty="0" smtClean="0">
                <a:solidFill>
                  <a:schemeClr val="tx1"/>
                </a:solidFill>
              </a:rPr>
              <a:t>/</a:t>
            </a:r>
            <a:r>
              <a:rPr lang="en-US" sz="2400" dirty="0" err="1" smtClean="0">
                <a:solidFill>
                  <a:schemeClr val="tx1"/>
                </a:solidFill>
              </a:rPr>
              <a:t>ife</a:t>
            </a:r>
            <a:endParaRPr lang="en-US" sz="24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384"/>
            <a:ext cx="8229600" cy="1143000"/>
          </a:xfrm>
        </p:spPr>
        <p:txBody>
          <a:bodyPr>
            <a:normAutofit/>
          </a:bodyPr>
          <a:lstStyle/>
          <a:p>
            <a:r>
              <a:rPr lang="en-US" sz="3600" dirty="0" smtClean="0">
                <a:cs typeface="Avenir Heavy"/>
              </a:rPr>
              <a:t>Choice Explanation</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smtClean="0">
                <a:solidFill>
                  <a:srgbClr val="000000"/>
                </a:solidFill>
                <a:latin typeface="Avenir Heavy"/>
                <a:cs typeface="Avenir Heavy"/>
              </a:rPr>
              <a:t>10</a:t>
            </a:fld>
            <a:endParaRPr lang="en-US" dirty="0">
              <a:solidFill>
                <a:srgbClr val="000000"/>
              </a:solidFill>
              <a:latin typeface="Avenir Heavy"/>
              <a:cs typeface="Avenir Heavy"/>
            </a:endParaRPr>
          </a:p>
        </p:txBody>
      </p:sp>
      <p:graphicFrame>
        <p:nvGraphicFramePr>
          <p:cNvPr id="13" name="Table 12"/>
          <p:cNvGraphicFramePr>
            <a:graphicFrameLocks noGrp="1"/>
          </p:cNvGraphicFramePr>
          <p:nvPr>
            <p:extLst>
              <p:ext uri="{D42A27DB-BD31-4B8C-83A1-F6EECF244321}">
                <p14:modId xmlns:p14="http://schemas.microsoft.com/office/powerpoint/2010/main" val="953721551"/>
              </p:ext>
            </p:extLst>
          </p:nvPr>
        </p:nvGraphicFramePr>
        <p:xfrm>
          <a:off x="251520" y="980727"/>
          <a:ext cx="8784976" cy="4943009"/>
        </p:xfrm>
        <a:graphic>
          <a:graphicData uri="http://schemas.openxmlformats.org/drawingml/2006/table">
            <a:tbl>
              <a:tblPr firstRow="1" bandRow="1">
                <a:tableStyleId>{69012ECD-51FC-41F1-AA8D-1B2483CD663E}</a:tableStyleId>
              </a:tblPr>
              <a:tblGrid>
                <a:gridCol w="4437770"/>
                <a:gridCol w="4347206"/>
              </a:tblGrid>
              <a:tr h="936105">
                <a:tc>
                  <a:txBody>
                    <a:bodyPr/>
                    <a:lstStyle/>
                    <a:p>
                      <a:pPr algn="l"/>
                      <a:r>
                        <a:rPr lang="en-US" sz="2400" b="1" dirty="0" smtClean="0">
                          <a:solidFill>
                            <a:schemeClr val="tx1"/>
                          </a:solidFill>
                          <a:latin typeface="Avenir Heavy"/>
                          <a:cs typeface="Avenir Heavy"/>
                        </a:rPr>
                        <a:t>Keeping</a:t>
                      </a:r>
                      <a:r>
                        <a:rPr lang="en-US" sz="2400" b="1" baseline="0" dirty="0" smtClean="0">
                          <a:solidFill>
                            <a:schemeClr val="tx1"/>
                          </a:solidFill>
                          <a:latin typeface="Avenir Heavy"/>
                          <a:cs typeface="Avenir Heavy"/>
                        </a:rPr>
                        <a:t> Dating Interest</a:t>
                      </a:r>
                      <a:endParaRPr lang="en-US" sz="2400" b="1" dirty="0">
                        <a:solidFill>
                          <a:schemeClr val="tx1"/>
                        </a:solidFill>
                        <a:latin typeface="Avenir Heavy"/>
                        <a:cs typeface="Avenir Heavy"/>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1" dirty="0" smtClean="0">
                          <a:solidFill>
                            <a:srgbClr val="000000"/>
                          </a:solidFill>
                          <a:latin typeface="Avenir Heavy"/>
                          <a:cs typeface="Avenir Heavy"/>
                        </a:rPr>
                        <a:t>Removing</a:t>
                      </a:r>
                      <a:r>
                        <a:rPr lang="en-US" sz="2400" b="1" baseline="0" dirty="0" smtClean="0">
                          <a:solidFill>
                            <a:srgbClr val="000000"/>
                          </a:solidFill>
                          <a:latin typeface="Avenir Heavy"/>
                          <a:cs typeface="Avenir Heavy"/>
                        </a:rPr>
                        <a:t> Dating Interest</a:t>
                      </a:r>
                      <a:endParaRPr lang="en-US" sz="2400" b="1" dirty="0">
                        <a:solidFill>
                          <a:srgbClr val="000000"/>
                        </a:solidFill>
                        <a:latin typeface="Avenir Heavy"/>
                        <a:cs typeface="Avenir Heavy"/>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40160">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solidFill>
                            <a:srgbClr val="BE0011"/>
                          </a:solidFill>
                          <a:latin typeface="Avenir Heavy"/>
                          <a:cs typeface="Avenir Heavy"/>
                        </a:rPr>
                        <a:t>Are You Single?</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solidFill>
                            <a:srgbClr val="BE0011"/>
                          </a:solidFill>
                          <a:latin typeface="Avenir Heavy"/>
                          <a:cs typeface="Avenir Heavy"/>
                        </a:rPr>
                        <a:t>www.zoosk.com</a:t>
                      </a:r>
                      <a:r>
                        <a:rPr lang="en-US" sz="1800" dirty="0" smtClean="0">
                          <a:solidFill>
                            <a:srgbClr val="BE0011"/>
                          </a:solidFill>
                          <a:latin typeface="Avenir Heavy"/>
                          <a:cs typeface="Avenir Heavy"/>
                        </a:rPr>
                        <a:t>/Dating</a:t>
                      </a: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latin typeface="Avenir Heavy"/>
                          <a:cs typeface="Avenir Heavy"/>
                        </a:rPr>
                        <a:t>Car Loans w/ Bad Credit</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latin typeface="Avenir Heavy"/>
                          <a:cs typeface="Avenir Heavy"/>
                        </a:rPr>
                        <a:t>www.car.com</a:t>
                      </a:r>
                      <a:r>
                        <a:rPr lang="en-US" sz="1800" dirty="0" smtClean="0">
                          <a:latin typeface="Avenir Heavy"/>
                          <a:cs typeface="Avenir Heavy"/>
                        </a:rPr>
                        <a:t>/Bad-Credit-Car-Loan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1177128">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solidFill>
                            <a:srgbClr val="BE0011"/>
                          </a:solidFill>
                          <a:latin typeface="Avenir Heavy"/>
                          <a:cs typeface="Avenir Heavy"/>
                        </a:rPr>
                        <a:t>Top 5 Online Dating Sites</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solidFill>
                            <a:srgbClr val="BE0011"/>
                          </a:solidFill>
                          <a:latin typeface="Avenir Heavy"/>
                          <a:cs typeface="Avenir Heavy"/>
                        </a:rPr>
                        <a:t>www.consumer-rankings.com</a:t>
                      </a:r>
                      <a:r>
                        <a:rPr lang="en-US" sz="1800" dirty="0" smtClean="0">
                          <a:solidFill>
                            <a:srgbClr val="BE0011"/>
                          </a:solidFill>
                          <a:latin typeface="Avenir Heavy"/>
                          <a:cs typeface="Avenir Heavy"/>
                        </a:rPr>
                        <a:t>/Dating</a:t>
                      </a:r>
                    </a:p>
                  </a:txBody>
                  <a:tcPr anchor="ctr">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latin typeface="Avenir Heavy"/>
                          <a:cs typeface="Avenir Heavy"/>
                        </a:rPr>
                        <a:t>Individual Health Plans</a:t>
                      </a:r>
                    </a:p>
                    <a:p>
                      <a:pPr marL="0" marR="0" indent="0" algn="l" defTabSz="533370" rtl="0" eaLnBrk="1" fontAlgn="auto" latinLnBrk="0" hangingPunct="1">
                        <a:lnSpc>
                          <a:spcPct val="100000"/>
                        </a:lnSpc>
                        <a:spcBef>
                          <a:spcPts val="0"/>
                        </a:spcBef>
                        <a:spcAft>
                          <a:spcPts val="0"/>
                        </a:spcAft>
                        <a:buClrTx/>
                        <a:buSzTx/>
                        <a:buFontTx/>
                        <a:buNone/>
                        <a:tabLst/>
                        <a:defRPr/>
                      </a:pPr>
                      <a:r>
                        <a:rPr lang="en-US" sz="2000" dirty="0" err="1" smtClean="0">
                          <a:latin typeface="Avenir Heavy"/>
                          <a:cs typeface="Avenir Heavy"/>
                        </a:rPr>
                        <a:t>www.individualhealthquotes.com</a:t>
                      </a:r>
                      <a:endParaRPr lang="en-US" sz="2000" dirty="0" smtClean="0">
                        <a:latin typeface="Avenir Heavy"/>
                        <a:cs typeface="Avenir Heavy"/>
                      </a:endParaRPr>
                    </a:p>
                  </a:txBody>
                  <a:tcPr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389616">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solidFill>
                            <a:srgbClr val="BE0011"/>
                          </a:solidFill>
                          <a:latin typeface="Avenir Heavy"/>
                          <a:cs typeface="Avenir Heavy"/>
                        </a:rPr>
                        <a:t>Why can't I find a date?</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smtClean="0">
                          <a:solidFill>
                            <a:srgbClr val="BE0011"/>
                          </a:solidFill>
                          <a:latin typeface="Avenir Heavy"/>
                          <a:cs typeface="Avenir Heavy"/>
                        </a:rPr>
                        <a:t>www.gk2gk.com</a:t>
                      </a:r>
                    </a:p>
                  </a:txBody>
                  <a:tcPr anchor="ctr">
                    <a:lnL w="12700" cap="flat" cmpd="sng" algn="ctr">
                      <a:noFill/>
                      <a:prstDash val="solid"/>
                      <a:round/>
                      <a:headEnd type="none" w="med" len="med"/>
                      <a:tailEnd type="none" w="med" len="med"/>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venir Heavy"/>
                          <a:cs typeface="Avenir Heavy"/>
                        </a:rPr>
                        <a:t>Crazy New Obama Tax</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latin typeface="Avenir Heavy"/>
                          <a:cs typeface="Avenir Heavy"/>
                        </a:rPr>
                        <a:t>www.endofamerica.com</a:t>
                      </a:r>
                      <a:endParaRPr lang="en-US" sz="1800" dirty="0" smtClean="0">
                        <a:latin typeface="Avenir Heavy"/>
                        <a:cs typeface="Avenir Heavy"/>
                      </a:endParaRPr>
                    </a:p>
                  </a:txBody>
                  <a:tcPr anchor="ctr">
                    <a:lnL>
                      <a:noFill/>
                    </a:lnL>
                    <a:lnR w="12700" cap="flat" cmpd="sng" algn="ctr">
                      <a:no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834355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cs typeface="Avenir Heavy"/>
              </a:rPr>
              <a:t>Discrimination</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b="1" smtClean="0">
                <a:solidFill>
                  <a:srgbClr val="000000"/>
                </a:solidFill>
                <a:latin typeface="Avenir Heavy"/>
                <a:cs typeface="Avenir Heavy"/>
              </a:rPr>
              <a:t>11</a:t>
            </a:fld>
            <a:endParaRPr lang="en-US" b="1" dirty="0">
              <a:solidFill>
                <a:srgbClr val="000000"/>
              </a:solidFill>
              <a:latin typeface="Avenir Heavy"/>
              <a:cs typeface="Avenir Heavy"/>
            </a:endParaRPr>
          </a:p>
        </p:txBody>
      </p:sp>
      <p:cxnSp>
        <p:nvCxnSpPr>
          <p:cNvPr id="12" name="Straight Arrow Connector 11"/>
          <p:cNvCxnSpPr>
            <a:stCxn id="11" idx="3"/>
            <a:endCxn id="9" idx="1"/>
          </p:cNvCxnSpPr>
          <p:nvPr/>
        </p:nvCxnSpPr>
        <p:spPr>
          <a:xfrm flipV="1">
            <a:off x="2437429" y="2204864"/>
            <a:ext cx="1054451" cy="11089"/>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22" idx="1"/>
          </p:cNvCxnSpPr>
          <p:nvPr/>
        </p:nvCxnSpPr>
        <p:spPr>
          <a:xfrm>
            <a:off x="5652120" y="2204864"/>
            <a:ext cx="792089" cy="8538"/>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8967" y="2943600"/>
            <a:ext cx="0" cy="919811"/>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148064" y="3068960"/>
            <a:ext cx="14423" cy="776810"/>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491880" y="1340768"/>
            <a:ext cx="2160240" cy="1728192"/>
          </a:xfrm>
          <a:prstGeom prst="roundRect">
            <a:avLst/>
          </a:prstGeom>
          <a:solidFill>
            <a:srgbClr val="00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smtClean="0">
              <a:latin typeface="Avenir Heavy"/>
              <a:cs typeface="Avenir Heavy"/>
            </a:endParaRPr>
          </a:p>
        </p:txBody>
      </p:sp>
      <p:sp>
        <p:nvSpPr>
          <p:cNvPr id="11" name="Rectangle 10"/>
          <p:cNvSpPr/>
          <p:nvPr/>
        </p:nvSpPr>
        <p:spPr>
          <a:xfrm>
            <a:off x="539552" y="1415327"/>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Web browsing</a:t>
            </a:r>
            <a:endParaRPr lang="en-US" sz="2400" dirty="0">
              <a:latin typeface="Avenir Heavy"/>
              <a:cs typeface="Avenir Heavy"/>
            </a:endParaRPr>
          </a:p>
        </p:txBody>
      </p:sp>
      <p:sp>
        <p:nvSpPr>
          <p:cNvPr id="22" name="Rectangle 21"/>
          <p:cNvSpPr/>
          <p:nvPr/>
        </p:nvSpPr>
        <p:spPr>
          <a:xfrm>
            <a:off x="6444209" y="1412776"/>
            <a:ext cx="2520280"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Advertisements</a:t>
            </a:r>
            <a:endParaRPr lang="en-US" sz="2400" dirty="0">
              <a:latin typeface="Avenir Heavy"/>
              <a:cs typeface="Avenir Heavy"/>
            </a:endParaRPr>
          </a:p>
        </p:txBody>
      </p:sp>
      <p:sp>
        <p:nvSpPr>
          <p:cNvPr id="30" name="Rectangle 29"/>
          <p:cNvSpPr/>
          <p:nvPr/>
        </p:nvSpPr>
        <p:spPr>
          <a:xfrm>
            <a:off x="3612478" y="3845770"/>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 settings</a:t>
            </a:r>
            <a:endParaRPr lang="en-US" sz="2400" dirty="0">
              <a:latin typeface="Avenir Heavy"/>
              <a:cs typeface="Avenir Heavy"/>
            </a:endParaRPr>
          </a:p>
        </p:txBody>
      </p:sp>
      <p:sp>
        <p:nvSpPr>
          <p:cNvPr id="31" name="TextBox 30"/>
          <p:cNvSpPr txBox="1"/>
          <p:nvPr/>
        </p:nvSpPr>
        <p:spPr>
          <a:xfrm>
            <a:off x="3491880" y="1527175"/>
            <a:ext cx="2201796" cy="461665"/>
          </a:xfrm>
          <a:prstGeom prst="rect">
            <a:avLst/>
          </a:prstGeom>
          <a:noFill/>
        </p:spPr>
        <p:txBody>
          <a:bodyPr wrap="none" rtlCol="0">
            <a:spAutoFit/>
          </a:bodyPr>
          <a:lstStyle/>
          <a:p>
            <a:r>
              <a:rPr lang="en-US" sz="2400" dirty="0" smtClean="0">
                <a:solidFill>
                  <a:schemeClr val="bg1"/>
                </a:solidFill>
                <a:latin typeface="Avenir Heavy"/>
                <a:cs typeface="Avenir Heavy"/>
              </a:rPr>
              <a:t>Ad ecosystem</a:t>
            </a:r>
            <a:endParaRPr lang="en-US" sz="2400" dirty="0">
              <a:solidFill>
                <a:schemeClr val="bg1"/>
              </a:solidFill>
              <a:latin typeface="Avenir Heavy"/>
              <a:cs typeface="Avenir Heavy"/>
            </a:endParaRPr>
          </a:p>
        </p:txBody>
      </p:sp>
      <p:sp>
        <p:nvSpPr>
          <p:cNvPr id="17" name="Freeform 16"/>
          <p:cNvSpPr/>
          <p:nvPr/>
        </p:nvSpPr>
        <p:spPr>
          <a:xfrm>
            <a:off x="5162488" y="2207310"/>
            <a:ext cx="349729" cy="720131"/>
          </a:xfrm>
          <a:custGeom>
            <a:avLst/>
            <a:gdLst>
              <a:gd name="connsiteX0" fmla="*/ 0 w 446560"/>
              <a:gd name="connsiteY0" fmla="*/ 614065 h 614065"/>
              <a:gd name="connsiteX1" fmla="*/ 111640 w 446560"/>
              <a:gd name="connsiteY1" fmla="*/ 167472 h 614065"/>
              <a:gd name="connsiteX2" fmla="*/ 446560 w 446560"/>
              <a:gd name="connsiteY2" fmla="*/ 0 h 614065"/>
            </a:gdLst>
            <a:ahLst/>
            <a:cxnLst>
              <a:cxn ang="0">
                <a:pos x="connsiteX0" y="connsiteY0"/>
              </a:cxn>
              <a:cxn ang="0">
                <a:pos x="connsiteX1" y="connsiteY1"/>
              </a:cxn>
              <a:cxn ang="0">
                <a:pos x="connsiteX2" y="connsiteY2"/>
              </a:cxn>
            </a:cxnLst>
            <a:rect l="l" t="t" r="r" b="b"/>
            <a:pathLst>
              <a:path w="446560" h="614065">
                <a:moveTo>
                  <a:pt x="0" y="614065"/>
                </a:moveTo>
                <a:cubicBezTo>
                  <a:pt x="18606" y="441940"/>
                  <a:pt x="37213" y="269816"/>
                  <a:pt x="111640" y="167472"/>
                </a:cubicBezTo>
                <a:cubicBezTo>
                  <a:pt x="186067" y="65128"/>
                  <a:pt x="367482" y="41868"/>
                  <a:pt x="446560" y="0"/>
                </a:cubicBezTo>
              </a:path>
            </a:pathLst>
          </a:custGeom>
          <a:ln>
            <a:solidFill>
              <a:srgbClr val="FFFFFF"/>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venir Heavy"/>
              <a:cs typeface="Avenir Heavy"/>
            </a:endParaRPr>
          </a:p>
        </p:txBody>
      </p:sp>
      <p:cxnSp>
        <p:nvCxnSpPr>
          <p:cNvPr id="18" name="Straight Connector 17"/>
          <p:cNvCxnSpPr/>
          <p:nvPr/>
        </p:nvCxnSpPr>
        <p:spPr>
          <a:xfrm>
            <a:off x="3491880" y="2204864"/>
            <a:ext cx="2160240" cy="0"/>
          </a:xfrm>
          <a:prstGeom prst="line">
            <a:avLst/>
          </a:prstGeom>
          <a:ln>
            <a:solidFill>
              <a:srgbClr val="FFFFFF"/>
            </a:solidFill>
            <a:prstDash val="dash"/>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987824" y="5517232"/>
            <a:ext cx="3312368" cy="830997"/>
          </a:xfrm>
          <a:prstGeom prst="rect">
            <a:avLst/>
          </a:prstGeom>
          <a:noFill/>
        </p:spPr>
        <p:txBody>
          <a:bodyPr wrap="square" rtlCol="0">
            <a:spAutoFit/>
          </a:bodyPr>
          <a:lstStyle/>
          <a:p>
            <a:r>
              <a:rPr lang="en-US" sz="2400" dirty="0" smtClean="0">
                <a:latin typeface="Avenir Heavy"/>
                <a:cs typeface="Avenir Heavy"/>
              </a:rPr>
              <a:t>Set the gender bit to female or male</a:t>
            </a:r>
            <a:endParaRPr lang="en-US" sz="2400" dirty="0">
              <a:latin typeface="Avenir Heavy"/>
              <a:cs typeface="Avenir Heavy"/>
            </a:endParaRPr>
          </a:p>
        </p:txBody>
      </p:sp>
      <p:sp>
        <p:nvSpPr>
          <p:cNvPr id="21" name="TextBox 20"/>
          <p:cNvSpPr txBox="1"/>
          <p:nvPr/>
        </p:nvSpPr>
        <p:spPr>
          <a:xfrm>
            <a:off x="539552" y="3102059"/>
            <a:ext cx="2808312" cy="1200328"/>
          </a:xfrm>
          <a:prstGeom prst="rect">
            <a:avLst/>
          </a:prstGeom>
          <a:noFill/>
        </p:spPr>
        <p:txBody>
          <a:bodyPr wrap="square" rtlCol="0">
            <a:spAutoFit/>
          </a:bodyPr>
          <a:lstStyle/>
          <a:p>
            <a:r>
              <a:rPr lang="en-US" sz="2400" dirty="0" smtClean="0">
                <a:latin typeface="Avenir Heavy"/>
                <a:cs typeface="Avenir Heavy"/>
              </a:rPr>
              <a:t>Browse websites related finding a new job </a:t>
            </a:r>
            <a:endParaRPr lang="en-US" sz="2400" dirty="0">
              <a:latin typeface="Avenir Heavy"/>
              <a:cs typeface="Avenir Heavy"/>
            </a:endParaRPr>
          </a:p>
        </p:txBody>
      </p:sp>
      <p:sp>
        <p:nvSpPr>
          <p:cNvPr id="23" name="TextBox 22"/>
          <p:cNvSpPr txBox="1"/>
          <p:nvPr/>
        </p:nvSpPr>
        <p:spPr>
          <a:xfrm>
            <a:off x="6362085" y="3068960"/>
            <a:ext cx="2781915" cy="1569660"/>
          </a:xfrm>
          <a:prstGeom prst="rect">
            <a:avLst/>
          </a:prstGeom>
          <a:noFill/>
        </p:spPr>
        <p:txBody>
          <a:bodyPr wrap="square" rtlCol="0">
            <a:spAutoFit/>
          </a:bodyPr>
          <a:lstStyle/>
          <a:p>
            <a:r>
              <a:rPr lang="en-US" sz="2400" dirty="0" smtClean="0">
                <a:latin typeface="Avenir Heavy"/>
                <a:cs typeface="Avenir Heavy"/>
              </a:rPr>
              <a:t>Significant difference ads on news website</a:t>
            </a:r>
          </a:p>
          <a:p>
            <a:r>
              <a:rPr lang="en-US" sz="2400" dirty="0" smtClean="0">
                <a:latin typeface="Avenir Heavy"/>
                <a:cs typeface="Avenir Heavy"/>
              </a:rPr>
              <a:t>(p=0.000005)</a:t>
            </a:r>
          </a:p>
        </p:txBody>
      </p:sp>
    </p:spTree>
    <p:extLst>
      <p:ext uri="{BB962C8B-B14F-4D97-AF65-F5344CB8AC3E}">
        <p14:creationId xmlns:p14="http://schemas.microsoft.com/office/powerpoint/2010/main" val="1813902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23528" y="-27384"/>
            <a:ext cx="8568952" cy="1143000"/>
          </a:xfrm>
        </p:spPr>
        <p:txBody>
          <a:bodyPr>
            <a:noAutofit/>
          </a:bodyPr>
          <a:lstStyle/>
          <a:p>
            <a:r>
              <a:rPr lang="en-US" sz="3600" dirty="0" smtClean="0">
                <a:cs typeface="Avenir Heavy"/>
              </a:rPr>
              <a:t>Discrimination Explanation</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smtClean="0">
                <a:solidFill>
                  <a:srgbClr val="000000"/>
                </a:solidFill>
                <a:latin typeface="Avenir Light"/>
                <a:cs typeface="Avenir Light"/>
              </a:rPr>
              <a:t>12</a:t>
            </a:fld>
            <a:endParaRPr lang="en-US" dirty="0">
              <a:solidFill>
                <a:srgbClr val="000000"/>
              </a:solidFill>
              <a:latin typeface="Avenir Light"/>
              <a:cs typeface="Avenir Light"/>
            </a:endParaRPr>
          </a:p>
        </p:txBody>
      </p:sp>
      <p:graphicFrame>
        <p:nvGraphicFramePr>
          <p:cNvPr id="12" name="Table 11"/>
          <p:cNvGraphicFramePr>
            <a:graphicFrameLocks noGrp="1"/>
          </p:cNvGraphicFramePr>
          <p:nvPr>
            <p:extLst>
              <p:ext uri="{D42A27DB-BD31-4B8C-83A1-F6EECF244321}">
                <p14:modId xmlns:p14="http://schemas.microsoft.com/office/powerpoint/2010/main" val="420970012"/>
              </p:ext>
            </p:extLst>
          </p:nvPr>
        </p:nvGraphicFramePr>
        <p:xfrm>
          <a:off x="288032" y="1052736"/>
          <a:ext cx="8748464" cy="5552254"/>
        </p:xfrm>
        <a:graphic>
          <a:graphicData uri="http://schemas.openxmlformats.org/drawingml/2006/table">
            <a:tbl>
              <a:tblPr firstRow="1" bandRow="1">
                <a:tableStyleId>{69012ECD-51FC-41F1-AA8D-1B2483CD663E}</a:tableStyleId>
              </a:tblPr>
              <a:tblGrid>
                <a:gridCol w="4283968"/>
                <a:gridCol w="4464496"/>
              </a:tblGrid>
              <a:tr h="759479">
                <a:tc>
                  <a:txBody>
                    <a:bodyPr/>
                    <a:lstStyle/>
                    <a:p>
                      <a:pPr algn="l"/>
                      <a:r>
                        <a:rPr lang="en-US" sz="2400" b="1" dirty="0" smtClean="0">
                          <a:solidFill>
                            <a:schemeClr val="tx1"/>
                          </a:solidFill>
                          <a:latin typeface="Avenir Heavy"/>
                          <a:cs typeface="Avenir Heavy"/>
                        </a:rPr>
                        <a:t>Female Group</a:t>
                      </a:r>
                      <a:endParaRPr lang="en-US" sz="2400" b="1" dirty="0">
                        <a:solidFill>
                          <a:schemeClr val="tx1"/>
                        </a:solidFill>
                        <a:latin typeface="Avenir Heavy"/>
                        <a:cs typeface="Avenir Heavy"/>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1" dirty="0" smtClean="0">
                          <a:solidFill>
                            <a:schemeClr val="tx1"/>
                          </a:solidFill>
                          <a:latin typeface="Avenir Heavy"/>
                          <a:cs typeface="Avenir Heavy"/>
                        </a:rPr>
                        <a:t>Male Group</a:t>
                      </a:r>
                      <a:endParaRPr lang="en-US" sz="2400" b="1" dirty="0">
                        <a:solidFill>
                          <a:schemeClr val="tx1"/>
                        </a:solidFill>
                        <a:latin typeface="Avenir Heavy"/>
                        <a:cs typeface="Avenir Heavy"/>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329089">
                <a:tc>
                  <a:txBody>
                    <a:bodyPr/>
                    <a:lstStyle/>
                    <a:p>
                      <a:r>
                        <a:rPr lang="en-US" sz="2400" dirty="0" smtClean="0">
                          <a:latin typeface="Avenir Heavy"/>
                          <a:cs typeface="Avenir Heavy"/>
                        </a:rPr>
                        <a:t>Jobs (Hiring Now)</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latin typeface="Avenir Heavy"/>
                          <a:cs typeface="Avenir Heavy"/>
                        </a:rPr>
                        <a:t>www.jobsinyourarea.co</a:t>
                      </a:r>
                      <a:endParaRPr lang="en-US" sz="1800" dirty="0" smtClean="0">
                        <a:latin typeface="Avenir Heavy"/>
                        <a:cs typeface="Avenir Heavy"/>
                      </a:endParaRPr>
                    </a:p>
                  </a:txBody>
                  <a:tcPr anchor="ctr">
                    <a:lnL w="9525" cap="flat" cmpd="sng" algn="ctr">
                      <a:noFill/>
                      <a:prstDash val="solid"/>
                    </a:lnL>
                    <a:lnR>
                      <a:noFill/>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solidFill>
                            <a:srgbClr val="BE0011"/>
                          </a:solidFill>
                          <a:latin typeface="Avenir Heavy"/>
                          <a:cs typeface="Avenir Heavy"/>
                        </a:rPr>
                        <a:t>$200k+ Jobs - Execs Only</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solidFill>
                            <a:srgbClr val="BE0011"/>
                          </a:solidFill>
                          <a:latin typeface="Avenir Heavy"/>
                          <a:cs typeface="Avenir Heavy"/>
                        </a:rPr>
                        <a:t>careerchange.com</a:t>
                      </a:r>
                      <a:endParaRPr lang="en-US" sz="1800" dirty="0" smtClean="0">
                        <a:solidFill>
                          <a:srgbClr val="BE0011"/>
                        </a:solidFill>
                        <a:latin typeface="Avenir Heavy"/>
                        <a:cs typeface="Avenir Heavy"/>
                      </a:endParaRPr>
                    </a:p>
                  </a:txBody>
                  <a:tcPr anchor="ctr">
                    <a:lnL>
                      <a:noFill/>
                    </a:lnL>
                    <a:lnR w="9525" cap="flat" cmpd="sng" algn="ctr">
                      <a:noFill/>
                      <a:prstDash val="soli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1731843">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latin typeface="Avenir Heavy"/>
                          <a:cs typeface="Avenir Heavy"/>
                        </a:rPr>
                        <a:t>4Runner Parts  Service</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latin typeface="Avenir Heavy"/>
                          <a:cs typeface="Avenir Heavy"/>
                        </a:rPr>
                        <a:t>www.westernpatoyotaservice.com</a:t>
                      </a:r>
                      <a:endParaRPr lang="en-US" sz="1800" dirty="0" smtClean="0">
                        <a:latin typeface="Avenir Heavy"/>
                        <a:cs typeface="Avenir Heavy"/>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solidFill>
                            <a:srgbClr val="BE0011"/>
                          </a:solidFill>
                          <a:latin typeface="Avenir Heavy"/>
                          <a:cs typeface="Avenir Heavy"/>
                        </a:rPr>
                        <a:t>Find Next $200k+ Job</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solidFill>
                            <a:srgbClr val="BE0011"/>
                          </a:solidFill>
                          <a:latin typeface="Avenir Heavy"/>
                          <a:cs typeface="Avenir Heavy"/>
                        </a:rPr>
                        <a:t>careerchange.com</a:t>
                      </a:r>
                      <a:endParaRPr lang="en-US" sz="1800" dirty="0" smtClean="0">
                        <a:solidFill>
                          <a:srgbClr val="BE0011"/>
                        </a:solidFill>
                        <a:latin typeface="Avenir Heavy"/>
                        <a:cs typeface="Avenir Heavy"/>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31843">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latin typeface="Avenir Heavy"/>
                          <a:cs typeface="Avenir Heavy"/>
                        </a:rPr>
                        <a:t>Criminal Justice Program</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smtClean="0">
                          <a:latin typeface="Avenir Heavy"/>
                          <a:cs typeface="Avenir Heavy"/>
                        </a:rPr>
                        <a:t>www3.mc3.edu/</a:t>
                      </a:r>
                      <a:r>
                        <a:rPr lang="en-US" sz="1800" dirty="0" err="1" smtClean="0">
                          <a:latin typeface="Avenir Heavy"/>
                          <a:cs typeface="Avenir Heavy"/>
                        </a:rPr>
                        <a:t>Criminal+Justice</a:t>
                      </a:r>
                      <a:endParaRPr lang="en-US" sz="1800" dirty="0" smtClean="0">
                        <a:latin typeface="Avenir Heavy"/>
                        <a:cs typeface="Avenir Heavy"/>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400" dirty="0" smtClean="0">
                          <a:latin typeface="Avenir Heavy"/>
                          <a:cs typeface="Avenir Heavy"/>
                        </a:rPr>
                        <a:t>Become a Youth Counselor</a:t>
                      </a:r>
                    </a:p>
                    <a:p>
                      <a:pPr marL="0" marR="0" indent="0" algn="l" defTabSz="533370" rtl="0" eaLnBrk="1" fontAlgn="auto" latinLnBrk="0" hangingPunct="1">
                        <a:lnSpc>
                          <a:spcPct val="100000"/>
                        </a:lnSpc>
                        <a:spcBef>
                          <a:spcPts val="0"/>
                        </a:spcBef>
                        <a:spcAft>
                          <a:spcPts val="0"/>
                        </a:spcAft>
                        <a:buClrTx/>
                        <a:buSzTx/>
                        <a:buFontTx/>
                        <a:buNone/>
                        <a:tabLst/>
                        <a:defRPr/>
                      </a:pPr>
                      <a:r>
                        <a:rPr lang="en-US" sz="1800" dirty="0" err="1" smtClean="0">
                          <a:latin typeface="Avenir Heavy"/>
                          <a:cs typeface="Avenir Heavy"/>
                        </a:rPr>
                        <a:t>www.youthcounseling.degreeleap.com</a:t>
                      </a:r>
                      <a:endParaRPr lang="en-US" sz="1800" dirty="0" smtClean="0">
                        <a:latin typeface="Avenir Heavy"/>
                        <a:cs typeface="Avenir Heavy"/>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706426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Avenir Heavy"/>
              </a:rPr>
              <a:t>Findings</a:t>
            </a:r>
            <a:endParaRPr lang="en-US" sz="3600" dirty="0">
              <a:cs typeface="Avenir Heavy"/>
            </a:endParaRPr>
          </a:p>
        </p:txBody>
      </p:sp>
      <p:sp>
        <p:nvSpPr>
          <p:cNvPr id="3" name="Content Placeholder 2"/>
          <p:cNvSpPr>
            <a:spLocks noGrp="1"/>
          </p:cNvSpPr>
          <p:nvPr>
            <p:ph idx="1"/>
          </p:nvPr>
        </p:nvSpPr>
        <p:spPr/>
        <p:txBody>
          <a:bodyPr>
            <a:normAutofit/>
          </a:bodyPr>
          <a:lstStyle/>
          <a:p>
            <a:r>
              <a:rPr lang="en-US" sz="2400" dirty="0" smtClean="0">
                <a:latin typeface="Avenir Heavy"/>
                <a:cs typeface="Avenir Heavy"/>
              </a:rPr>
              <a:t>Lack of </a:t>
            </a:r>
            <a:r>
              <a:rPr lang="en-US" sz="2400" b="1" dirty="0" smtClean="0">
                <a:latin typeface="Avenir Black"/>
                <a:cs typeface="Avenir Black"/>
              </a:rPr>
              <a:t>transparency </a:t>
            </a:r>
          </a:p>
          <a:p>
            <a:pPr lvl="1"/>
            <a:r>
              <a:rPr lang="en-US" sz="2000" dirty="0">
                <a:latin typeface="Avenir Heavy"/>
                <a:cs typeface="Avenir Heavy"/>
              </a:rPr>
              <a:t>W</a:t>
            </a:r>
            <a:r>
              <a:rPr lang="en-US" sz="2000" dirty="0" smtClean="0">
                <a:latin typeface="Avenir Heavy"/>
                <a:cs typeface="Avenir Heavy"/>
              </a:rPr>
              <a:t>eb browsing can affect ads</a:t>
            </a:r>
            <a:r>
              <a:rPr lang="en-US" sz="2000" dirty="0">
                <a:latin typeface="Avenir Heavy"/>
                <a:cs typeface="Avenir Heavy"/>
              </a:rPr>
              <a:t> </a:t>
            </a:r>
            <a:r>
              <a:rPr lang="en-US" sz="2000" dirty="0" smtClean="0">
                <a:latin typeface="Avenir Heavy"/>
                <a:cs typeface="Avenir Heavy"/>
              </a:rPr>
              <a:t>without affecting </a:t>
            </a:r>
            <a:r>
              <a:rPr lang="en-US" sz="2000" dirty="0">
                <a:latin typeface="Avenir Heavy"/>
                <a:cs typeface="Avenir Heavy"/>
              </a:rPr>
              <a:t>A</a:t>
            </a:r>
            <a:r>
              <a:rPr lang="en-US" sz="2000" dirty="0" smtClean="0">
                <a:latin typeface="Avenir Heavy"/>
                <a:cs typeface="Avenir Heavy"/>
              </a:rPr>
              <a:t>d </a:t>
            </a:r>
            <a:r>
              <a:rPr lang="en-US" sz="2000" dirty="0">
                <a:latin typeface="Avenir Heavy"/>
                <a:cs typeface="Avenir Heavy"/>
              </a:rPr>
              <a:t>S</a:t>
            </a:r>
            <a:r>
              <a:rPr lang="en-US" sz="2000" dirty="0" smtClean="0">
                <a:latin typeface="Avenir Heavy"/>
                <a:cs typeface="Avenir Heavy"/>
              </a:rPr>
              <a:t>ettings</a:t>
            </a:r>
            <a:br>
              <a:rPr lang="en-US" sz="2000" dirty="0" smtClean="0">
                <a:latin typeface="Avenir Heavy"/>
                <a:cs typeface="Avenir Heavy"/>
              </a:rPr>
            </a:br>
            <a:endParaRPr lang="en-US" sz="2400" dirty="0">
              <a:solidFill>
                <a:srgbClr val="FF0000"/>
              </a:solidFill>
              <a:latin typeface="Avenir Heavy"/>
              <a:cs typeface="Avenir Heavy"/>
            </a:endParaRPr>
          </a:p>
          <a:p>
            <a:r>
              <a:rPr lang="en-US" sz="2400" dirty="0" smtClean="0">
                <a:latin typeface="Avenir Heavy"/>
                <a:cs typeface="Avenir Heavy"/>
              </a:rPr>
              <a:t>Users have some </a:t>
            </a:r>
            <a:r>
              <a:rPr lang="en-US" sz="2400" b="1" dirty="0" smtClean="0">
                <a:latin typeface="Avenir Black"/>
                <a:cs typeface="Avenir Black"/>
              </a:rPr>
              <a:t>choice</a:t>
            </a:r>
            <a:endParaRPr lang="en-US" sz="2400" b="1" dirty="0">
              <a:latin typeface="Avenir Black"/>
              <a:cs typeface="Avenir Black"/>
            </a:endParaRPr>
          </a:p>
          <a:p>
            <a:pPr lvl="1"/>
            <a:r>
              <a:rPr lang="en-US" sz="2000" dirty="0" smtClean="0">
                <a:solidFill>
                  <a:srgbClr val="000000"/>
                </a:solidFill>
                <a:latin typeface="Avenir Heavy"/>
                <a:cs typeface="Avenir Heavy"/>
              </a:rPr>
              <a:t>Removing interests affects ads</a:t>
            </a:r>
            <a:br>
              <a:rPr lang="en-US" sz="2000" dirty="0" smtClean="0">
                <a:solidFill>
                  <a:srgbClr val="000000"/>
                </a:solidFill>
                <a:latin typeface="Avenir Heavy"/>
                <a:cs typeface="Avenir Heavy"/>
              </a:rPr>
            </a:br>
            <a:endParaRPr lang="en-US" sz="2400" dirty="0">
              <a:solidFill>
                <a:srgbClr val="008000"/>
              </a:solidFill>
              <a:latin typeface="Avenir Heavy"/>
              <a:cs typeface="Avenir Heavy"/>
            </a:endParaRPr>
          </a:p>
          <a:p>
            <a:r>
              <a:rPr lang="en-US" sz="2400" b="1" dirty="0" smtClean="0">
                <a:latin typeface="Avenir Black"/>
                <a:cs typeface="Avenir Black"/>
              </a:rPr>
              <a:t>Discrimination</a:t>
            </a:r>
            <a:r>
              <a:rPr lang="en-US" sz="2400" dirty="0" smtClean="0">
                <a:latin typeface="Avenir Heavy"/>
                <a:cs typeface="Avenir Heavy"/>
              </a:rPr>
              <a:t> occurs</a:t>
            </a:r>
          </a:p>
          <a:p>
            <a:pPr lvl="1"/>
            <a:r>
              <a:rPr lang="en-US" sz="2000" dirty="0" smtClean="0">
                <a:solidFill>
                  <a:srgbClr val="000000"/>
                </a:solidFill>
                <a:latin typeface="Avenir Heavy"/>
                <a:cs typeface="Avenir Heavy"/>
              </a:rPr>
              <a:t>Gender affects job-related ads</a:t>
            </a:r>
            <a:endParaRPr lang="en-US" sz="2000" dirty="0">
              <a:solidFill>
                <a:schemeClr val="tx2"/>
              </a:solidFill>
              <a:latin typeface="Avenir Heavy"/>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smtClean="0">
                <a:solidFill>
                  <a:srgbClr val="000000"/>
                </a:solidFill>
                <a:latin typeface="Avenir Light"/>
                <a:cs typeface="Avenir Light"/>
              </a:rPr>
              <a:t>13</a:t>
            </a:fld>
            <a:endParaRPr lang="en-US" dirty="0">
              <a:solidFill>
                <a:srgbClr val="000000"/>
              </a:solidFill>
              <a:latin typeface="Avenir Light"/>
              <a:cs typeface="Avenir Light"/>
            </a:endParaRPr>
          </a:p>
        </p:txBody>
      </p:sp>
    </p:spTree>
    <p:extLst>
      <p:ext uri="{BB962C8B-B14F-4D97-AF65-F5344CB8AC3E}">
        <p14:creationId xmlns:p14="http://schemas.microsoft.com/office/powerpoint/2010/main" val="31570348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41"/>
            <a:ext cx="9143999" cy="1143000"/>
          </a:xfrm>
        </p:spPr>
        <p:txBody>
          <a:bodyPr>
            <a:normAutofit/>
          </a:bodyPr>
          <a:lstStyle/>
          <a:p>
            <a:r>
              <a:rPr lang="en-US" dirty="0" smtClean="0"/>
              <a:t>Information Flow Experiments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1438546"/>
              </p:ext>
            </p:extLst>
          </p:nvPr>
        </p:nvGraphicFramePr>
        <p:xfrm>
          <a:off x="827584" y="1215048"/>
          <a:ext cx="7512950" cy="3144699"/>
        </p:xfrm>
        <a:graphic>
          <a:graphicData uri="http://schemas.openxmlformats.org/drawingml/2006/table">
            <a:tbl>
              <a:tblPr firstRow="1">
                <a:tableStyleId>{69012ECD-51FC-41F1-AA8D-1B2483CD663E}</a:tableStyleId>
              </a:tblPr>
              <a:tblGrid>
                <a:gridCol w="3747481"/>
                <a:gridCol w="3765469"/>
              </a:tblGrid>
              <a:tr h="624553">
                <a:tc>
                  <a:txBody>
                    <a:bodyPr/>
                    <a:lstStyle/>
                    <a:p>
                      <a:r>
                        <a:rPr lang="en-US" sz="2400" baseline="0" dirty="0" smtClean="0">
                          <a:solidFill>
                            <a:srgbClr val="000000"/>
                          </a:solidFill>
                        </a:rPr>
                        <a:t>Natural Sciences</a:t>
                      </a:r>
                      <a:endParaRPr lang="en-US" sz="2400" dirty="0">
                        <a:solidFill>
                          <a:srgbClr val="000000"/>
                        </a:solidFill>
                      </a:endParaRPr>
                    </a:p>
                  </a:txBody>
                  <a:tcPr anchor="ctr">
                    <a:lnL w="9525" cap="flat" cmpd="sng" algn="ctr">
                      <a:noFill/>
                      <a:prstDash val="solid"/>
                    </a:lnL>
                    <a:lnR>
                      <a:noFill/>
                    </a:lnR>
                    <a:lnT w="9525" cap="flat" cmpd="sng" algn="ctr">
                      <a:noFill/>
                      <a:prstDash val="solid"/>
                    </a:lnT>
                    <a:lnB>
                      <a:noFill/>
                    </a:lnB>
                    <a:lnTlToBr w="12700" cmpd="sng">
                      <a:noFill/>
                      <a:prstDash val="solid"/>
                    </a:lnTlToBr>
                    <a:lnBlToTr w="12700" cmpd="sng">
                      <a:noFill/>
                      <a:prstDash val="solid"/>
                    </a:lnBlToTr>
                    <a:noFill/>
                  </a:tcPr>
                </a:tc>
                <a:tc>
                  <a:txBody>
                    <a:bodyPr/>
                    <a:lstStyle/>
                    <a:p>
                      <a:r>
                        <a:rPr lang="en-US" sz="2400" dirty="0" smtClean="0">
                          <a:solidFill>
                            <a:srgbClr val="000000"/>
                          </a:solidFill>
                        </a:rPr>
                        <a:t>Information Flow</a:t>
                      </a:r>
                      <a:endParaRPr lang="en-US" sz="2400" dirty="0">
                        <a:solidFill>
                          <a:srgbClr val="000000"/>
                        </a:solidFill>
                      </a:endParaRPr>
                    </a:p>
                  </a:txBody>
                  <a:tcPr anchor="ctr">
                    <a:lnL w="9525" cap="flat" cmpd="sng" algn="ctr">
                      <a:noFill/>
                      <a:prstDash val="solid"/>
                    </a:lnL>
                    <a:lnR>
                      <a:noFill/>
                    </a:lnR>
                    <a:lnT w="9525" cap="flat" cmpd="sng" algn="ctr">
                      <a:noFill/>
                      <a:prstDash val="solid"/>
                    </a:lnT>
                    <a:lnB>
                      <a:noFill/>
                    </a:lnB>
                    <a:lnTlToBr w="12700" cmpd="sng">
                      <a:noFill/>
                      <a:prstDash val="solid"/>
                    </a:lnTlToBr>
                    <a:lnBlToTr w="12700" cmpd="sng">
                      <a:noFill/>
                      <a:prstDash val="solid"/>
                    </a:lnBlToTr>
                    <a:noFill/>
                  </a:tcPr>
                </a:tc>
              </a:tr>
              <a:tr h="646487">
                <a:tc>
                  <a:txBody>
                    <a:bodyPr/>
                    <a:lstStyle/>
                    <a:p>
                      <a:r>
                        <a:rPr lang="en-US" sz="2400" dirty="0" smtClean="0"/>
                        <a:t>Natural process</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r>
                        <a:rPr lang="en-US" sz="2400" dirty="0" smtClean="0"/>
                        <a:t>System in question</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r>
              <a:tr h="624553">
                <a:tc>
                  <a:txBody>
                    <a:bodyPr/>
                    <a:lstStyle/>
                    <a:p>
                      <a:r>
                        <a:rPr lang="en-US" sz="2400" dirty="0" smtClean="0"/>
                        <a:t>Population of units</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r>
                        <a:rPr lang="en-US" sz="2400" dirty="0" smtClean="0"/>
                        <a:t>Subset of interactions</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r>
              <a:tr h="624553">
                <a:tc>
                  <a:txBody>
                    <a:bodyPr/>
                    <a:lstStyle/>
                    <a:p>
                      <a:r>
                        <a:rPr lang="en-US" sz="2400" dirty="0" smtClean="0"/>
                        <a:t>…</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r>
                        <a:rPr lang="en-US" sz="2400" dirty="0" smtClean="0"/>
                        <a:t>…</a:t>
                      </a:r>
                      <a:endParaRPr lang="en-US" sz="2400" dirty="0"/>
                    </a:p>
                  </a:txBody>
                  <a:tcPr anchor="b">
                    <a:lnL w="9525" cap="flat" cmpd="sng" algn="ctr">
                      <a:noFill/>
                      <a:prstDash val="solid"/>
                    </a:lnL>
                    <a:lnR>
                      <a:noFill/>
                    </a:lnR>
                    <a:lnT>
                      <a:noFill/>
                    </a:lnT>
                    <a:lnB>
                      <a:noFill/>
                    </a:lnB>
                    <a:lnTlToBr w="12700" cmpd="sng">
                      <a:noFill/>
                      <a:prstDash val="solid"/>
                    </a:lnTlToBr>
                    <a:lnBlToTr w="12700" cmpd="sng">
                      <a:noFill/>
                      <a:prstDash val="solid"/>
                    </a:lnBlToTr>
                  </a:tcPr>
                </a:tc>
              </a:tr>
              <a:tr h="624553">
                <a:tc>
                  <a:txBody>
                    <a:bodyPr/>
                    <a:lstStyle/>
                    <a:p>
                      <a:r>
                        <a:rPr lang="en-US" sz="2400" baseline="0" dirty="0" smtClean="0"/>
                        <a:t>C</a:t>
                      </a:r>
                      <a:r>
                        <a:rPr lang="en-US" sz="2400" dirty="0" smtClean="0"/>
                        <a:t>ausation</a:t>
                      </a:r>
                      <a:endParaRPr lang="en-US" sz="2400" dirty="0"/>
                    </a:p>
                  </a:txBody>
                  <a:tcPr anchor="b">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r>
                        <a:rPr lang="en-US" sz="2400" dirty="0" smtClean="0"/>
                        <a:t>Information</a:t>
                      </a:r>
                      <a:r>
                        <a:rPr lang="en-US" sz="2400" baseline="0" dirty="0" smtClean="0"/>
                        <a:t> flow</a:t>
                      </a:r>
                      <a:endParaRPr lang="en-US" sz="2400" dirty="0"/>
                    </a:p>
                  </a:txBody>
                  <a:tcPr anchor="b">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a:xfrm>
            <a:off x="7524328" y="6381328"/>
            <a:ext cx="1219200" cy="366712"/>
          </a:xfrm>
        </p:spPr>
        <p:txBody>
          <a:bodyPr/>
          <a:lstStyle/>
          <a:p>
            <a:fld id="{125821AA-4C85-CF44-A845-5457C6AE7227}" type="slidenum">
              <a:rPr lang="en-US" smtClean="0"/>
              <a:t>14</a:t>
            </a:fld>
            <a:endParaRPr lang="en-US" dirty="0"/>
          </a:p>
        </p:txBody>
      </p:sp>
      <p:sp>
        <p:nvSpPr>
          <p:cNvPr id="6" name="Rectangular Callout 5"/>
          <p:cNvSpPr/>
          <p:nvPr/>
        </p:nvSpPr>
        <p:spPr>
          <a:xfrm>
            <a:off x="7524328" y="3752456"/>
            <a:ext cx="1475656" cy="612648"/>
          </a:xfrm>
          <a:prstGeom prst="wedgeRectCallout">
            <a:avLst>
              <a:gd name="adj1" fmla="val -80793"/>
              <a:gd name="adj2" fmla="val 1050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Theorem</a:t>
            </a:r>
            <a:endParaRPr lang="en-US" sz="2400" dirty="0"/>
          </a:p>
        </p:txBody>
      </p:sp>
      <p:sp>
        <p:nvSpPr>
          <p:cNvPr id="7" name="Rectangle 6"/>
          <p:cNvSpPr/>
          <p:nvPr/>
        </p:nvSpPr>
        <p:spPr>
          <a:xfrm>
            <a:off x="827584" y="4725144"/>
            <a:ext cx="2592288" cy="504056"/>
          </a:xfrm>
          <a:prstGeom prst="rect">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Pearl’s Causation</a:t>
            </a:r>
            <a:endParaRPr lang="en-US" sz="2400" dirty="0">
              <a:solidFill>
                <a:schemeClr val="tx1"/>
              </a:solidFill>
            </a:endParaRPr>
          </a:p>
        </p:txBody>
      </p:sp>
      <p:sp>
        <p:nvSpPr>
          <p:cNvPr id="8" name="Rectangle 7"/>
          <p:cNvSpPr/>
          <p:nvPr/>
        </p:nvSpPr>
        <p:spPr>
          <a:xfrm>
            <a:off x="3779912" y="4725144"/>
            <a:ext cx="504056" cy="504056"/>
          </a:xfrm>
          <a:prstGeom prst="rect">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9" name="Rectangle 8"/>
          <p:cNvSpPr/>
          <p:nvPr/>
        </p:nvSpPr>
        <p:spPr>
          <a:xfrm>
            <a:off x="4572000" y="4725144"/>
            <a:ext cx="3312368" cy="504056"/>
          </a:xfrm>
          <a:prstGeom prst="rect">
            <a:avLst/>
          </a:prstGeom>
          <a:solidFill>
            <a:schemeClr val="accent3">
              <a:lumMod val="75000"/>
              <a:alpha val="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Probabilistic Interference</a:t>
            </a:r>
            <a:endParaRPr lang="en-US" sz="2400" dirty="0">
              <a:solidFill>
                <a:schemeClr val="tx1"/>
              </a:solidFill>
            </a:endParaRPr>
          </a:p>
        </p:txBody>
      </p:sp>
      <p:sp>
        <p:nvSpPr>
          <p:cNvPr id="10" name="Rectangle 9"/>
          <p:cNvSpPr/>
          <p:nvPr/>
        </p:nvSpPr>
        <p:spPr>
          <a:xfrm>
            <a:off x="827584" y="4725144"/>
            <a:ext cx="7056784" cy="504056"/>
          </a:xfrm>
          <a:prstGeom prst="rect">
            <a:avLst/>
          </a:prstGeom>
          <a:solidFill>
            <a:schemeClr val="accent3">
              <a:lumMod val="75000"/>
              <a:alpha val="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Tree>
    <p:extLst>
      <p:ext uri="{BB962C8B-B14F-4D97-AF65-F5344CB8AC3E}">
        <p14:creationId xmlns:p14="http://schemas.microsoft.com/office/powerpoint/2010/main" val="4080745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82"/>
            <a:ext cx="8229600" cy="1143000"/>
          </a:xfrm>
        </p:spPr>
        <p:txBody>
          <a:bodyPr/>
          <a:lstStyle/>
          <a:p>
            <a:r>
              <a:rPr lang="en-US" dirty="0" smtClean="0"/>
              <a:t>Number of Unique Ads</a:t>
            </a:r>
            <a:endParaRPr lang="en-US" dirty="0"/>
          </a:p>
        </p:txBody>
      </p:sp>
      <p:sp>
        <p:nvSpPr>
          <p:cNvPr id="4" name="Slide Number Placeholder 3"/>
          <p:cNvSpPr>
            <a:spLocks noGrp="1"/>
          </p:cNvSpPr>
          <p:nvPr>
            <p:ph type="sldNum" sz="quarter" idx="12"/>
          </p:nvPr>
        </p:nvSpPr>
        <p:spPr/>
        <p:txBody>
          <a:bodyPr/>
          <a:lstStyle/>
          <a:p>
            <a:fld id="{125821AA-4C85-CF44-A845-5457C6AE7227}" type="slidenum">
              <a:rPr lang="en-US" smtClean="0"/>
              <a:t>15</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8454797"/>
              </p:ext>
            </p:extLst>
          </p:nvPr>
        </p:nvGraphicFramePr>
        <p:xfrm>
          <a:off x="457200" y="752895"/>
          <a:ext cx="8229600" cy="347572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p:cNvGrpSpPr/>
          <p:nvPr/>
        </p:nvGrpSpPr>
        <p:grpSpPr>
          <a:xfrm>
            <a:off x="839565" y="4184277"/>
            <a:ext cx="7468395" cy="373577"/>
            <a:chOff x="839565" y="4846267"/>
            <a:chExt cx="7468395" cy="373577"/>
          </a:xfrm>
        </p:grpSpPr>
        <p:pic>
          <p:nvPicPr>
            <p:cNvPr id="69" name="Picture 68"/>
            <p:cNvPicPr>
              <a:picLocks noChangeAspect="1"/>
            </p:cNvPicPr>
            <p:nvPr/>
          </p:nvPicPr>
          <p:blipFill>
            <a:blip r:embed="rId4"/>
            <a:stretch>
              <a:fillRect/>
            </a:stretch>
          </p:blipFill>
          <p:spPr>
            <a:xfrm>
              <a:off x="1618535" y="4847469"/>
              <a:ext cx="365760" cy="365760"/>
            </a:xfrm>
            <a:prstGeom prst="rect">
              <a:avLst/>
            </a:prstGeom>
          </p:spPr>
        </p:pic>
        <p:pic>
          <p:nvPicPr>
            <p:cNvPr id="88" name="Picture 87"/>
            <p:cNvPicPr>
              <a:picLocks noChangeAspect="1"/>
            </p:cNvPicPr>
            <p:nvPr/>
          </p:nvPicPr>
          <p:blipFill>
            <a:blip r:embed="rId4"/>
            <a:stretch>
              <a:fillRect/>
            </a:stretch>
          </p:blipFill>
          <p:spPr>
            <a:xfrm>
              <a:off x="2414215" y="4850249"/>
              <a:ext cx="365760" cy="365760"/>
            </a:xfrm>
            <a:prstGeom prst="rect">
              <a:avLst/>
            </a:prstGeom>
          </p:spPr>
        </p:pic>
        <p:pic>
          <p:nvPicPr>
            <p:cNvPr id="89" name="Picture 88"/>
            <p:cNvPicPr>
              <a:picLocks noChangeAspect="1"/>
            </p:cNvPicPr>
            <p:nvPr/>
          </p:nvPicPr>
          <p:blipFill>
            <a:blip r:embed="rId4"/>
            <a:stretch>
              <a:fillRect/>
            </a:stretch>
          </p:blipFill>
          <p:spPr>
            <a:xfrm>
              <a:off x="3201540" y="4847469"/>
              <a:ext cx="365760" cy="365760"/>
            </a:xfrm>
            <a:prstGeom prst="rect">
              <a:avLst/>
            </a:prstGeom>
          </p:spPr>
        </p:pic>
        <p:pic>
          <p:nvPicPr>
            <p:cNvPr id="91" name="Picture 90"/>
            <p:cNvPicPr>
              <a:picLocks noChangeAspect="1"/>
            </p:cNvPicPr>
            <p:nvPr/>
          </p:nvPicPr>
          <p:blipFill>
            <a:blip r:embed="rId4"/>
            <a:stretch>
              <a:fillRect/>
            </a:stretch>
          </p:blipFill>
          <p:spPr>
            <a:xfrm>
              <a:off x="3988865" y="4850249"/>
              <a:ext cx="365760" cy="365760"/>
            </a:xfrm>
            <a:prstGeom prst="rect">
              <a:avLst/>
            </a:prstGeom>
          </p:spPr>
        </p:pic>
        <p:pic>
          <p:nvPicPr>
            <p:cNvPr id="100" name="Picture 99"/>
            <p:cNvPicPr>
              <a:picLocks noChangeAspect="1"/>
            </p:cNvPicPr>
            <p:nvPr/>
          </p:nvPicPr>
          <p:blipFill>
            <a:blip r:embed="rId4"/>
            <a:stretch>
              <a:fillRect/>
            </a:stretch>
          </p:blipFill>
          <p:spPr>
            <a:xfrm>
              <a:off x="4784545" y="4846267"/>
              <a:ext cx="365760" cy="365760"/>
            </a:xfrm>
            <a:prstGeom prst="rect">
              <a:avLst/>
            </a:prstGeom>
          </p:spPr>
        </p:pic>
        <p:pic>
          <p:nvPicPr>
            <p:cNvPr id="101" name="Picture 100"/>
            <p:cNvPicPr>
              <a:picLocks noChangeAspect="1"/>
            </p:cNvPicPr>
            <p:nvPr/>
          </p:nvPicPr>
          <p:blipFill>
            <a:blip r:embed="rId4"/>
            <a:stretch>
              <a:fillRect/>
            </a:stretch>
          </p:blipFill>
          <p:spPr>
            <a:xfrm>
              <a:off x="5571870" y="4846267"/>
              <a:ext cx="365760" cy="365760"/>
            </a:xfrm>
            <a:prstGeom prst="rect">
              <a:avLst/>
            </a:prstGeom>
          </p:spPr>
        </p:pic>
        <p:pic>
          <p:nvPicPr>
            <p:cNvPr id="103" name="Picture 102"/>
            <p:cNvPicPr>
              <a:picLocks noChangeAspect="1"/>
            </p:cNvPicPr>
            <p:nvPr/>
          </p:nvPicPr>
          <p:blipFill>
            <a:blip r:embed="rId4"/>
            <a:stretch>
              <a:fillRect/>
            </a:stretch>
          </p:blipFill>
          <p:spPr>
            <a:xfrm>
              <a:off x="6367550" y="4846267"/>
              <a:ext cx="365760" cy="365760"/>
            </a:xfrm>
            <a:prstGeom prst="rect">
              <a:avLst/>
            </a:prstGeom>
          </p:spPr>
        </p:pic>
        <p:pic>
          <p:nvPicPr>
            <p:cNvPr id="104" name="Picture 103"/>
            <p:cNvPicPr>
              <a:picLocks noChangeAspect="1"/>
            </p:cNvPicPr>
            <p:nvPr/>
          </p:nvPicPr>
          <p:blipFill>
            <a:blip r:embed="rId4"/>
            <a:stretch>
              <a:fillRect/>
            </a:stretch>
          </p:blipFill>
          <p:spPr>
            <a:xfrm>
              <a:off x="7154875" y="4846267"/>
              <a:ext cx="365760" cy="365760"/>
            </a:xfrm>
            <a:prstGeom prst="rect">
              <a:avLst/>
            </a:prstGeom>
          </p:spPr>
        </p:pic>
        <p:pic>
          <p:nvPicPr>
            <p:cNvPr id="120" name="Picture 119"/>
            <p:cNvPicPr>
              <a:picLocks noChangeAspect="1"/>
            </p:cNvPicPr>
            <p:nvPr/>
          </p:nvPicPr>
          <p:blipFill>
            <a:blip r:embed="rId4"/>
            <a:stretch>
              <a:fillRect/>
            </a:stretch>
          </p:blipFill>
          <p:spPr>
            <a:xfrm>
              <a:off x="839565" y="4847469"/>
              <a:ext cx="365760" cy="365760"/>
            </a:xfrm>
            <a:prstGeom prst="rect">
              <a:avLst/>
            </a:prstGeom>
          </p:spPr>
        </p:pic>
        <p:pic>
          <p:nvPicPr>
            <p:cNvPr id="121" name="Picture 120"/>
            <p:cNvPicPr>
              <a:picLocks noChangeAspect="1"/>
            </p:cNvPicPr>
            <p:nvPr/>
          </p:nvPicPr>
          <p:blipFill>
            <a:blip r:embed="rId4"/>
            <a:stretch>
              <a:fillRect/>
            </a:stretch>
          </p:blipFill>
          <p:spPr>
            <a:xfrm>
              <a:off x="7942200" y="4854084"/>
              <a:ext cx="365760" cy="365760"/>
            </a:xfrm>
            <a:prstGeom prst="rect">
              <a:avLst/>
            </a:prstGeom>
          </p:spPr>
        </p:pic>
      </p:grpSp>
      <p:pic>
        <p:nvPicPr>
          <p:cNvPr id="125" name="Picture 124"/>
          <p:cNvPicPr>
            <a:picLocks noChangeAspect="1"/>
          </p:cNvPicPr>
          <p:nvPr/>
        </p:nvPicPr>
        <p:blipFill>
          <a:blip r:embed="rId4"/>
          <a:stretch>
            <a:fillRect/>
          </a:stretch>
        </p:blipFill>
        <p:spPr>
          <a:xfrm>
            <a:off x="2462503" y="4550037"/>
            <a:ext cx="274320" cy="274320"/>
          </a:xfrm>
          <a:prstGeom prst="rect">
            <a:avLst/>
          </a:prstGeom>
        </p:spPr>
      </p:pic>
      <p:pic>
        <p:nvPicPr>
          <p:cNvPr id="126" name="Picture 125"/>
          <p:cNvPicPr>
            <a:picLocks noChangeAspect="1"/>
          </p:cNvPicPr>
          <p:nvPr/>
        </p:nvPicPr>
        <p:blipFill>
          <a:blip r:embed="rId4"/>
          <a:stretch>
            <a:fillRect/>
          </a:stretch>
        </p:blipFill>
        <p:spPr>
          <a:xfrm>
            <a:off x="3249828" y="4550037"/>
            <a:ext cx="274320" cy="274320"/>
          </a:xfrm>
          <a:prstGeom prst="rect">
            <a:avLst/>
          </a:prstGeom>
        </p:spPr>
      </p:pic>
      <p:pic>
        <p:nvPicPr>
          <p:cNvPr id="128" name="Picture 127"/>
          <p:cNvPicPr>
            <a:picLocks noChangeAspect="1"/>
          </p:cNvPicPr>
          <p:nvPr/>
        </p:nvPicPr>
        <p:blipFill>
          <a:blip r:embed="rId4"/>
          <a:stretch>
            <a:fillRect/>
          </a:stretch>
        </p:blipFill>
        <p:spPr>
          <a:xfrm>
            <a:off x="4828995" y="4550037"/>
            <a:ext cx="274320" cy="274320"/>
          </a:xfrm>
          <a:prstGeom prst="rect">
            <a:avLst/>
          </a:prstGeom>
        </p:spPr>
      </p:pic>
      <p:pic>
        <p:nvPicPr>
          <p:cNvPr id="130" name="Picture 129"/>
          <p:cNvPicPr>
            <a:picLocks noChangeAspect="1"/>
          </p:cNvPicPr>
          <p:nvPr/>
        </p:nvPicPr>
        <p:blipFill>
          <a:blip r:embed="rId4"/>
          <a:stretch>
            <a:fillRect/>
          </a:stretch>
        </p:blipFill>
        <p:spPr>
          <a:xfrm>
            <a:off x="6416040" y="4551237"/>
            <a:ext cx="274320" cy="274320"/>
          </a:xfrm>
          <a:prstGeom prst="rect">
            <a:avLst/>
          </a:prstGeom>
        </p:spPr>
      </p:pic>
      <p:pic>
        <p:nvPicPr>
          <p:cNvPr id="131" name="Picture 130"/>
          <p:cNvPicPr>
            <a:picLocks noChangeAspect="1"/>
          </p:cNvPicPr>
          <p:nvPr/>
        </p:nvPicPr>
        <p:blipFill>
          <a:blip r:embed="rId4"/>
          <a:stretch>
            <a:fillRect/>
          </a:stretch>
        </p:blipFill>
        <p:spPr>
          <a:xfrm>
            <a:off x="7199325" y="4550037"/>
            <a:ext cx="274320" cy="274320"/>
          </a:xfrm>
          <a:prstGeom prst="rect">
            <a:avLst/>
          </a:prstGeom>
        </p:spPr>
      </p:pic>
      <p:pic>
        <p:nvPicPr>
          <p:cNvPr id="238" name="Picture 237"/>
          <p:cNvPicPr>
            <a:picLocks noChangeAspect="1"/>
          </p:cNvPicPr>
          <p:nvPr/>
        </p:nvPicPr>
        <p:blipFill>
          <a:blip r:embed="rId4"/>
          <a:stretch>
            <a:fillRect/>
          </a:stretch>
        </p:blipFill>
        <p:spPr>
          <a:xfrm>
            <a:off x="2462503" y="4816513"/>
            <a:ext cx="274320" cy="274320"/>
          </a:xfrm>
          <a:prstGeom prst="rect">
            <a:avLst/>
          </a:prstGeom>
        </p:spPr>
      </p:pic>
      <p:pic>
        <p:nvPicPr>
          <p:cNvPr id="239" name="Picture 238"/>
          <p:cNvPicPr>
            <a:picLocks noChangeAspect="1"/>
          </p:cNvPicPr>
          <p:nvPr/>
        </p:nvPicPr>
        <p:blipFill>
          <a:blip r:embed="rId4"/>
          <a:stretch>
            <a:fillRect/>
          </a:stretch>
        </p:blipFill>
        <p:spPr>
          <a:xfrm>
            <a:off x="3249828" y="4816513"/>
            <a:ext cx="274320" cy="274320"/>
          </a:xfrm>
          <a:prstGeom prst="rect">
            <a:avLst/>
          </a:prstGeom>
        </p:spPr>
      </p:pic>
      <p:pic>
        <p:nvPicPr>
          <p:cNvPr id="241" name="Picture 240"/>
          <p:cNvPicPr>
            <a:picLocks noChangeAspect="1"/>
          </p:cNvPicPr>
          <p:nvPr/>
        </p:nvPicPr>
        <p:blipFill>
          <a:blip r:embed="rId4"/>
          <a:stretch>
            <a:fillRect/>
          </a:stretch>
        </p:blipFill>
        <p:spPr>
          <a:xfrm>
            <a:off x="4828995" y="4816513"/>
            <a:ext cx="274320" cy="274320"/>
          </a:xfrm>
          <a:prstGeom prst="rect">
            <a:avLst/>
          </a:prstGeom>
        </p:spPr>
      </p:pic>
      <p:pic>
        <p:nvPicPr>
          <p:cNvPr id="243" name="Picture 242"/>
          <p:cNvPicPr>
            <a:picLocks noChangeAspect="1"/>
          </p:cNvPicPr>
          <p:nvPr/>
        </p:nvPicPr>
        <p:blipFill>
          <a:blip r:embed="rId4"/>
          <a:stretch>
            <a:fillRect/>
          </a:stretch>
        </p:blipFill>
        <p:spPr>
          <a:xfrm>
            <a:off x="6416040" y="4817713"/>
            <a:ext cx="274320" cy="274320"/>
          </a:xfrm>
          <a:prstGeom prst="rect">
            <a:avLst/>
          </a:prstGeom>
        </p:spPr>
      </p:pic>
      <p:pic>
        <p:nvPicPr>
          <p:cNvPr id="244" name="Picture 243"/>
          <p:cNvPicPr>
            <a:picLocks noChangeAspect="1"/>
          </p:cNvPicPr>
          <p:nvPr/>
        </p:nvPicPr>
        <p:blipFill>
          <a:blip r:embed="rId4"/>
          <a:stretch>
            <a:fillRect/>
          </a:stretch>
        </p:blipFill>
        <p:spPr>
          <a:xfrm>
            <a:off x="7199325" y="4816513"/>
            <a:ext cx="274320" cy="274320"/>
          </a:xfrm>
          <a:prstGeom prst="rect">
            <a:avLst/>
          </a:prstGeom>
        </p:spPr>
      </p:pic>
      <p:pic>
        <p:nvPicPr>
          <p:cNvPr id="271" name="Picture 270"/>
          <p:cNvPicPr>
            <a:picLocks noChangeAspect="1"/>
          </p:cNvPicPr>
          <p:nvPr/>
        </p:nvPicPr>
        <p:blipFill>
          <a:blip r:embed="rId4"/>
          <a:stretch>
            <a:fillRect/>
          </a:stretch>
        </p:blipFill>
        <p:spPr>
          <a:xfrm>
            <a:off x="2462503" y="5081145"/>
            <a:ext cx="274320" cy="274320"/>
          </a:xfrm>
          <a:prstGeom prst="rect">
            <a:avLst/>
          </a:prstGeom>
        </p:spPr>
      </p:pic>
      <p:pic>
        <p:nvPicPr>
          <p:cNvPr id="272" name="Picture 271"/>
          <p:cNvPicPr>
            <a:picLocks noChangeAspect="1"/>
          </p:cNvPicPr>
          <p:nvPr/>
        </p:nvPicPr>
        <p:blipFill>
          <a:blip r:embed="rId4"/>
          <a:stretch>
            <a:fillRect/>
          </a:stretch>
        </p:blipFill>
        <p:spPr>
          <a:xfrm>
            <a:off x="3249828" y="5081145"/>
            <a:ext cx="274320" cy="274320"/>
          </a:xfrm>
          <a:prstGeom prst="rect">
            <a:avLst/>
          </a:prstGeom>
        </p:spPr>
      </p:pic>
      <p:pic>
        <p:nvPicPr>
          <p:cNvPr id="274" name="Picture 273"/>
          <p:cNvPicPr>
            <a:picLocks noChangeAspect="1"/>
          </p:cNvPicPr>
          <p:nvPr/>
        </p:nvPicPr>
        <p:blipFill>
          <a:blip r:embed="rId4"/>
          <a:stretch>
            <a:fillRect/>
          </a:stretch>
        </p:blipFill>
        <p:spPr>
          <a:xfrm>
            <a:off x="4828995" y="5081145"/>
            <a:ext cx="274320" cy="274320"/>
          </a:xfrm>
          <a:prstGeom prst="rect">
            <a:avLst/>
          </a:prstGeom>
        </p:spPr>
      </p:pic>
      <p:pic>
        <p:nvPicPr>
          <p:cNvPr id="276" name="Picture 275"/>
          <p:cNvPicPr>
            <a:picLocks noChangeAspect="1"/>
          </p:cNvPicPr>
          <p:nvPr/>
        </p:nvPicPr>
        <p:blipFill>
          <a:blip r:embed="rId4"/>
          <a:stretch>
            <a:fillRect/>
          </a:stretch>
        </p:blipFill>
        <p:spPr>
          <a:xfrm>
            <a:off x="6416040" y="5082345"/>
            <a:ext cx="274320" cy="274320"/>
          </a:xfrm>
          <a:prstGeom prst="rect">
            <a:avLst/>
          </a:prstGeom>
        </p:spPr>
      </p:pic>
      <p:pic>
        <p:nvPicPr>
          <p:cNvPr id="277" name="Picture 276"/>
          <p:cNvPicPr>
            <a:picLocks noChangeAspect="1"/>
          </p:cNvPicPr>
          <p:nvPr/>
        </p:nvPicPr>
        <p:blipFill>
          <a:blip r:embed="rId4"/>
          <a:stretch>
            <a:fillRect/>
          </a:stretch>
        </p:blipFill>
        <p:spPr>
          <a:xfrm>
            <a:off x="7199325" y="5081145"/>
            <a:ext cx="274320" cy="274320"/>
          </a:xfrm>
          <a:prstGeom prst="rect">
            <a:avLst/>
          </a:prstGeom>
        </p:spPr>
      </p:pic>
      <p:pic>
        <p:nvPicPr>
          <p:cNvPr id="293" name="Picture 292"/>
          <p:cNvPicPr>
            <a:picLocks noChangeAspect="1"/>
          </p:cNvPicPr>
          <p:nvPr/>
        </p:nvPicPr>
        <p:blipFill>
          <a:blip r:embed="rId4"/>
          <a:stretch>
            <a:fillRect/>
          </a:stretch>
        </p:blipFill>
        <p:spPr>
          <a:xfrm>
            <a:off x="2462503" y="5345253"/>
            <a:ext cx="274320" cy="274320"/>
          </a:xfrm>
          <a:prstGeom prst="rect">
            <a:avLst/>
          </a:prstGeom>
        </p:spPr>
      </p:pic>
      <p:pic>
        <p:nvPicPr>
          <p:cNvPr id="294" name="Picture 293"/>
          <p:cNvPicPr>
            <a:picLocks noChangeAspect="1"/>
          </p:cNvPicPr>
          <p:nvPr/>
        </p:nvPicPr>
        <p:blipFill>
          <a:blip r:embed="rId4"/>
          <a:stretch>
            <a:fillRect/>
          </a:stretch>
        </p:blipFill>
        <p:spPr>
          <a:xfrm>
            <a:off x="3249828" y="5345253"/>
            <a:ext cx="274320" cy="274320"/>
          </a:xfrm>
          <a:prstGeom prst="rect">
            <a:avLst/>
          </a:prstGeom>
        </p:spPr>
      </p:pic>
      <p:pic>
        <p:nvPicPr>
          <p:cNvPr id="296" name="Picture 295"/>
          <p:cNvPicPr>
            <a:picLocks noChangeAspect="1"/>
          </p:cNvPicPr>
          <p:nvPr/>
        </p:nvPicPr>
        <p:blipFill>
          <a:blip r:embed="rId4"/>
          <a:stretch>
            <a:fillRect/>
          </a:stretch>
        </p:blipFill>
        <p:spPr>
          <a:xfrm>
            <a:off x="4828995" y="5345253"/>
            <a:ext cx="274320" cy="274320"/>
          </a:xfrm>
          <a:prstGeom prst="rect">
            <a:avLst/>
          </a:prstGeom>
        </p:spPr>
      </p:pic>
      <p:pic>
        <p:nvPicPr>
          <p:cNvPr id="298" name="Picture 297"/>
          <p:cNvPicPr>
            <a:picLocks noChangeAspect="1"/>
          </p:cNvPicPr>
          <p:nvPr/>
        </p:nvPicPr>
        <p:blipFill>
          <a:blip r:embed="rId4"/>
          <a:stretch>
            <a:fillRect/>
          </a:stretch>
        </p:blipFill>
        <p:spPr>
          <a:xfrm>
            <a:off x="6416040" y="5346453"/>
            <a:ext cx="274320" cy="274320"/>
          </a:xfrm>
          <a:prstGeom prst="rect">
            <a:avLst/>
          </a:prstGeom>
        </p:spPr>
      </p:pic>
      <p:pic>
        <p:nvPicPr>
          <p:cNvPr id="299" name="Picture 298"/>
          <p:cNvPicPr>
            <a:picLocks noChangeAspect="1"/>
          </p:cNvPicPr>
          <p:nvPr/>
        </p:nvPicPr>
        <p:blipFill>
          <a:blip r:embed="rId4"/>
          <a:stretch>
            <a:fillRect/>
          </a:stretch>
        </p:blipFill>
        <p:spPr>
          <a:xfrm>
            <a:off x="7199325" y="5345253"/>
            <a:ext cx="274320" cy="274320"/>
          </a:xfrm>
          <a:prstGeom prst="rect">
            <a:avLst/>
          </a:prstGeom>
        </p:spPr>
      </p:pic>
      <p:pic>
        <p:nvPicPr>
          <p:cNvPr id="304" name="Picture 303"/>
          <p:cNvPicPr>
            <a:picLocks noChangeAspect="1"/>
          </p:cNvPicPr>
          <p:nvPr/>
        </p:nvPicPr>
        <p:blipFill>
          <a:blip r:embed="rId4"/>
          <a:stretch>
            <a:fillRect/>
          </a:stretch>
        </p:blipFill>
        <p:spPr>
          <a:xfrm>
            <a:off x="2462503" y="5609885"/>
            <a:ext cx="274320" cy="274320"/>
          </a:xfrm>
          <a:prstGeom prst="rect">
            <a:avLst/>
          </a:prstGeom>
        </p:spPr>
      </p:pic>
      <p:pic>
        <p:nvPicPr>
          <p:cNvPr id="305" name="Picture 304"/>
          <p:cNvPicPr>
            <a:picLocks noChangeAspect="1"/>
          </p:cNvPicPr>
          <p:nvPr/>
        </p:nvPicPr>
        <p:blipFill>
          <a:blip r:embed="rId4"/>
          <a:stretch>
            <a:fillRect/>
          </a:stretch>
        </p:blipFill>
        <p:spPr>
          <a:xfrm>
            <a:off x="3249828" y="5609885"/>
            <a:ext cx="274320" cy="274320"/>
          </a:xfrm>
          <a:prstGeom prst="rect">
            <a:avLst/>
          </a:prstGeom>
        </p:spPr>
      </p:pic>
      <p:pic>
        <p:nvPicPr>
          <p:cNvPr id="307" name="Picture 306"/>
          <p:cNvPicPr>
            <a:picLocks noChangeAspect="1"/>
          </p:cNvPicPr>
          <p:nvPr/>
        </p:nvPicPr>
        <p:blipFill>
          <a:blip r:embed="rId4"/>
          <a:stretch>
            <a:fillRect/>
          </a:stretch>
        </p:blipFill>
        <p:spPr>
          <a:xfrm>
            <a:off x="4828995" y="5609885"/>
            <a:ext cx="274320" cy="274320"/>
          </a:xfrm>
          <a:prstGeom prst="rect">
            <a:avLst/>
          </a:prstGeom>
        </p:spPr>
      </p:pic>
      <p:pic>
        <p:nvPicPr>
          <p:cNvPr id="309" name="Picture 308"/>
          <p:cNvPicPr>
            <a:picLocks noChangeAspect="1"/>
          </p:cNvPicPr>
          <p:nvPr/>
        </p:nvPicPr>
        <p:blipFill>
          <a:blip r:embed="rId4"/>
          <a:stretch>
            <a:fillRect/>
          </a:stretch>
        </p:blipFill>
        <p:spPr>
          <a:xfrm>
            <a:off x="6416040" y="5611085"/>
            <a:ext cx="274320" cy="274320"/>
          </a:xfrm>
          <a:prstGeom prst="rect">
            <a:avLst/>
          </a:prstGeom>
        </p:spPr>
      </p:pic>
      <p:pic>
        <p:nvPicPr>
          <p:cNvPr id="310" name="Picture 309"/>
          <p:cNvPicPr>
            <a:picLocks noChangeAspect="1"/>
          </p:cNvPicPr>
          <p:nvPr/>
        </p:nvPicPr>
        <p:blipFill>
          <a:blip r:embed="rId4"/>
          <a:stretch>
            <a:fillRect/>
          </a:stretch>
        </p:blipFill>
        <p:spPr>
          <a:xfrm>
            <a:off x="7199325" y="5609885"/>
            <a:ext cx="274320" cy="274320"/>
          </a:xfrm>
          <a:prstGeom prst="rect">
            <a:avLst/>
          </a:prstGeom>
        </p:spPr>
      </p:pic>
      <p:pic>
        <p:nvPicPr>
          <p:cNvPr id="326" name="Picture 325"/>
          <p:cNvPicPr>
            <a:picLocks noChangeAspect="1"/>
          </p:cNvPicPr>
          <p:nvPr/>
        </p:nvPicPr>
        <p:blipFill>
          <a:blip r:embed="rId4"/>
          <a:stretch>
            <a:fillRect/>
          </a:stretch>
        </p:blipFill>
        <p:spPr>
          <a:xfrm>
            <a:off x="2462503" y="5873865"/>
            <a:ext cx="274320" cy="274320"/>
          </a:xfrm>
          <a:prstGeom prst="rect">
            <a:avLst/>
          </a:prstGeom>
        </p:spPr>
      </p:pic>
      <p:pic>
        <p:nvPicPr>
          <p:cNvPr id="327" name="Picture 326"/>
          <p:cNvPicPr>
            <a:picLocks noChangeAspect="1"/>
          </p:cNvPicPr>
          <p:nvPr/>
        </p:nvPicPr>
        <p:blipFill>
          <a:blip r:embed="rId4"/>
          <a:stretch>
            <a:fillRect/>
          </a:stretch>
        </p:blipFill>
        <p:spPr>
          <a:xfrm>
            <a:off x="3249828" y="5873865"/>
            <a:ext cx="274320" cy="274320"/>
          </a:xfrm>
          <a:prstGeom prst="rect">
            <a:avLst/>
          </a:prstGeom>
        </p:spPr>
      </p:pic>
      <p:pic>
        <p:nvPicPr>
          <p:cNvPr id="329" name="Picture 328"/>
          <p:cNvPicPr>
            <a:picLocks noChangeAspect="1"/>
          </p:cNvPicPr>
          <p:nvPr/>
        </p:nvPicPr>
        <p:blipFill>
          <a:blip r:embed="rId4"/>
          <a:stretch>
            <a:fillRect/>
          </a:stretch>
        </p:blipFill>
        <p:spPr>
          <a:xfrm>
            <a:off x="4828995" y="5873865"/>
            <a:ext cx="274320" cy="274320"/>
          </a:xfrm>
          <a:prstGeom prst="rect">
            <a:avLst/>
          </a:prstGeom>
        </p:spPr>
      </p:pic>
      <p:pic>
        <p:nvPicPr>
          <p:cNvPr id="331" name="Picture 330"/>
          <p:cNvPicPr>
            <a:picLocks noChangeAspect="1"/>
          </p:cNvPicPr>
          <p:nvPr/>
        </p:nvPicPr>
        <p:blipFill>
          <a:blip r:embed="rId4"/>
          <a:stretch>
            <a:fillRect/>
          </a:stretch>
        </p:blipFill>
        <p:spPr>
          <a:xfrm>
            <a:off x="6416040" y="5875065"/>
            <a:ext cx="274320" cy="274320"/>
          </a:xfrm>
          <a:prstGeom prst="rect">
            <a:avLst/>
          </a:prstGeom>
        </p:spPr>
      </p:pic>
      <p:pic>
        <p:nvPicPr>
          <p:cNvPr id="332" name="Picture 331"/>
          <p:cNvPicPr>
            <a:picLocks noChangeAspect="1"/>
          </p:cNvPicPr>
          <p:nvPr/>
        </p:nvPicPr>
        <p:blipFill>
          <a:blip r:embed="rId4"/>
          <a:stretch>
            <a:fillRect/>
          </a:stretch>
        </p:blipFill>
        <p:spPr>
          <a:xfrm>
            <a:off x="7199325" y="5873865"/>
            <a:ext cx="274320" cy="274320"/>
          </a:xfrm>
          <a:prstGeom prst="rect">
            <a:avLst/>
          </a:prstGeom>
        </p:spPr>
      </p:pic>
      <p:pic>
        <p:nvPicPr>
          <p:cNvPr id="337" name="Picture 336"/>
          <p:cNvPicPr>
            <a:picLocks noChangeAspect="1"/>
          </p:cNvPicPr>
          <p:nvPr/>
        </p:nvPicPr>
        <p:blipFill>
          <a:blip r:embed="rId4"/>
          <a:stretch>
            <a:fillRect/>
          </a:stretch>
        </p:blipFill>
        <p:spPr>
          <a:xfrm>
            <a:off x="2462503" y="6138497"/>
            <a:ext cx="274320" cy="274320"/>
          </a:xfrm>
          <a:prstGeom prst="rect">
            <a:avLst/>
          </a:prstGeom>
        </p:spPr>
      </p:pic>
      <p:pic>
        <p:nvPicPr>
          <p:cNvPr id="338" name="Picture 337"/>
          <p:cNvPicPr>
            <a:picLocks noChangeAspect="1"/>
          </p:cNvPicPr>
          <p:nvPr/>
        </p:nvPicPr>
        <p:blipFill>
          <a:blip r:embed="rId4"/>
          <a:stretch>
            <a:fillRect/>
          </a:stretch>
        </p:blipFill>
        <p:spPr>
          <a:xfrm>
            <a:off x="3249828" y="6138497"/>
            <a:ext cx="274320" cy="274320"/>
          </a:xfrm>
          <a:prstGeom prst="rect">
            <a:avLst/>
          </a:prstGeom>
        </p:spPr>
      </p:pic>
      <p:pic>
        <p:nvPicPr>
          <p:cNvPr id="340" name="Picture 339"/>
          <p:cNvPicPr>
            <a:picLocks noChangeAspect="1"/>
          </p:cNvPicPr>
          <p:nvPr/>
        </p:nvPicPr>
        <p:blipFill>
          <a:blip r:embed="rId4"/>
          <a:stretch>
            <a:fillRect/>
          </a:stretch>
        </p:blipFill>
        <p:spPr>
          <a:xfrm>
            <a:off x="4828995" y="6138497"/>
            <a:ext cx="274320" cy="274320"/>
          </a:xfrm>
          <a:prstGeom prst="rect">
            <a:avLst/>
          </a:prstGeom>
        </p:spPr>
      </p:pic>
      <p:pic>
        <p:nvPicPr>
          <p:cNvPr id="342" name="Picture 341"/>
          <p:cNvPicPr>
            <a:picLocks noChangeAspect="1"/>
          </p:cNvPicPr>
          <p:nvPr/>
        </p:nvPicPr>
        <p:blipFill>
          <a:blip r:embed="rId4"/>
          <a:stretch>
            <a:fillRect/>
          </a:stretch>
        </p:blipFill>
        <p:spPr>
          <a:xfrm>
            <a:off x="6416040" y="6139697"/>
            <a:ext cx="274320" cy="274320"/>
          </a:xfrm>
          <a:prstGeom prst="rect">
            <a:avLst/>
          </a:prstGeom>
        </p:spPr>
      </p:pic>
      <p:pic>
        <p:nvPicPr>
          <p:cNvPr id="343" name="Picture 342"/>
          <p:cNvPicPr>
            <a:picLocks noChangeAspect="1"/>
          </p:cNvPicPr>
          <p:nvPr/>
        </p:nvPicPr>
        <p:blipFill>
          <a:blip r:embed="rId4"/>
          <a:stretch>
            <a:fillRect/>
          </a:stretch>
        </p:blipFill>
        <p:spPr>
          <a:xfrm>
            <a:off x="7199325" y="6138497"/>
            <a:ext cx="274320" cy="274320"/>
          </a:xfrm>
          <a:prstGeom prst="rect">
            <a:avLst/>
          </a:prstGeom>
        </p:spPr>
      </p:pic>
    </p:spTree>
    <p:extLst>
      <p:ext uri="{BB962C8B-B14F-4D97-AF65-F5344CB8AC3E}">
        <p14:creationId xmlns:p14="http://schemas.microsoft.com/office/powerpoint/2010/main" val="7299778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82"/>
            <a:ext cx="8229600" cy="1143000"/>
          </a:xfrm>
        </p:spPr>
        <p:txBody>
          <a:bodyPr/>
          <a:lstStyle/>
          <a:p>
            <a:r>
              <a:rPr lang="en-US" dirty="0" smtClean="0"/>
              <a:t>Number of Unique Ads</a:t>
            </a:r>
            <a:endParaRPr lang="en-US" dirty="0"/>
          </a:p>
        </p:txBody>
      </p:sp>
      <p:sp>
        <p:nvSpPr>
          <p:cNvPr id="4" name="Slide Number Placeholder 3"/>
          <p:cNvSpPr>
            <a:spLocks noGrp="1"/>
          </p:cNvSpPr>
          <p:nvPr>
            <p:ph type="sldNum" sz="quarter" idx="12"/>
          </p:nvPr>
        </p:nvSpPr>
        <p:spPr/>
        <p:txBody>
          <a:bodyPr/>
          <a:lstStyle/>
          <a:p>
            <a:fld id="{125821AA-4C85-CF44-A845-5457C6AE7227}" type="slidenum">
              <a:rPr lang="en-US" smtClean="0"/>
              <a:t>16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0970463"/>
              </p:ext>
            </p:extLst>
          </p:nvPr>
        </p:nvGraphicFramePr>
        <p:xfrm>
          <a:off x="457200" y="752895"/>
          <a:ext cx="8229600" cy="347572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p:cNvGrpSpPr/>
          <p:nvPr/>
        </p:nvGrpSpPr>
        <p:grpSpPr>
          <a:xfrm>
            <a:off x="839565" y="4184277"/>
            <a:ext cx="7468395" cy="373577"/>
            <a:chOff x="839565" y="4846267"/>
            <a:chExt cx="7468395" cy="373577"/>
          </a:xfrm>
        </p:grpSpPr>
        <p:pic>
          <p:nvPicPr>
            <p:cNvPr id="69" name="Picture 68"/>
            <p:cNvPicPr>
              <a:picLocks noChangeAspect="1"/>
            </p:cNvPicPr>
            <p:nvPr/>
          </p:nvPicPr>
          <p:blipFill>
            <a:blip r:embed="rId4"/>
            <a:stretch>
              <a:fillRect/>
            </a:stretch>
          </p:blipFill>
          <p:spPr>
            <a:xfrm>
              <a:off x="1618535" y="4847469"/>
              <a:ext cx="365760" cy="365760"/>
            </a:xfrm>
            <a:prstGeom prst="rect">
              <a:avLst/>
            </a:prstGeom>
          </p:spPr>
        </p:pic>
        <p:pic>
          <p:nvPicPr>
            <p:cNvPr id="88" name="Picture 87"/>
            <p:cNvPicPr>
              <a:picLocks noChangeAspect="1"/>
            </p:cNvPicPr>
            <p:nvPr/>
          </p:nvPicPr>
          <p:blipFill>
            <a:blip r:embed="rId4"/>
            <a:stretch>
              <a:fillRect/>
            </a:stretch>
          </p:blipFill>
          <p:spPr>
            <a:xfrm>
              <a:off x="2414215" y="4850249"/>
              <a:ext cx="365760" cy="365760"/>
            </a:xfrm>
            <a:prstGeom prst="rect">
              <a:avLst/>
            </a:prstGeom>
          </p:spPr>
        </p:pic>
        <p:pic>
          <p:nvPicPr>
            <p:cNvPr id="89" name="Picture 88"/>
            <p:cNvPicPr>
              <a:picLocks noChangeAspect="1"/>
            </p:cNvPicPr>
            <p:nvPr/>
          </p:nvPicPr>
          <p:blipFill>
            <a:blip r:embed="rId4"/>
            <a:stretch>
              <a:fillRect/>
            </a:stretch>
          </p:blipFill>
          <p:spPr>
            <a:xfrm>
              <a:off x="3201540" y="4847469"/>
              <a:ext cx="365760" cy="365760"/>
            </a:xfrm>
            <a:prstGeom prst="rect">
              <a:avLst/>
            </a:prstGeom>
          </p:spPr>
        </p:pic>
        <p:pic>
          <p:nvPicPr>
            <p:cNvPr id="91" name="Picture 90"/>
            <p:cNvPicPr>
              <a:picLocks noChangeAspect="1"/>
            </p:cNvPicPr>
            <p:nvPr/>
          </p:nvPicPr>
          <p:blipFill>
            <a:blip r:embed="rId4"/>
            <a:stretch>
              <a:fillRect/>
            </a:stretch>
          </p:blipFill>
          <p:spPr>
            <a:xfrm>
              <a:off x="3988865" y="4850249"/>
              <a:ext cx="365760" cy="365760"/>
            </a:xfrm>
            <a:prstGeom prst="rect">
              <a:avLst/>
            </a:prstGeom>
          </p:spPr>
        </p:pic>
        <p:pic>
          <p:nvPicPr>
            <p:cNvPr id="100" name="Picture 99"/>
            <p:cNvPicPr>
              <a:picLocks noChangeAspect="1"/>
            </p:cNvPicPr>
            <p:nvPr/>
          </p:nvPicPr>
          <p:blipFill>
            <a:blip r:embed="rId4"/>
            <a:stretch>
              <a:fillRect/>
            </a:stretch>
          </p:blipFill>
          <p:spPr>
            <a:xfrm>
              <a:off x="4784545" y="4846267"/>
              <a:ext cx="365760" cy="365760"/>
            </a:xfrm>
            <a:prstGeom prst="rect">
              <a:avLst/>
            </a:prstGeom>
          </p:spPr>
        </p:pic>
        <p:pic>
          <p:nvPicPr>
            <p:cNvPr id="101" name="Picture 100"/>
            <p:cNvPicPr>
              <a:picLocks noChangeAspect="1"/>
            </p:cNvPicPr>
            <p:nvPr/>
          </p:nvPicPr>
          <p:blipFill>
            <a:blip r:embed="rId4"/>
            <a:stretch>
              <a:fillRect/>
            </a:stretch>
          </p:blipFill>
          <p:spPr>
            <a:xfrm>
              <a:off x="5571870" y="4846267"/>
              <a:ext cx="365760" cy="365760"/>
            </a:xfrm>
            <a:prstGeom prst="rect">
              <a:avLst/>
            </a:prstGeom>
          </p:spPr>
        </p:pic>
        <p:pic>
          <p:nvPicPr>
            <p:cNvPr id="103" name="Picture 102"/>
            <p:cNvPicPr>
              <a:picLocks noChangeAspect="1"/>
            </p:cNvPicPr>
            <p:nvPr/>
          </p:nvPicPr>
          <p:blipFill>
            <a:blip r:embed="rId4"/>
            <a:stretch>
              <a:fillRect/>
            </a:stretch>
          </p:blipFill>
          <p:spPr>
            <a:xfrm>
              <a:off x="6367550" y="4846267"/>
              <a:ext cx="365760" cy="365760"/>
            </a:xfrm>
            <a:prstGeom prst="rect">
              <a:avLst/>
            </a:prstGeom>
          </p:spPr>
        </p:pic>
        <p:pic>
          <p:nvPicPr>
            <p:cNvPr id="104" name="Picture 103"/>
            <p:cNvPicPr>
              <a:picLocks noChangeAspect="1"/>
            </p:cNvPicPr>
            <p:nvPr/>
          </p:nvPicPr>
          <p:blipFill>
            <a:blip r:embed="rId4"/>
            <a:stretch>
              <a:fillRect/>
            </a:stretch>
          </p:blipFill>
          <p:spPr>
            <a:xfrm>
              <a:off x="7154875" y="4846267"/>
              <a:ext cx="365760" cy="365760"/>
            </a:xfrm>
            <a:prstGeom prst="rect">
              <a:avLst/>
            </a:prstGeom>
          </p:spPr>
        </p:pic>
        <p:pic>
          <p:nvPicPr>
            <p:cNvPr id="120" name="Picture 119"/>
            <p:cNvPicPr>
              <a:picLocks noChangeAspect="1"/>
            </p:cNvPicPr>
            <p:nvPr/>
          </p:nvPicPr>
          <p:blipFill>
            <a:blip r:embed="rId4"/>
            <a:stretch>
              <a:fillRect/>
            </a:stretch>
          </p:blipFill>
          <p:spPr>
            <a:xfrm>
              <a:off x="839565" y="4847469"/>
              <a:ext cx="365760" cy="365760"/>
            </a:xfrm>
            <a:prstGeom prst="rect">
              <a:avLst/>
            </a:prstGeom>
          </p:spPr>
        </p:pic>
        <p:pic>
          <p:nvPicPr>
            <p:cNvPr id="121" name="Picture 120"/>
            <p:cNvPicPr>
              <a:picLocks noChangeAspect="1"/>
            </p:cNvPicPr>
            <p:nvPr/>
          </p:nvPicPr>
          <p:blipFill>
            <a:blip r:embed="rId4"/>
            <a:stretch>
              <a:fillRect/>
            </a:stretch>
          </p:blipFill>
          <p:spPr>
            <a:xfrm>
              <a:off x="7942200" y="4854084"/>
              <a:ext cx="365760" cy="365760"/>
            </a:xfrm>
            <a:prstGeom prst="rect">
              <a:avLst/>
            </a:prstGeom>
          </p:spPr>
        </p:pic>
      </p:grpSp>
      <p:pic>
        <p:nvPicPr>
          <p:cNvPr id="128" name="Picture 127"/>
          <p:cNvPicPr>
            <a:picLocks noChangeAspect="1"/>
          </p:cNvPicPr>
          <p:nvPr/>
        </p:nvPicPr>
        <p:blipFill>
          <a:blip r:embed="rId4"/>
          <a:stretch>
            <a:fillRect/>
          </a:stretch>
        </p:blipFill>
        <p:spPr>
          <a:xfrm>
            <a:off x="4828995" y="4550037"/>
            <a:ext cx="274320" cy="274320"/>
          </a:xfrm>
          <a:prstGeom prst="rect">
            <a:avLst/>
          </a:prstGeom>
        </p:spPr>
      </p:pic>
      <p:pic>
        <p:nvPicPr>
          <p:cNvPr id="131" name="Picture 130"/>
          <p:cNvPicPr>
            <a:picLocks noChangeAspect="1"/>
          </p:cNvPicPr>
          <p:nvPr/>
        </p:nvPicPr>
        <p:blipFill>
          <a:blip r:embed="rId4"/>
          <a:stretch>
            <a:fillRect/>
          </a:stretch>
        </p:blipFill>
        <p:spPr>
          <a:xfrm>
            <a:off x="7199325" y="4550037"/>
            <a:ext cx="274320" cy="274320"/>
          </a:xfrm>
          <a:prstGeom prst="rect">
            <a:avLst/>
          </a:prstGeom>
        </p:spPr>
      </p:pic>
      <p:pic>
        <p:nvPicPr>
          <p:cNvPr id="241" name="Picture 240"/>
          <p:cNvPicPr>
            <a:picLocks noChangeAspect="1"/>
          </p:cNvPicPr>
          <p:nvPr/>
        </p:nvPicPr>
        <p:blipFill>
          <a:blip r:embed="rId4"/>
          <a:stretch>
            <a:fillRect/>
          </a:stretch>
        </p:blipFill>
        <p:spPr>
          <a:xfrm>
            <a:off x="4828995" y="4816513"/>
            <a:ext cx="274320" cy="274320"/>
          </a:xfrm>
          <a:prstGeom prst="rect">
            <a:avLst/>
          </a:prstGeom>
        </p:spPr>
      </p:pic>
      <p:pic>
        <p:nvPicPr>
          <p:cNvPr id="244" name="Picture 243"/>
          <p:cNvPicPr>
            <a:picLocks noChangeAspect="1"/>
          </p:cNvPicPr>
          <p:nvPr/>
        </p:nvPicPr>
        <p:blipFill>
          <a:blip r:embed="rId4"/>
          <a:stretch>
            <a:fillRect/>
          </a:stretch>
        </p:blipFill>
        <p:spPr>
          <a:xfrm>
            <a:off x="7199325" y="4816513"/>
            <a:ext cx="274320" cy="274320"/>
          </a:xfrm>
          <a:prstGeom prst="rect">
            <a:avLst/>
          </a:prstGeom>
        </p:spPr>
      </p:pic>
      <p:pic>
        <p:nvPicPr>
          <p:cNvPr id="274" name="Picture 273"/>
          <p:cNvPicPr>
            <a:picLocks noChangeAspect="1"/>
          </p:cNvPicPr>
          <p:nvPr/>
        </p:nvPicPr>
        <p:blipFill>
          <a:blip r:embed="rId4"/>
          <a:stretch>
            <a:fillRect/>
          </a:stretch>
        </p:blipFill>
        <p:spPr>
          <a:xfrm>
            <a:off x="4828995" y="5081145"/>
            <a:ext cx="274320" cy="274320"/>
          </a:xfrm>
          <a:prstGeom prst="rect">
            <a:avLst/>
          </a:prstGeom>
        </p:spPr>
      </p:pic>
      <p:pic>
        <p:nvPicPr>
          <p:cNvPr id="277" name="Picture 276"/>
          <p:cNvPicPr>
            <a:picLocks noChangeAspect="1"/>
          </p:cNvPicPr>
          <p:nvPr/>
        </p:nvPicPr>
        <p:blipFill>
          <a:blip r:embed="rId4"/>
          <a:stretch>
            <a:fillRect/>
          </a:stretch>
        </p:blipFill>
        <p:spPr>
          <a:xfrm>
            <a:off x="7199325" y="5081145"/>
            <a:ext cx="274320" cy="274320"/>
          </a:xfrm>
          <a:prstGeom prst="rect">
            <a:avLst/>
          </a:prstGeom>
        </p:spPr>
      </p:pic>
      <p:pic>
        <p:nvPicPr>
          <p:cNvPr id="296" name="Picture 295"/>
          <p:cNvPicPr>
            <a:picLocks noChangeAspect="1"/>
          </p:cNvPicPr>
          <p:nvPr/>
        </p:nvPicPr>
        <p:blipFill>
          <a:blip r:embed="rId4"/>
          <a:stretch>
            <a:fillRect/>
          </a:stretch>
        </p:blipFill>
        <p:spPr>
          <a:xfrm>
            <a:off x="4828995" y="5345253"/>
            <a:ext cx="274320" cy="274320"/>
          </a:xfrm>
          <a:prstGeom prst="rect">
            <a:avLst/>
          </a:prstGeom>
        </p:spPr>
      </p:pic>
      <p:pic>
        <p:nvPicPr>
          <p:cNvPr id="299" name="Picture 298"/>
          <p:cNvPicPr>
            <a:picLocks noChangeAspect="1"/>
          </p:cNvPicPr>
          <p:nvPr/>
        </p:nvPicPr>
        <p:blipFill>
          <a:blip r:embed="rId4"/>
          <a:stretch>
            <a:fillRect/>
          </a:stretch>
        </p:blipFill>
        <p:spPr>
          <a:xfrm>
            <a:off x="7199325" y="5345253"/>
            <a:ext cx="274320" cy="274320"/>
          </a:xfrm>
          <a:prstGeom prst="rect">
            <a:avLst/>
          </a:prstGeom>
        </p:spPr>
      </p:pic>
      <p:pic>
        <p:nvPicPr>
          <p:cNvPr id="307" name="Picture 306"/>
          <p:cNvPicPr>
            <a:picLocks noChangeAspect="1"/>
          </p:cNvPicPr>
          <p:nvPr/>
        </p:nvPicPr>
        <p:blipFill>
          <a:blip r:embed="rId4"/>
          <a:stretch>
            <a:fillRect/>
          </a:stretch>
        </p:blipFill>
        <p:spPr>
          <a:xfrm>
            <a:off x="4828995" y="5609885"/>
            <a:ext cx="274320" cy="274320"/>
          </a:xfrm>
          <a:prstGeom prst="rect">
            <a:avLst/>
          </a:prstGeom>
        </p:spPr>
      </p:pic>
      <p:pic>
        <p:nvPicPr>
          <p:cNvPr id="310" name="Picture 309"/>
          <p:cNvPicPr>
            <a:picLocks noChangeAspect="1"/>
          </p:cNvPicPr>
          <p:nvPr/>
        </p:nvPicPr>
        <p:blipFill>
          <a:blip r:embed="rId4"/>
          <a:stretch>
            <a:fillRect/>
          </a:stretch>
        </p:blipFill>
        <p:spPr>
          <a:xfrm>
            <a:off x="7199325" y="5609885"/>
            <a:ext cx="274320" cy="274320"/>
          </a:xfrm>
          <a:prstGeom prst="rect">
            <a:avLst/>
          </a:prstGeom>
        </p:spPr>
      </p:pic>
      <p:pic>
        <p:nvPicPr>
          <p:cNvPr id="329" name="Picture 328"/>
          <p:cNvPicPr>
            <a:picLocks noChangeAspect="1"/>
          </p:cNvPicPr>
          <p:nvPr/>
        </p:nvPicPr>
        <p:blipFill>
          <a:blip r:embed="rId4"/>
          <a:stretch>
            <a:fillRect/>
          </a:stretch>
        </p:blipFill>
        <p:spPr>
          <a:xfrm>
            <a:off x="4828995" y="5873865"/>
            <a:ext cx="274320" cy="274320"/>
          </a:xfrm>
          <a:prstGeom prst="rect">
            <a:avLst/>
          </a:prstGeom>
        </p:spPr>
      </p:pic>
      <p:pic>
        <p:nvPicPr>
          <p:cNvPr id="332" name="Picture 331"/>
          <p:cNvPicPr>
            <a:picLocks noChangeAspect="1"/>
          </p:cNvPicPr>
          <p:nvPr/>
        </p:nvPicPr>
        <p:blipFill>
          <a:blip r:embed="rId4"/>
          <a:stretch>
            <a:fillRect/>
          </a:stretch>
        </p:blipFill>
        <p:spPr>
          <a:xfrm>
            <a:off x="7199325" y="5873865"/>
            <a:ext cx="274320" cy="274320"/>
          </a:xfrm>
          <a:prstGeom prst="rect">
            <a:avLst/>
          </a:prstGeom>
        </p:spPr>
      </p:pic>
      <p:grpSp>
        <p:nvGrpSpPr>
          <p:cNvPr id="3" name="Group 2"/>
          <p:cNvGrpSpPr/>
          <p:nvPr/>
        </p:nvGrpSpPr>
        <p:grpSpPr>
          <a:xfrm>
            <a:off x="6416040" y="4550037"/>
            <a:ext cx="274320" cy="1862780"/>
            <a:chOff x="2462503" y="4550037"/>
            <a:chExt cx="274320" cy="1862780"/>
          </a:xfrm>
        </p:grpSpPr>
        <p:pic>
          <p:nvPicPr>
            <p:cNvPr id="125" name="Picture 124"/>
            <p:cNvPicPr>
              <a:picLocks noChangeAspect="1"/>
            </p:cNvPicPr>
            <p:nvPr/>
          </p:nvPicPr>
          <p:blipFill>
            <a:blip r:embed="rId4"/>
            <a:stretch>
              <a:fillRect/>
            </a:stretch>
          </p:blipFill>
          <p:spPr>
            <a:xfrm>
              <a:off x="2462503" y="4550037"/>
              <a:ext cx="274320" cy="274320"/>
            </a:xfrm>
            <a:prstGeom prst="rect">
              <a:avLst/>
            </a:prstGeom>
          </p:spPr>
        </p:pic>
        <p:pic>
          <p:nvPicPr>
            <p:cNvPr id="238" name="Picture 237"/>
            <p:cNvPicPr>
              <a:picLocks noChangeAspect="1"/>
            </p:cNvPicPr>
            <p:nvPr/>
          </p:nvPicPr>
          <p:blipFill>
            <a:blip r:embed="rId4"/>
            <a:stretch>
              <a:fillRect/>
            </a:stretch>
          </p:blipFill>
          <p:spPr>
            <a:xfrm>
              <a:off x="2462503" y="4816513"/>
              <a:ext cx="274320" cy="274320"/>
            </a:xfrm>
            <a:prstGeom prst="rect">
              <a:avLst/>
            </a:prstGeom>
          </p:spPr>
        </p:pic>
        <p:pic>
          <p:nvPicPr>
            <p:cNvPr id="271" name="Picture 270"/>
            <p:cNvPicPr>
              <a:picLocks noChangeAspect="1"/>
            </p:cNvPicPr>
            <p:nvPr/>
          </p:nvPicPr>
          <p:blipFill>
            <a:blip r:embed="rId4"/>
            <a:stretch>
              <a:fillRect/>
            </a:stretch>
          </p:blipFill>
          <p:spPr>
            <a:xfrm>
              <a:off x="2462503" y="5081145"/>
              <a:ext cx="274320" cy="274320"/>
            </a:xfrm>
            <a:prstGeom prst="rect">
              <a:avLst/>
            </a:prstGeom>
          </p:spPr>
        </p:pic>
        <p:pic>
          <p:nvPicPr>
            <p:cNvPr id="293" name="Picture 292"/>
            <p:cNvPicPr>
              <a:picLocks noChangeAspect="1"/>
            </p:cNvPicPr>
            <p:nvPr/>
          </p:nvPicPr>
          <p:blipFill>
            <a:blip r:embed="rId4"/>
            <a:stretch>
              <a:fillRect/>
            </a:stretch>
          </p:blipFill>
          <p:spPr>
            <a:xfrm>
              <a:off x="2462503" y="5345253"/>
              <a:ext cx="274320" cy="274320"/>
            </a:xfrm>
            <a:prstGeom prst="rect">
              <a:avLst/>
            </a:prstGeom>
          </p:spPr>
        </p:pic>
        <p:pic>
          <p:nvPicPr>
            <p:cNvPr id="304" name="Picture 303"/>
            <p:cNvPicPr>
              <a:picLocks noChangeAspect="1"/>
            </p:cNvPicPr>
            <p:nvPr/>
          </p:nvPicPr>
          <p:blipFill>
            <a:blip r:embed="rId4"/>
            <a:stretch>
              <a:fillRect/>
            </a:stretch>
          </p:blipFill>
          <p:spPr>
            <a:xfrm>
              <a:off x="2462503" y="5609885"/>
              <a:ext cx="274320" cy="274320"/>
            </a:xfrm>
            <a:prstGeom prst="rect">
              <a:avLst/>
            </a:prstGeom>
          </p:spPr>
        </p:pic>
        <p:pic>
          <p:nvPicPr>
            <p:cNvPr id="326" name="Picture 325"/>
            <p:cNvPicPr>
              <a:picLocks noChangeAspect="1"/>
            </p:cNvPicPr>
            <p:nvPr/>
          </p:nvPicPr>
          <p:blipFill>
            <a:blip r:embed="rId4"/>
            <a:stretch>
              <a:fillRect/>
            </a:stretch>
          </p:blipFill>
          <p:spPr>
            <a:xfrm>
              <a:off x="2462503" y="5873865"/>
              <a:ext cx="274320" cy="274320"/>
            </a:xfrm>
            <a:prstGeom prst="rect">
              <a:avLst/>
            </a:prstGeom>
          </p:spPr>
        </p:pic>
        <p:pic>
          <p:nvPicPr>
            <p:cNvPr id="337" name="Picture 336"/>
            <p:cNvPicPr>
              <a:picLocks noChangeAspect="1"/>
            </p:cNvPicPr>
            <p:nvPr/>
          </p:nvPicPr>
          <p:blipFill>
            <a:blip r:embed="rId4"/>
            <a:stretch>
              <a:fillRect/>
            </a:stretch>
          </p:blipFill>
          <p:spPr>
            <a:xfrm>
              <a:off x="2462503" y="6138497"/>
              <a:ext cx="274320" cy="274320"/>
            </a:xfrm>
            <a:prstGeom prst="rect">
              <a:avLst/>
            </a:prstGeom>
          </p:spPr>
        </p:pic>
      </p:grpSp>
      <p:grpSp>
        <p:nvGrpSpPr>
          <p:cNvPr id="5" name="Group 4"/>
          <p:cNvGrpSpPr/>
          <p:nvPr/>
        </p:nvGrpSpPr>
        <p:grpSpPr>
          <a:xfrm>
            <a:off x="4033443" y="4550037"/>
            <a:ext cx="274320" cy="1862780"/>
            <a:chOff x="3249828" y="4550037"/>
            <a:chExt cx="274320" cy="1862780"/>
          </a:xfrm>
        </p:grpSpPr>
        <p:pic>
          <p:nvPicPr>
            <p:cNvPr id="126" name="Picture 125"/>
            <p:cNvPicPr>
              <a:picLocks noChangeAspect="1"/>
            </p:cNvPicPr>
            <p:nvPr/>
          </p:nvPicPr>
          <p:blipFill>
            <a:blip r:embed="rId4"/>
            <a:stretch>
              <a:fillRect/>
            </a:stretch>
          </p:blipFill>
          <p:spPr>
            <a:xfrm>
              <a:off x="3249828" y="4550037"/>
              <a:ext cx="274320" cy="274320"/>
            </a:xfrm>
            <a:prstGeom prst="rect">
              <a:avLst/>
            </a:prstGeom>
          </p:spPr>
        </p:pic>
        <p:pic>
          <p:nvPicPr>
            <p:cNvPr id="239" name="Picture 238"/>
            <p:cNvPicPr>
              <a:picLocks noChangeAspect="1"/>
            </p:cNvPicPr>
            <p:nvPr/>
          </p:nvPicPr>
          <p:blipFill>
            <a:blip r:embed="rId4"/>
            <a:stretch>
              <a:fillRect/>
            </a:stretch>
          </p:blipFill>
          <p:spPr>
            <a:xfrm>
              <a:off x="3249828" y="4816513"/>
              <a:ext cx="274320" cy="274320"/>
            </a:xfrm>
            <a:prstGeom prst="rect">
              <a:avLst/>
            </a:prstGeom>
          </p:spPr>
        </p:pic>
        <p:pic>
          <p:nvPicPr>
            <p:cNvPr id="272" name="Picture 271"/>
            <p:cNvPicPr>
              <a:picLocks noChangeAspect="1"/>
            </p:cNvPicPr>
            <p:nvPr/>
          </p:nvPicPr>
          <p:blipFill>
            <a:blip r:embed="rId4"/>
            <a:stretch>
              <a:fillRect/>
            </a:stretch>
          </p:blipFill>
          <p:spPr>
            <a:xfrm>
              <a:off x="3249828" y="5081145"/>
              <a:ext cx="274320" cy="274320"/>
            </a:xfrm>
            <a:prstGeom prst="rect">
              <a:avLst/>
            </a:prstGeom>
          </p:spPr>
        </p:pic>
        <p:pic>
          <p:nvPicPr>
            <p:cNvPr id="294" name="Picture 293"/>
            <p:cNvPicPr>
              <a:picLocks noChangeAspect="1"/>
            </p:cNvPicPr>
            <p:nvPr/>
          </p:nvPicPr>
          <p:blipFill>
            <a:blip r:embed="rId4"/>
            <a:stretch>
              <a:fillRect/>
            </a:stretch>
          </p:blipFill>
          <p:spPr>
            <a:xfrm>
              <a:off x="3249828" y="5345253"/>
              <a:ext cx="274320" cy="274320"/>
            </a:xfrm>
            <a:prstGeom prst="rect">
              <a:avLst/>
            </a:prstGeom>
          </p:spPr>
        </p:pic>
        <p:pic>
          <p:nvPicPr>
            <p:cNvPr id="305" name="Picture 304"/>
            <p:cNvPicPr>
              <a:picLocks noChangeAspect="1"/>
            </p:cNvPicPr>
            <p:nvPr/>
          </p:nvPicPr>
          <p:blipFill>
            <a:blip r:embed="rId4"/>
            <a:stretch>
              <a:fillRect/>
            </a:stretch>
          </p:blipFill>
          <p:spPr>
            <a:xfrm>
              <a:off x="3249828" y="5609885"/>
              <a:ext cx="274320" cy="274320"/>
            </a:xfrm>
            <a:prstGeom prst="rect">
              <a:avLst/>
            </a:prstGeom>
          </p:spPr>
        </p:pic>
        <p:pic>
          <p:nvPicPr>
            <p:cNvPr id="327" name="Picture 326"/>
            <p:cNvPicPr>
              <a:picLocks noChangeAspect="1"/>
            </p:cNvPicPr>
            <p:nvPr/>
          </p:nvPicPr>
          <p:blipFill>
            <a:blip r:embed="rId4"/>
            <a:stretch>
              <a:fillRect/>
            </a:stretch>
          </p:blipFill>
          <p:spPr>
            <a:xfrm>
              <a:off x="3249828" y="5873865"/>
              <a:ext cx="274320" cy="274320"/>
            </a:xfrm>
            <a:prstGeom prst="rect">
              <a:avLst/>
            </a:prstGeom>
          </p:spPr>
        </p:pic>
        <p:pic>
          <p:nvPicPr>
            <p:cNvPr id="338" name="Picture 337"/>
            <p:cNvPicPr>
              <a:picLocks noChangeAspect="1"/>
            </p:cNvPicPr>
            <p:nvPr/>
          </p:nvPicPr>
          <p:blipFill>
            <a:blip r:embed="rId4"/>
            <a:stretch>
              <a:fillRect/>
            </a:stretch>
          </p:blipFill>
          <p:spPr>
            <a:xfrm>
              <a:off x="3249828" y="6138497"/>
              <a:ext cx="274320" cy="274320"/>
            </a:xfrm>
            <a:prstGeom prst="rect">
              <a:avLst/>
            </a:prstGeom>
          </p:spPr>
        </p:pic>
      </p:grpSp>
      <p:pic>
        <p:nvPicPr>
          <p:cNvPr id="340" name="Picture 339"/>
          <p:cNvPicPr>
            <a:picLocks noChangeAspect="1"/>
          </p:cNvPicPr>
          <p:nvPr/>
        </p:nvPicPr>
        <p:blipFill>
          <a:blip r:embed="rId4"/>
          <a:stretch>
            <a:fillRect/>
          </a:stretch>
        </p:blipFill>
        <p:spPr>
          <a:xfrm>
            <a:off x="4828995" y="6138497"/>
            <a:ext cx="274320" cy="274320"/>
          </a:xfrm>
          <a:prstGeom prst="rect">
            <a:avLst/>
          </a:prstGeom>
        </p:spPr>
      </p:pic>
      <p:grpSp>
        <p:nvGrpSpPr>
          <p:cNvPr id="7" name="Group 6"/>
          <p:cNvGrpSpPr/>
          <p:nvPr/>
        </p:nvGrpSpPr>
        <p:grpSpPr>
          <a:xfrm>
            <a:off x="7991464" y="4554019"/>
            <a:ext cx="274320" cy="1862780"/>
            <a:chOff x="6416040" y="4551237"/>
            <a:chExt cx="274320" cy="1862780"/>
          </a:xfrm>
        </p:grpSpPr>
        <p:pic>
          <p:nvPicPr>
            <p:cNvPr id="130" name="Picture 129"/>
            <p:cNvPicPr>
              <a:picLocks noChangeAspect="1"/>
            </p:cNvPicPr>
            <p:nvPr/>
          </p:nvPicPr>
          <p:blipFill>
            <a:blip r:embed="rId4"/>
            <a:stretch>
              <a:fillRect/>
            </a:stretch>
          </p:blipFill>
          <p:spPr>
            <a:xfrm>
              <a:off x="6416040" y="4551237"/>
              <a:ext cx="274320" cy="274320"/>
            </a:xfrm>
            <a:prstGeom prst="rect">
              <a:avLst/>
            </a:prstGeom>
          </p:spPr>
        </p:pic>
        <p:pic>
          <p:nvPicPr>
            <p:cNvPr id="243" name="Picture 242"/>
            <p:cNvPicPr>
              <a:picLocks noChangeAspect="1"/>
            </p:cNvPicPr>
            <p:nvPr/>
          </p:nvPicPr>
          <p:blipFill>
            <a:blip r:embed="rId4"/>
            <a:stretch>
              <a:fillRect/>
            </a:stretch>
          </p:blipFill>
          <p:spPr>
            <a:xfrm>
              <a:off x="6416040" y="4817713"/>
              <a:ext cx="274320" cy="274320"/>
            </a:xfrm>
            <a:prstGeom prst="rect">
              <a:avLst/>
            </a:prstGeom>
          </p:spPr>
        </p:pic>
        <p:pic>
          <p:nvPicPr>
            <p:cNvPr id="276" name="Picture 275"/>
            <p:cNvPicPr>
              <a:picLocks noChangeAspect="1"/>
            </p:cNvPicPr>
            <p:nvPr/>
          </p:nvPicPr>
          <p:blipFill>
            <a:blip r:embed="rId4"/>
            <a:stretch>
              <a:fillRect/>
            </a:stretch>
          </p:blipFill>
          <p:spPr>
            <a:xfrm>
              <a:off x="6416040" y="5082345"/>
              <a:ext cx="274320" cy="274320"/>
            </a:xfrm>
            <a:prstGeom prst="rect">
              <a:avLst/>
            </a:prstGeom>
          </p:spPr>
        </p:pic>
        <p:pic>
          <p:nvPicPr>
            <p:cNvPr id="298" name="Picture 297"/>
            <p:cNvPicPr>
              <a:picLocks noChangeAspect="1"/>
            </p:cNvPicPr>
            <p:nvPr/>
          </p:nvPicPr>
          <p:blipFill>
            <a:blip r:embed="rId4"/>
            <a:stretch>
              <a:fillRect/>
            </a:stretch>
          </p:blipFill>
          <p:spPr>
            <a:xfrm>
              <a:off x="6416040" y="5346453"/>
              <a:ext cx="274320" cy="274320"/>
            </a:xfrm>
            <a:prstGeom prst="rect">
              <a:avLst/>
            </a:prstGeom>
          </p:spPr>
        </p:pic>
        <p:pic>
          <p:nvPicPr>
            <p:cNvPr id="309" name="Picture 308"/>
            <p:cNvPicPr>
              <a:picLocks noChangeAspect="1"/>
            </p:cNvPicPr>
            <p:nvPr/>
          </p:nvPicPr>
          <p:blipFill>
            <a:blip r:embed="rId4"/>
            <a:stretch>
              <a:fillRect/>
            </a:stretch>
          </p:blipFill>
          <p:spPr>
            <a:xfrm>
              <a:off x="6416040" y="5611085"/>
              <a:ext cx="274320" cy="274320"/>
            </a:xfrm>
            <a:prstGeom prst="rect">
              <a:avLst/>
            </a:prstGeom>
          </p:spPr>
        </p:pic>
        <p:pic>
          <p:nvPicPr>
            <p:cNvPr id="331" name="Picture 330"/>
            <p:cNvPicPr>
              <a:picLocks noChangeAspect="1"/>
            </p:cNvPicPr>
            <p:nvPr/>
          </p:nvPicPr>
          <p:blipFill>
            <a:blip r:embed="rId4"/>
            <a:stretch>
              <a:fillRect/>
            </a:stretch>
          </p:blipFill>
          <p:spPr>
            <a:xfrm>
              <a:off x="6416040" y="5875065"/>
              <a:ext cx="274320" cy="274320"/>
            </a:xfrm>
            <a:prstGeom prst="rect">
              <a:avLst/>
            </a:prstGeom>
          </p:spPr>
        </p:pic>
        <p:pic>
          <p:nvPicPr>
            <p:cNvPr id="342" name="Picture 341"/>
            <p:cNvPicPr>
              <a:picLocks noChangeAspect="1"/>
            </p:cNvPicPr>
            <p:nvPr/>
          </p:nvPicPr>
          <p:blipFill>
            <a:blip r:embed="rId4"/>
            <a:stretch>
              <a:fillRect/>
            </a:stretch>
          </p:blipFill>
          <p:spPr>
            <a:xfrm>
              <a:off x="6416040" y="6139697"/>
              <a:ext cx="274320" cy="274320"/>
            </a:xfrm>
            <a:prstGeom prst="rect">
              <a:avLst/>
            </a:prstGeom>
          </p:spPr>
        </p:pic>
      </p:grpSp>
      <p:pic>
        <p:nvPicPr>
          <p:cNvPr id="343" name="Picture 342"/>
          <p:cNvPicPr>
            <a:picLocks noChangeAspect="1"/>
          </p:cNvPicPr>
          <p:nvPr/>
        </p:nvPicPr>
        <p:blipFill>
          <a:blip r:embed="rId4"/>
          <a:stretch>
            <a:fillRect/>
          </a:stretch>
        </p:blipFill>
        <p:spPr>
          <a:xfrm>
            <a:off x="7199325" y="6138497"/>
            <a:ext cx="274320" cy="274320"/>
          </a:xfrm>
          <a:prstGeom prst="rect">
            <a:avLst/>
          </a:prstGeom>
        </p:spPr>
      </p:pic>
    </p:spTree>
    <p:extLst>
      <p:ext uri="{BB962C8B-B14F-4D97-AF65-F5344CB8AC3E}">
        <p14:creationId xmlns:p14="http://schemas.microsoft.com/office/powerpoint/2010/main" val="20521120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34963869"/>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57200" y="-321202"/>
            <a:ext cx="8229600" cy="1143000"/>
          </a:xfrm>
        </p:spPr>
        <p:txBody>
          <a:bodyPr/>
          <a:lstStyle/>
          <a:p>
            <a:r>
              <a:rPr lang="en-US" dirty="0" smtClean="0"/>
              <a:t>Google’s Behavior is Complex</a:t>
            </a:r>
            <a:endParaRPr lang="en-US" dirty="0"/>
          </a:p>
        </p:txBody>
      </p:sp>
      <p:sp>
        <p:nvSpPr>
          <p:cNvPr id="4" name="Slide Number Placeholder 3"/>
          <p:cNvSpPr>
            <a:spLocks noGrp="1"/>
          </p:cNvSpPr>
          <p:nvPr>
            <p:ph type="sldNum" sz="quarter" idx="12"/>
          </p:nvPr>
        </p:nvSpPr>
        <p:spPr/>
        <p:txBody>
          <a:bodyPr/>
          <a:lstStyle/>
          <a:p>
            <a:fld id="{125821AA-4C85-CF44-A845-5457C6AE7227}" type="slidenum">
              <a:rPr lang="en-US" smtClean="0"/>
              <a:t>17</a:t>
            </a:fld>
            <a:endParaRPr lang="en-US"/>
          </a:p>
        </p:txBody>
      </p:sp>
    </p:spTree>
    <p:extLst>
      <p:ext uri="{BB962C8B-B14F-4D97-AF65-F5344CB8AC3E}">
        <p14:creationId xmlns:p14="http://schemas.microsoft.com/office/powerpoint/2010/main" val="493412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fontScale="90000"/>
          </a:bodyPr>
          <a:lstStyle/>
          <a:p>
            <a:r>
              <a:rPr lang="en-US" dirty="0" smtClean="0"/>
              <a:t>Prior Work on Behavioral Marketing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9583076"/>
              </p:ext>
            </p:extLst>
          </p:nvPr>
        </p:nvGraphicFramePr>
        <p:xfrm>
          <a:off x="457200" y="1412779"/>
          <a:ext cx="8507288" cy="4896539"/>
        </p:xfrm>
        <a:graphic>
          <a:graphicData uri="http://schemas.openxmlformats.org/drawingml/2006/table">
            <a:tbl>
              <a:tblPr firstRow="1" bandRow="1">
                <a:tableStyleId>{2D5ABB26-0587-4C30-8999-92F81FD0307C}</a:tableStyleId>
              </a:tblPr>
              <a:tblGrid>
                <a:gridCol w="2094950"/>
                <a:gridCol w="2754196"/>
                <a:gridCol w="3658142"/>
              </a:tblGrid>
              <a:tr h="591300">
                <a:tc>
                  <a:txBody>
                    <a:bodyPr/>
                    <a:lstStyle/>
                    <a:p>
                      <a:r>
                        <a:rPr lang="en-US" sz="2000" b="1" dirty="0" smtClean="0"/>
                        <a:t>Authors</a:t>
                      </a:r>
                      <a:endParaRPr lang="en-US" sz="2000" b="1" dirty="0"/>
                    </a:p>
                  </a:txBody>
                  <a:tcPr/>
                </a:tc>
                <a:tc>
                  <a:txBody>
                    <a:bodyPr/>
                    <a:lstStyle/>
                    <a:p>
                      <a:r>
                        <a:rPr lang="en-US" sz="2000" b="1" dirty="0" smtClean="0"/>
                        <a:t>Test</a:t>
                      </a:r>
                      <a:endParaRPr lang="en-US" sz="2000" b="1" dirty="0"/>
                    </a:p>
                  </a:txBody>
                  <a:tcPr/>
                </a:tc>
                <a:tc>
                  <a:txBody>
                    <a:bodyPr/>
                    <a:lstStyle/>
                    <a:p>
                      <a:r>
                        <a:rPr lang="en-US" sz="2000" b="1" dirty="0" smtClean="0"/>
                        <a:t>Limitation</a:t>
                      </a:r>
                      <a:endParaRPr lang="en-US" sz="2000" b="1" dirty="0"/>
                    </a:p>
                  </a:txBody>
                  <a:tcPr/>
                </a:tc>
              </a:tr>
              <a:tr h="591300">
                <a:tc>
                  <a:txBody>
                    <a:bodyPr/>
                    <a:lstStyle/>
                    <a:p>
                      <a:r>
                        <a:rPr lang="en-US" sz="2000" dirty="0" err="1" smtClean="0"/>
                        <a:t>Guha</a:t>
                      </a:r>
                      <a:r>
                        <a:rPr lang="en-US" sz="2000" dirty="0" smtClean="0"/>
                        <a:t> et al.</a:t>
                      </a:r>
                      <a:endParaRPr lang="en-US" sz="2000" dirty="0"/>
                    </a:p>
                  </a:txBody>
                  <a:tcPr/>
                </a:tc>
                <a:tc>
                  <a:txBody>
                    <a:bodyPr/>
                    <a:lstStyle/>
                    <a:p>
                      <a:r>
                        <a:rPr lang="en-US" sz="2000" dirty="0" smtClean="0"/>
                        <a:t>Cosine similarity</a:t>
                      </a:r>
                      <a:endParaRPr lang="en-US" sz="2000" dirty="0"/>
                    </a:p>
                  </a:txBody>
                  <a:tcPr/>
                </a:tc>
                <a:tc>
                  <a:txBody>
                    <a:bodyPr/>
                    <a:lstStyle/>
                    <a:p>
                      <a:r>
                        <a:rPr lang="en-US" sz="1800" dirty="0" smtClean="0"/>
                        <a:t>No</a:t>
                      </a:r>
                      <a:r>
                        <a:rPr lang="en-US" sz="1800" baseline="0" dirty="0" smtClean="0"/>
                        <a:t> statistical significance</a:t>
                      </a:r>
                      <a:endParaRPr lang="en-US" sz="1800" dirty="0"/>
                    </a:p>
                  </a:txBody>
                  <a:tcPr/>
                </a:tc>
              </a:tr>
              <a:tr h="591300">
                <a:tc>
                  <a:txBody>
                    <a:bodyPr/>
                    <a:lstStyle/>
                    <a:p>
                      <a:r>
                        <a:rPr lang="en-US" sz="2000" dirty="0" err="1" smtClean="0"/>
                        <a:t>Balebako</a:t>
                      </a:r>
                      <a:r>
                        <a:rPr lang="en-US" sz="2000" dirty="0" smtClean="0"/>
                        <a:t> et al.</a:t>
                      </a:r>
                      <a:endParaRPr lang="en-US" sz="2000" dirty="0"/>
                    </a:p>
                  </a:txBody>
                  <a:tcPr/>
                </a:tc>
                <a:tc>
                  <a:txBody>
                    <a:bodyPr/>
                    <a:lstStyle/>
                    <a:p>
                      <a:r>
                        <a:rPr lang="en-US" sz="2000" dirty="0" smtClean="0"/>
                        <a:t>Cosine</a:t>
                      </a:r>
                      <a:r>
                        <a:rPr lang="en-US" sz="2000" baseline="0" dirty="0" smtClean="0"/>
                        <a:t> similarity</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No</a:t>
                      </a:r>
                      <a:r>
                        <a:rPr lang="en-US" sz="1800" baseline="0" dirty="0" smtClean="0"/>
                        <a:t> statistical significance</a:t>
                      </a:r>
                      <a:endParaRPr lang="en-US" sz="1800" dirty="0" smtClean="0"/>
                    </a:p>
                  </a:txBody>
                  <a:tcPr/>
                </a:tc>
              </a:tr>
              <a:tr h="591300">
                <a:tc>
                  <a:txBody>
                    <a:bodyPr/>
                    <a:lstStyle/>
                    <a:p>
                      <a:r>
                        <a:rPr lang="en-US" sz="2000" dirty="0" smtClean="0"/>
                        <a:t>Wills</a:t>
                      </a:r>
                      <a:r>
                        <a:rPr lang="en-US" sz="2000" baseline="0" dirty="0" smtClean="0"/>
                        <a:t> and Tatar</a:t>
                      </a:r>
                      <a:endParaRPr lang="en-US" sz="2000" dirty="0"/>
                    </a:p>
                  </a:txBody>
                  <a:tcPr/>
                </a:tc>
                <a:tc>
                  <a:txBody>
                    <a:bodyPr/>
                    <a:lstStyle/>
                    <a:p>
                      <a:r>
                        <a:rPr lang="en-US" sz="2000" dirty="0" smtClean="0"/>
                        <a:t>Ad hoc examination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No</a:t>
                      </a:r>
                      <a:r>
                        <a:rPr lang="en-US" sz="1800" baseline="0" dirty="0" smtClean="0"/>
                        <a:t> statistical significance</a:t>
                      </a:r>
                      <a:endParaRPr lang="en-US" sz="1800" dirty="0" smtClean="0"/>
                    </a:p>
                  </a:txBody>
                  <a:tcPr/>
                </a:tc>
              </a:tr>
              <a:tr h="591300">
                <a:tc>
                  <a:txBody>
                    <a:bodyPr/>
                    <a:lstStyle/>
                    <a:p>
                      <a:r>
                        <a:rPr lang="en-US" sz="2000" dirty="0" smtClean="0"/>
                        <a:t>Liu et al.</a:t>
                      </a:r>
                      <a:endParaRPr lang="en-US" sz="2000" dirty="0"/>
                    </a:p>
                  </a:txBody>
                  <a:tcPr/>
                </a:tc>
                <a:tc>
                  <a:txBody>
                    <a:bodyPr/>
                    <a:lstStyle/>
                    <a:p>
                      <a:r>
                        <a:rPr lang="en-US" sz="2000" dirty="0" smtClean="0"/>
                        <a:t>Process of elimination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No</a:t>
                      </a:r>
                      <a:r>
                        <a:rPr lang="en-US" sz="1800" baseline="0" dirty="0" smtClean="0"/>
                        <a:t> statistical significance</a:t>
                      </a:r>
                      <a:endParaRPr lang="en-US" sz="1800" dirty="0" smtClean="0"/>
                    </a:p>
                  </a:txBody>
                  <a:tcPr/>
                </a:tc>
              </a:tr>
              <a:tr h="596812">
                <a:tc>
                  <a:txBody>
                    <a:bodyPr/>
                    <a:lstStyle/>
                    <a:p>
                      <a:r>
                        <a:rPr lang="en-US" sz="2000" dirty="0" err="1" smtClean="0"/>
                        <a:t>Barford</a:t>
                      </a:r>
                      <a:r>
                        <a:rPr lang="en-US" sz="2000" dirty="0" smtClean="0"/>
                        <a:t> et al.</a:t>
                      </a:r>
                      <a:endParaRPr lang="en-US" sz="2000" dirty="0"/>
                    </a:p>
                  </a:txBody>
                  <a:tcPr/>
                </a:tc>
                <a:tc>
                  <a:txBody>
                    <a:bodyPr/>
                    <a:lstStyle/>
                    <a:p>
                      <a:r>
                        <a:rPr lang="el-GR" sz="2000" dirty="0" smtClean="0"/>
                        <a:t>χ2</a:t>
                      </a:r>
                      <a:r>
                        <a:rPr lang="en-US" sz="2000" baseline="0" dirty="0" smtClean="0"/>
                        <a:t> test</a:t>
                      </a:r>
                      <a:endParaRPr lang="en-US" sz="2000" dirty="0"/>
                    </a:p>
                  </a:txBody>
                  <a:tcPr/>
                </a:tc>
                <a:tc>
                  <a:txBody>
                    <a:bodyPr/>
                    <a:lstStyle/>
                    <a:p>
                      <a:r>
                        <a:rPr lang="en-US" sz="1800" dirty="0" smtClean="0"/>
                        <a:t>Assumes</a:t>
                      </a:r>
                      <a:r>
                        <a:rPr lang="en-US" sz="1800" baseline="0" dirty="0" smtClean="0"/>
                        <a:t> ads identically distributed</a:t>
                      </a:r>
                      <a:endParaRPr lang="en-US" sz="1800" dirty="0"/>
                    </a:p>
                  </a:txBody>
                  <a:tcPr/>
                </a:tc>
              </a:tr>
              <a:tr h="751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Lécuyer</a:t>
                      </a:r>
                      <a:r>
                        <a:rPr lang="en-US" sz="2000" dirty="0" smtClean="0"/>
                        <a:t> et al.</a:t>
                      </a:r>
                      <a:endParaRPr lang="en-US" sz="2000" dirty="0"/>
                    </a:p>
                  </a:txBody>
                  <a:tcPr/>
                </a:tc>
                <a:tc>
                  <a:txBody>
                    <a:bodyPr/>
                    <a:lstStyle/>
                    <a:p>
                      <a:r>
                        <a:rPr lang="en-US" sz="2000" dirty="0" smtClean="0"/>
                        <a:t>Parametric model</a:t>
                      </a:r>
                      <a:endParaRPr lang="en-US" sz="2000" dirty="0"/>
                    </a:p>
                  </a:txBody>
                  <a:tcPr/>
                </a:tc>
                <a:tc>
                  <a:txBody>
                    <a:bodyPr/>
                    <a:lstStyle/>
                    <a:p>
                      <a:r>
                        <a:rPr lang="en-US" sz="1800" dirty="0" smtClean="0"/>
                        <a:t>Correlation,</a:t>
                      </a:r>
                      <a:r>
                        <a:rPr lang="en-US" sz="1800" baseline="0" dirty="0" smtClean="0"/>
                        <a:t> not causation; assumes ads are independent</a:t>
                      </a:r>
                      <a:endParaRPr lang="en-US" sz="1800" dirty="0"/>
                    </a:p>
                  </a:txBody>
                  <a:tcPr/>
                </a:tc>
              </a:tr>
              <a:tr h="591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Englehardt</a:t>
                      </a:r>
                      <a:r>
                        <a:rPr lang="en-US" sz="2000" dirty="0" smtClean="0"/>
                        <a:t> et al.</a:t>
                      </a:r>
                      <a:endParaRPr lang="en-US" sz="2000" dirty="0"/>
                    </a:p>
                  </a:txBody>
                  <a:tcPr/>
                </a:tc>
                <a:tc>
                  <a:txBody>
                    <a:bodyPr/>
                    <a:lstStyle/>
                    <a:p>
                      <a:r>
                        <a:rPr lang="en-US" sz="2000" dirty="0" smtClean="0"/>
                        <a:t>Binomial test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Assumes</a:t>
                      </a:r>
                      <a:r>
                        <a:rPr lang="en-US" sz="1800" baseline="0" dirty="0" smtClean="0"/>
                        <a:t> ads identically distributed</a:t>
                      </a:r>
                      <a:endParaRPr lang="en-US" sz="1800" dirty="0" smtClean="0"/>
                    </a:p>
                  </a:txBody>
                  <a:tcPr/>
                </a:tc>
              </a:tr>
            </a:tbl>
          </a:graphicData>
        </a:graphic>
      </p:graphicFrame>
      <p:sp>
        <p:nvSpPr>
          <p:cNvPr id="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ＭＳ Ｐゴシック" charset="-128"/>
                <a:cs typeface="ＭＳ Ｐゴシック" charset="-128"/>
              </a:defRPr>
            </a:lvl1pPr>
            <a:lvl2pPr marL="457200" algn="l"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fld id="{125821AA-4C85-CF44-A845-5457C6AE7227}" type="slidenum">
              <a:rPr lang="en-US" smtClean="0"/>
              <a:pPr/>
              <a:t>18</a:t>
            </a:fld>
            <a:endParaRPr lang="en-US" dirty="0"/>
          </a:p>
        </p:txBody>
      </p:sp>
    </p:spTree>
    <p:extLst>
      <p:ext uri="{BB962C8B-B14F-4D97-AF65-F5344CB8AC3E}">
        <p14:creationId xmlns:p14="http://schemas.microsoft.com/office/powerpoint/2010/main" val="20977237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latin typeface="Avenir Medium"/>
                <a:cs typeface="Avenir Medium"/>
              </a:rPr>
              <a:t>Randomized Controlled Trials</a:t>
            </a:r>
            <a:endParaRPr lang="en-US" sz="3600" dirty="0">
              <a:latin typeface="Avenir Medium"/>
              <a:cs typeface="Avenir Medium"/>
            </a:endParaRPr>
          </a:p>
        </p:txBody>
      </p:sp>
      <p:sp>
        <p:nvSpPr>
          <p:cNvPr id="6" name="Slide Number Placeholder 5"/>
          <p:cNvSpPr>
            <a:spLocks noGrp="1"/>
          </p:cNvSpPr>
          <p:nvPr>
            <p:ph type="sldNum" sz="quarter" idx="12"/>
          </p:nvPr>
        </p:nvSpPr>
        <p:spPr/>
        <p:txBody>
          <a:bodyPr/>
          <a:lstStyle/>
          <a:p>
            <a:fld id="{E493A5A2-C3EB-8640-AA38-2155744A8CD2}" type="slidenum">
              <a:rPr lang="en-US" b="1" smtClean="0">
                <a:solidFill>
                  <a:srgbClr val="000000"/>
                </a:solidFill>
                <a:latin typeface="Avenir Medium"/>
                <a:cs typeface="Avenir Medium"/>
              </a:rPr>
              <a:t>19</a:t>
            </a:fld>
            <a:endParaRPr lang="en-US" b="1" dirty="0">
              <a:solidFill>
                <a:srgbClr val="000000"/>
              </a:solidFill>
              <a:latin typeface="Avenir Medium"/>
              <a:cs typeface="Avenir Medium"/>
            </a:endParaRPr>
          </a:p>
        </p:txBody>
      </p:sp>
      <p:pic>
        <p:nvPicPr>
          <p:cNvPr id="7" name="Picture 6"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87" y="2029103"/>
            <a:ext cx="464560" cy="484909"/>
          </a:xfrm>
          <a:prstGeom prst="rect">
            <a:avLst/>
          </a:prstGeom>
          <a:noFill/>
          <a:ln>
            <a:noFill/>
          </a:ln>
        </p:spPr>
      </p:pic>
      <p:pic>
        <p:nvPicPr>
          <p:cNvPr id="8" name="Picture 7"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387" y="2029103"/>
            <a:ext cx="464560" cy="484909"/>
          </a:xfrm>
          <a:prstGeom prst="rect">
            <a:avLst/>
          </a:prstGeom>
          <a:noFill/>
          <a:ln>
            <a:noFill/>
          </a:ln>
        </p:spPr>
      </p:pic>
      <p:pic>
        <p:nvPicPr>
          <p:cNvPr id="9" name="Picture 8"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87" y="2029103"/>
            <a:ext cx="464560" cy="484909"/>
          </a:xfrm>
          <a:prstGeom prst="rect">
            <a:avLst/>
          </a:prstGeom>
          <a:noFill/>
          <a:ln>
            <a:noFill/>
          </a:ln>
        </p:spPr>
      </p:pic>
      <p:pic>
        <p:nvPicPr>
          <p:cNvPr id="10" name="Picture 9"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695" y="2029103"/>
            <a:ext cx="464560" cy="484909"/>
          </a:xfrm>
          <a:prstGeom prst="rect">
            <a:avLst/>
          </a:prstGeom>
          <a:noFill/>
          <a:ln>
            <a:noFill/>
          </a:ln>
        </p:spPr>
      </p:pic>
      <p:pic>
        <p:nvPicPr>
          <p:cNvPr id="11" name="Picture 10"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787" y="2029103"/>
            <a:ext cx="464560" cy="484909"/>
          </a:xfrm>
          <a:prstGeom prst="rect">
            <a:avLst/>
          </a:prstGeom>
          <a:noFill/>
          <a:ln>
            <a:noFill/>
          </a:ln>
        </p:spPr>
      </p:pic>
      <p:pic>
        <p:nvPicPr>
          <p:cNvPr id="12" name="Picture 11"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914" y="2029103"/>
            <a:ext cx="464560" cy="484909"/>
          </a:xfrm>
          <a:prstGeom prst="rect">
            <a:avLst/>
          </a:prstGeom>
          <a:noFill/>
          <a:ln>
            <a:noFill/>
          </a:ln>
        </p:spPr>
      </p:pic>
      <p:pic>
        <p:nvPicPr>
          <p:cNvPr id="13" name="Picture 12"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678" y="2029103"/>
            <a:ext cx="464560" cy="484909"/>
          </a:xfrm>
          <a:prstGeom prst="rect">
            <a:avLst/>
          </a:prstGeom>
          <a:noFill/>
          <a:ln>
            <a:noFill/>
          </a:ln>
        </p:spPr>
      </p:pic>
      <p:pic>
        <p:nvPicPr>
          <p:cNvPr id="14" name="Picture 13"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786" y="2029103"/>
            <a:ext cx="464560" cy="484909"/>
          </a:xfrm>
          <a:prstGeom prst="rect">
            <a:avLst/>
          </a:prstGeom>
          <a:noFill/>
          <a:ln>
            <a:noFill/>
          </a:ln>
        </p:spPr>
      </p:pic>
      <p:pic>
        <p:nvPicPr>
          <p:cNvPr id="15" name="Picture 14"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932" y="2029103"/>
            <a:ext cx="464560" cy="484909"/>
          </a:xfrm>
          <a:prstGeom prst="rect">
            <a:avLst/>
          </a:prstGeom>
          <a:noFill/>
          <a:ln>
            <a:noFill/>
          </a:ln>
        </p:spPr>
      </p:pic>
      <p:pic>
        <p:nvPicPr>
          <p:cNvPr id="16" name="Picture 15"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696" y="2029103"/>
            <a:ext cx="464560" cy="484909"/>
          </a:xfrm>
          <a:prstGeom prst="rect">
            <a:avLst/>
          </a:prstGeom>
          <a:noFill/>
          <a:ln>
            <a:noFill/>
          </a:ln>
        </p:spPr>
      </p:pic>
      <p:grpSp>
        <p:nvGrpSpPr>
          <p:cNvPr id="30" name="Group 29"/>
          <p:cNvGrpSpPr/>
          <p:nvPr/>
        </p:nvGrpSpPr>
        <p:grpSpPr>
          <a:xfrm>
            <a:off x="1440234" y="2514012"/>
            <a:ext cx="1616352" cy="1375759"/>
            <a:chOff x="1242292" y="2028534"/>
            <a:chExt cx="1616352" cy="1146466"/>
          </a:xfrm>
        </p:grpSpPr>
        <p:cxnSp>
          <p:nvCxnSpPr>
            <p:cNvPr id="18" name="Straight Connector 17"/>
            <p:cNvCxnSpPr/>
            <p:nvPr/>
          </p:nvCxnSpPr>
          <p:spPr>
            <a:xfrm>
              <a:off x="1242292" y="2028534"/>
              <a:ext cx="392545" cy="1146466"/>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1634837" y="3175000"/>
              <a:ext cx="865899" cy="0"/>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H="1">
              <a:off x="2500737" y="2051624"/>
              <a:ext cx="357907" cy="1123376"/>
            </a:xfrm>
            <a:prstGeom prst="line">
              <a:avLst/>
            </a:prstGeom>
            <a:ln>
              <a:prstDash val="dash"/>
            </a:ln>
            <a:effectLst/>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5822876" y="2514012"/>
            <a:ext cx="1616352" cy="1375759"/>
            <a:chOff x="1242292" y="2028534"/>
            <a:chExt cx="1616352" cy="1146466"/>
          </a:xfrm>
        </p:grpSpPr>
        <p:cxnSp>
          <p:nvCxnSpPr>
            <p:cNvPr id="32" name="Straight Connector 31"/>
            <p:cNvCxnSpPr/>
            <p:nvPr/>
          </p:nvCxnSpPr>
          <p:spPr>
            <a:xfrm>
              <a:off x="1242292" y="2028534"/>
              <a:ext cx="392545" cy="1146466"/>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634837" y="3175000"/>
              <a:ext cx="865899" cy="0"/>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H="1">
              <a:off x="2500737" y="2051624"/>
              <a:ext cx="357907" cy="1123376"/>
            </a:xfrm>
            <a:prstGeom prst="line">
              <a:avLst/>
            </a:prstGeom>
            <a:ln>
              <a:prstDash val="dash"/>
            </a:ln>
            <a:effectLst/>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1043608" y="3933056"/>
            <a:ext cx="2536315" cy="400110"/>
          </a:xfrm>
          <a:prstGeom prst="rect">
            <a:avLst/>
          </a:prstGeom>
          <a:noFill/>
        </p:spPr>
        <p:txBody>
          <a:bodyPr wrap="none" rtlCol="0">
            <a:spAutoFit/>
          </a:bodyPr>
          <a:lstStyle/>
          <a:p>
            <a:r>
              <a:rPr lang="en-US" sz="2000" dirty="0" smtClean="0">
                <a:latin typeface="Avenir Medium"/>
                <a:cs typeface="Avenir Medium"/>
              </a:rPr>
              <a:t>Experimental Group</a:t>
            </a:r>
            <a:endParaRPr lang="en-US" sz="2000" dirty="0">
              <a:latin typeface="Avenir Medium"/>
              <a:cs typeface="Avenir Medium"/>
            </a:endParaRPr>
          </a:p>
        </p:txBody>
      </p:sp>
      <p:sp>
        <p:nvSpPr>
          <p:cNvPr id="36" name="TextBox 35"/>
          <p:cNvSpPr txBox="1"/>
          <p:nvPr/>
        </p:nvSpPr>
        <p:spPr>
          <a:xfrm>
            <a:off x="5724128" y="3933056"/>
            <a:ext cx="1872037" cy="400110"/>
          </a:xfrm>
          <a:prstGeom prst="rect">
            <a:avLst/>
          </a:prstGeom>
          <a:noFill/>
        </p:spPr>
        <p:txBody>
          <a:bodyPr wrap="none" rtlCol="0">
            <a:spAutoFit/>
          </a:bodyPr>
          <a:lstStyle/>
          <a:p>
            <a:r>
              <a:rPr lang="en-US" sz="2000" dirty="0" smtClean="0">
                <a:latin typeface="Avenir Medium"/>
                <a:cs typeface="Avenir Medium"/>
              </a:rPr>
              <a:t>Control Group</a:t>
            </a:r>
            <a:endParaRPr lang="en-US" sz="2000" dirty="0">
              <a:latin typeface="Avenir Medium"/>
              <a:cs typeface="Avenir Medium"/>
            </a:endParaRPr>
          </a:p>
        </p:txBody>
      </p:sp>
      <p:sp>
        <p:nvSpPr>
          <p:cNvPr id="37" name="Rounded Rectangle 36"/>
          <p:cNvSpPr/>
          <p:nvPr/>
        </p:nvSpPr>
        <p:spPr>
          <a:xfrm>
            <a:off x="779873" y="1890343"/>
            <a:ext cx="7364221" cy="2474762"/>
          </a:xfrm>
          <a:prstGeom prst="roundRect">
            <a:avLst/>
          </a:prstGeom>
          <a:noFill/>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venir Medium"/>
              <a:cs typeface="Avenir Medium"/>
            </a:endParaRPr>
          </a:p>
        </p:txBody>
      </p:sp>
      <p:sp>
        <p:nvSpPr>
          <p:cNvPr id="38" name="TextBox 37"/>
          <p:cNvSpPr txBox="1"/>
          <p:nvPr/>
        </p:nvSpPr>
        <p:spPr>
          <a:xfrm>
            <a:off x="3131840" y="1908693"/>
            <a:ext cx="3024336" cy="400110"/>
          </a:xfrm>
          <a:prstGeom prst="rect">
            <a:avLst/>
          </a:prstGeom>
          <a:noFill/>
        </p:spPr>
        <p:txBody>
          <a:bodyPr wrap="square" rtlCol="0">
            <a:spAutoFit/>
          </a:bodyPr>
          <a:lstStyle/>
          <a:p>
            <a:r>
              <a:rPr lang="en-US" sz="2000" dirty="0" smtClean="0">
                <a:latin typeface="Avenir Medium"/>
                <a:cs typeface="Avenir Medium"/>
              </a:rPr>
              <a:t>Controlled Environment</a:t>
            </a:r>
            <a:endParaRPr lang="en-US" sz="2000" dirty="0">
              <a:latin typeface="Avenir Medium"/>
              <a:cs typeface="Avenir Medium"/>
            </a:endParaRPr>
          </a:p>
        </p:txBody>
      </p:sp>
      <p:cxnSp>
        <p:nvCxnSpPr>
          <p:cNvPr id="41" name="Straight Arrow Connector 40"/>
          <p:cNvCxnSpPr/>
          <p:nvPr/>
        </p:nvCxnSpPr>
        <p:spPr>
          <a:xfrm>
            <a:off x="5370563" y="3173709"/>
            <a:ext cx="542369" cy="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2929450" y="3173709"/>
            <a:ext cx="542369" cy="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4485913" y="4437112"/>
            <a:ext cx="0" cy="517966"/>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499992" y="4437112"/>
            <a:ext cx="1894605" cy="400110"/>
          </a:xfrm>
          <a:prstGeom prst="rect">
            <a:avLst/>
          </a:prstGeom>
          <a:noFill/>
        </p:spPr>
        <p:txBody>
          <a:bodyPr wrap="none" rtlCol="0">
            <a:spAutoFit/>
          </a:bodyPr>
          <a:lstStyle/>
          <a:p>
            <a:pPr algn="ctr"/>
            <a:r>
              <a:rPr lang="en-US" sz="2000" dirty="0" smtClean="0">
                <a:latin typeface="Avenir Medium"/>
                <a:cs typeface="Avenir Medium"/>
              </a:rPr>
              <a:t>Measurements </a:t>
            </a:r>
          </a:p>
        </p:txBody>
      </p:sp>
      <p:sp>
        <p:nvSpPr>
          <p:cNvPr id="48" name="TextBox 47"/>
          <p:cNvSpPr txBox="1"/>
          <p:nvPr/>
        </p:nvSpPr>
        <p:spPr>
          <a:xfrm>
            <a:off x="794789" y="1156529"/>
            <a:ext cx="2977969" cy="400110"/>
          </a:xfrm>
          <a:prstGeom prst="rect">
            <a:avLst/>
          </a:prstGeom>
          <a:noFill/>
        </p:spPr>
        <p:txBody>
          <a:bodyPr wrap="none" rtlCol="0">
            <a:spAutoFit/>
          </a:bodyPr>
          <a:lstStyle/>
          <a:p>
            <a:pPr algn="ctr"/>
            <a:r>
              <a:rPr lang="en-US" sz="2000" dirty="0" smtClean="0">
                <a:latin typeface="Avenir Medium"/>
                <a:cs typeface="Avenir Medium"/>
              </a:rPr>
              <a:t>Experimental Treatment</a:t>
            </a:r>
          </a:p>
        </p:txBody>
      </p:sp>
      <p:sp>
        <p:nvSpPr>
          <p:cNvPr id="49" name="TextBox 48"/>
          <p:cNvSpPr txBox="1"/>
          <p:nvPr/>
        </p:nvSpPr>
        <p:spPr>
          <a:xfrm>
            <a:off x="5494422" y="1172501"/>
            <a:ext cx="2313691" cy="400110"/>
          </a:xfrm>
          <a:prstGeom prst="rect">
            <a:avLst/>
          </a:prstGeom>
          <a:noFill/>
        </p:spPr>
        <p:txBody>
          <a:bodyPr wrap="none" rtlCol="0">
            <a:spAutoFit/>
          </a:bodyPr>
          <a:lstStyle/>
          <a:p>
            <a:pPr algn="ctr"/>
            <a:r>
              <a:rPr lang="en-US" sz="2000" dirty="0" smtClean="0">
                <a:latin typeface="Avenir Medium"/>
                <a:cs typeface="Avenir Medium"/>
              </a:rPr>
              <a:t>Control Treatment</a:t>
            </a:r>
          </a:p>
        </p:txBody>
      </p:sp>
      <p:cxnSp>
        <p:nvCxnSpPr>
          <p:cNvPr id="50" name="Straight Arrow Connector 49"/>
          <p:cNvCxnSpPr/>
          <p:nvPr/>
        </p:nvCxnSpPr>
        <p:spPr>
          <a:xfrm>
            <a:off x="2231851" y="1511137"/>
            <a:ext cx="0" cy="517966"/>
          </a:xfrm>
          <a:prstGeom prst="straightConnector1">
            <a:avLst/>
          </a:prstGeom>
          <a:ln>
            <a:solidFill>
              <a:srgbClr val="77933C"/>
            </a:solidFill>
            <a:tailEnd type="arrow"/>
          </a:ln>
          <a:effectLst/>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6651266" y="1506056"/>
            <a:ext cx="0" cy="517966"/>
          </a:xfrm>
          <a:prstGeom prst="straightConnector1">
            <a:avLst/>
          </a:prstGeom>
          <a:ln>
            <a:solidFill>
              <a:schemeClr val="accent2">
                <a:lumMod val="75000"/>
              </a:schemeClr>
            </a:solidFill>
            <a:tailEnd type="arrow"/>
          </a:ln>
          <a:effectLst/>
        </p:spPr>
        <p:style>
          <a:lnRef idx="2">
            <a:schemeClr val="dk1"/>
          </a:lnRef>
          <a:fillRef idx="0">
            <a:schemeClr val="dk1"/>
          </a:fillRef>
          <a:effectRef idx="1">
            <a:schemeClr val="dk1"/>
          </a:effectRef>
          <a:fontRef idx="minor">
            <a:schemeClr val="tx1"/>
          </a:fontRef>
        </p:style>
      </p:cxnSp>
      <p:sp>
        <p:nvSpPr>
          <p:cNvPr id="3" name="Rounded Rectangle 2"/>
          <p:cNvSpPr/>
          <p:nvPr/>
        </p:nvSpPr>
        <p:spPr>
          <a:xfrm>
            <a:off x="3576573" y="2634310"/>
            <a:ext cx="1719368" cy="1078799"/>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EEECE1"/>
                </a:solidFill>
                <a:latin typeface="Avenir Medium"/>
                <a:cs typeface="Avenir Medium"/>
              </a:rPr>
              <a:t>Ad Ecosystem</a:t>
            </a:r>
          </a:p>
        </p:txBody>
      </p:sp>
      <p:sp>
        <p:nvSpPr>
          <p:cNvPr id="39" name="Rounded Rectangular Callout 38"/>
          <p:cNvSpPr/>
          <p:nvPr/>
        </p:nvSpPr>
        <p:spPr>
          <a:xfrm>
            <a:off x="395536" y="4725144"/>
            <a:ext cx="2589254" cy="864096"/>
          </a:xfrm>
          <a:prstGeom prst="wedgeRoundRectCallout">
            <a:avLst>
              <a:gd name="adj1" fmla="val 66153"/>
              <a:gd name="adj2" fmla="val 64439"/>
              <a:gd name="adj3" fmla="val 16667"/>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95" name="Picture 94"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07" y="5048390"/>
            <a:ext cx="158387" cy="160792"/>
          </a:xfrm>
          <a:prstGeom prst="rect">
            <a:avLst/>
          </a:prstGeom>
        </p:spPr>
      </p:pic>
      <p:grpSp>
        <p:nvGrpSpPr>
          <p:cNvPr id="96" name="Group 95"/>
          <p:cNvGrpSpPr/>
          <p:nvPr/>
        </p:nvGrpSpPr>
        <p:grpSpPr>
          <a:xfrm>
            <a:off x="670481" y="4967995"/>
            <a:ext cx="500378" cy="375008"/>
            <a:chOff x="1242292" y="2028534"/>
            <a:chExt cx="1616352" cy="1146466"/>
          </a:xfrm>
        </p:grpSpPr>
        <p:cxnSp>
          <p:nvCxnSpPr>
            <p:cNvPr id="97" name="Straight Connector 96"/>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100" name="Picture 99"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93" y="5149353"/>
            <a:ext cx="158387" cy="160792"/>
          </a:xfrm>
          <a:prstGeom prst="rect">
            <a:avLst/>
          </a:prstGeom>
        </p:spPr>
      </p:pic>
      <p:pic>
        <p:nvPicPr>
          <p:cNvPr id="101" name="Picture 100"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92" y="4967995"/>
            <a:ext cx="158387" cy="160792"/>
          </a:xfrm>
          <a:prstGeom prst="rect">
            <a:avLst/>
          </a:prstGeom>
        </p:spPr>
      </p:pic>
      <p:pic>
        <p:nvPicPr>
          <p:cNvPr id="102" name="Picture 101"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15" y="4987904"/>
            <a:ext cx="158387" cy="160792"/>
          </a:xfrm>
          <a:prstGeom prst="rect">
            <a:avLst/>
          </a:prstGeom>
        </p:spPr>
      </p:pic>
      <p:pic>
        <p:nvPicPr>
          <p:cNvPr id="103" name="Picture 102"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86" y="5173287"/>
            <a:ext cx="158387" cy="160792"/>
          </a:xfrm>
          <a:prstGeom prst="rect">
            <a:avLst/>
          </a:prstGeom>
        </p:spPr>
      </p:pic>
      <p:pic>
        <p:nvPicPr>
          <p:cNvPr id="104" name="Picture 103"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520" y="5044193"/>
            <a:ext cx="158387" cy="160792"/>
          </a:xfrm>
          <a:prstGeom prst="rect">
            <a:avLst/>
          </a:prstGeom>
        </p:spPr>
      </p:pic>
      <p:grpSp>
        <p:nvGrpSpPr>
          <p:cNvPr id="105" name="Group 104"/>
          <p:cNvGrpSpPr/>
          <p:nvPr/>
        </p:nvGrpSpPr>
        <p:grpSpPr>
          <a:xfrm>
            <a:off x="2226994" y="4963798"/>
            <a:ext cx="500378" cy="375008"/>
            <a:chOff x="1242292" y="2028534"/>
            <a:chExt cx="1616352" cy="1146466"/>
          </a:xfrm>
        </p:grpSpPr>
        <p:cxnSp>
          <p:nvCxnSpPr>
            <p:cNvPr id="106" name="Straight Connector 105"/>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109" name="Picture 108"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606" y="5145156"/>
            <a:ext cx="158387" cy="160792"/>
          </a:xfrm>
          <a:prstGeom prst="rect">
            <a:avLst/>
          </a:prstGeom>
        </p:spPr>
      </p:pic>
      <p:pic>
        <p:nvPicPr>
          <p:cNvPr id="110" name="Picture 109"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305" y="4963798"/>
            <a:ext cx="158387" cy="160792"/>
          </a:xfrm>
          <a:prstGeom prst="rect">
            <a:avLst/>
          </a:prstGeom>
        </p:spPr>
      </p:pic>
      <p:pic>
        <p:nvPicPr>
          <p:cNvPr id="111" name="Picture 110"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288" y="4977376"/>
            <a:ext cx="158387" cy="160792"/>
          </a:xfrm>
          <a:prstGeom prst="rect">
            <a:avLst/>
          </a:prstGeom>
        </p:spPr>
      </p:pic>
      <p:pic>
        <p:nvPicPr>
          <p:cNvPr id="112" name="Picture 111" descr="firefo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499" y="5169090"/>
            <a:ext cx="158387" cy="160792"/>
          </a:xfrm>
          <a:prstGeom prst="rect">
            <a:avLst/>
          </a:prstGeom>
        </p:spPr>
      </p:pic>
      <p:sp>
        <p:nvSpPr>
          <p:cNvPr id="113" name="Rounded Rectangle 112"/>
          <p:cNvSpPr/>
          <p:nvPr/>
        </p:nvSpPr>
        <p:spPr>
          <a:xfrm>
            <a:off x="539552" y="4905910"/>
            <a:ext cx="2338420" cy="539314"/>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Straight Arrow Connector 132"/>
          <p:cNvCxnSpPr/>
          <p:nvPr/>
        </p:nvCxnSpPr>
        <p:spPr>
          <a:xfrm>
            <a:off x="1139961" y="516909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34" name="Straight Arrow Connector 133"/>
          <p:cNvCxnSpPr/>
          <p:nvPr/>
        </p:nvCxnSpPr>
        <p:spPr>
          <a:xfrm>
            <a:off x="2015367" y="5166874"/>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sp>
        <p:nvSpPr>
          <p:cNvPr id="138" name="Rounded Rectangle 137"/>
          <p:cNvSpPr/>
          <p:nvPr/>
        </p:nvSpPr>
        <p:spPr>
          <a:xfrm>
            <a:off x="1442810" y="5001626"/>
            <a:ext cx="547766" cy="304322"/>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 dirty="0">
                <a:solidFill>
                  <a:schemeClr val="bg2"/>
                </a:solidFill>
                <a:latin typeface="Avenir Light"/>
                <a:cs typeface="Avenir Light"/>
              </a:rPr>
              <a:t>Ad </a:t>
            </a:r>
            <a:r>
              <a:rPr lang="en-US" sz="500" dirty="0" smtClean="0">
                <a:solidFill>
                  <a:schemeClr val="bg2"/>
                </a:solidFill>
                <a:latin typeface="Avenir Light"/>
                <a:cs typeface="Avenir Light"/>
              </a:rPr>
              <a:t>Ecosystem</a:t>
            </a:r>
            <a:endParaRPr lang="en-US" sz="500" dirty="0">
              <a:solidFill>
                <a:schemeClr val="bg2"/>
              </a:solidFill>
              <a:latin typeface="Avenir Light"/>
              <a:cs typeface="Avenir Light"/>
            </a:endParaRPr>
          </a:p>
        </p:txBody>
      </p:sp>
      <p:sp>
        <p:nvSpPr>
          <p:cNvPr id="142" name="Rectangle 141"/>
          <p:cNvSpPr/>
          <p:nvPr/>
        </p:nvSpPr>
        <p:spPr>
          <a:xfrm>
            <a:off x="3563888" y="5013177"/>
            <a:ext cx="1848684" cy="50405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Avenir Medium"/>
                <a:cs typeface="Avenir Medium"/>
              </a:rPr>
              <a:t>Test Statistic</a:t>
            </a:r>
            <a:endParaRPr lang="en-US" sz="2000" dirty="0">
              <a:latin typeface="Avenir Medium"/>
              <a:cs typeface="Avenir Medium"/>
            </a:endParaRPr>
          </a:p>
        </p:txBody>
      </p:sp>
      <p:cxnSp>
        <p:nvCxnSpPr>
          <p:cNvPr id="143" name="Straight Arrow Connector 142"/>
          <p:cNvCxnSpPr/>
          <p:nvPr/>
        </p:nvCxnSpPr>
        <p:spPr>
          <a:xfrm>
            <a:off x="4499992" y="5589239"/>
            <a:ext cx="0" cy="517966"/>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4572000" y="5589240"/>
            <a:ext cx="2032332" cy="400110"/>
          </a:xfrm>
          <a:prstGeom prst="rect">
            <a:avLst/>
          </a:prstGeom>
          <a:noFill/>
        </p:spPr>
        <p:txBody>
          <a:bodyPr wrap="none" rtlCol="0">
            <a:spAutoFit/>
          </a:bodyPr>
          <a:lstStyle/>
          <a:p>
            <a:pPr algn="ctr"/>
            <a:r>
              <a:rPr lang="en-US" sz="2000" dirty="0" smtClean="0">
                <a:latin typeface="Avenir Medium"/>
                <a:cs typeface="Avenir Medium"/>
              </a:rPr>
              <a:t>Observed Value</a:t>
            </a:r>
          </a:p>
        </p:txBody>
      </p:sp>
      <p:sp>
        <p:nvSpPr>
          <p:cNvPr id="145" name="TextBox 144"/>
          <p:cNvSpPr txBox="1"/>
          <p:nvPr/>
        </p:nvSpPr>
        <p:spPr>
          <a:xfrm>
            <a:off x="1979712" y="5589240"/>
            <a:ext cx="2365500" cy="400110"/>
          </a:xfrm>
          <a:prstGeom prst="rect">
            <a:avLst/>
          </a:prstGeom>
          <a:noFill/>
        </p:spPr>
        <p:txBody>
          <a:bodyPr wrap="none" rtlCol="0">
            <a:spAutoFit/>
          </a:bodyPr>
          <a:lstStyle/>
          <a:p>
            <a:pPr algn="ctr"/>
            <a:r>
              <a:rPr lang="en-US" sz="2000" dirty="0" smtClean="0">
                <a:latin typeface="Avenir Medium"/>
                <a:cs typeface="Avenir Medium"/>
              </a:rPr>
              <a:t>Hypothetical Value</a:t>
            </a:r>
          </a:p>
        </p:txBody>
      </p:sp>
    </p:spTree>
    <p:extLst>
      <p:ext uri="{BB962C8B-B14F-4D97-AF65-F5344CB8AC3E}">
        <p14:creationId xmlns:p14="http://schemas.microsoft.com/office/powerpoint/2010/main" val="3913845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0739E-6 1.11111E-6 C 0.0545 -0.05667 0.10917 -0.11306 0.1864 -0.11111 C 0.2638 -0.10917 0.42225 -0.03417 0.46408 0.01194 C 0.50608 0.05805 0.47189 0.11167 0.4377 0.16555 " pathEditMode="relative" rAng="0" ptsTypes="aaaA">
                                      <p:cBhvr>
                                        <p:cTn id="6" dur="2000" fill="hold"/>
                                        <p:tgtEl>
                                          <p:spTgt spid="7"/>
                                        </p:tgtEl>
                                        <p:attrNameLst>
                                          <p:attrName>ppt_x</p:attrName>
                                          <p:attrName>ppt_y</p:attrName>
                                        </p:attrNameLst>
                                      </p:cBhvr>
                                      <p:rCtr x="25304" y="2611"/>
                                    </p:animMotion>
                                  </p:childTnLst>
                                </p:cTn>
                              </p:par>
                              <p:par>
                                <p:cTn id="7" presetID="0" presetClass="path" presetSubtype="0" accel="50000" decel="50000" fill="hold" nodeType="withEffect">
                                  <p:stCondLst>
                                    <p:cond delay="0"/>
                                  </p:stCondLst>
                                  <p:childTnLst>
                                    <p:animMotion origin="layout" path="M -1.11111E-6 -3.33333E-6 C -0.04843 0.05167 -0.09687 0.10361 -0.1085 0.12528 " pathEditMode="relative" ptsTypes="aA">
                                      <p:cBhvr>
                                        <p:cTn id="8" dur="2000" fill="hold"/>
                                        <p:tgtEl>
                                          <p:spTgt spid="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1.38889E-6 -2.22222E-6 C -0.05191 -2.22222E-6 -0.10382 -2.22222E-6 -0.11614 0.03222 C -0.12847 0.06444 -0.10156 0.12917 -0.07448 0.19389 " pathEditMode="relative" ptsTypes="aa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2.77778E-6 -1.11111E-6 C 0.05556 -0.03417 0.11129 -0.06806 0.15921 -0.08083 C 0.20712 -0.09361 0.2533 -0.11195 0.28785 -0.07667 C 0.3224 -0.04139 0.34428 0.045 0.36615 0.13139 " pathEditMode="relative" ptsTypes="aaaA">
                                      <p:cBhvr>
                                        <p:cTn id="12" dur="2000" fill="hold"/>
                                        <p:tgtEl>
                                          <p:spTgt spid="1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22222E-6 -2.22222E-6 C -0.04896 -0.03472 -0.09792 -0.06917 -0.12761 -0.05056 C -0.15729 -0.03194 -0.16979 0.08361 -0.17813 0.11111 " pathEditMode="relative" ptsTypes="aaA">
                                      <p:cBhvr>
                                        <p:cTn id="14" dur="2000" fill="hold"/>
                                        <p:tgtEl>
                                          <p:spTgt spid="1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4.44444E-6 -6.66667E-6 C 0.04844 -0.02806 0.09705 -0.05612 0.1276 -0.05445 C 0.15816 -0.05278 0.17604 -0.01639 0.18316 0.00999 C 0.19028 0.03638 0.18038 0.07055 0.17049 0.10499 " pathEditMode="relative" ptsTypes="aaaA">
                                      <p:cBhvr>
                                        <p:cTn id="16" dur="2000" fill="hold"/>
                                        <p:tgtEl>
                                          <p:spTgt spid="12"/>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3.33333E-6 -2.22222E-6 C -0.10973 -0.03 -0.21945 -0.06 -0.27778 -0.05056 C -0.33612 -0.04111 -0.33959 0.01694 -0.34983 0.05639 C -0.36007 0.09583 -0.35 0.14083 -0.33976 0.18583 " pathEditMode="relative" ptsTypes="aaaA">
                                      <p:cBhvr>
                                        <p:cTn id="18" dur="2000" fill="hold"/>
                                        <p:tgtEl>
                                          <p:spTgt spid="13"/>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7.77778E-6 2.22222E-6 C -0.10399 -0.04112 -0.20798 -0.08223 -0.27031 -0.08889 C -0.33263 -0.09556 -0.35763 -0.07612 -0.37378 -0.04056 C -0.38992 -0.005 -0.37881 0.06 -0.36753 0.125 " pathEditMode="relative" ptsTypes="aaaA">
                                      <p:cBhvr>
                                        <p:cTn id="20" dur="2000" fill="hold"/>
                                        <p:tgtEl>
                                          <p:spTgt spid="14"/>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5.27778E-6 -6.66667E-6 C 0.03506 0.07666 0.07013 0.15361 0.08472 0.18388 " pathEditMode="relative" ptsTypes="aA">
                                      <p:cBhvr>
                                        <p:cTn id="22" dur="2000" fill="hold"/>
                                        <p:tgtEl>
                                          <p:spTgt spid="15"/>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2.77778E-6 -3.33333E-6 C -0.00174 0.04583 -0.0033 0.09167 -0.00504 0.11111 " pathEditMode="relative" ptsTypes="aA">
                                      <p:cBhvr>
                                        <p:cTn id="24" dur="2000" fill="hold"/>
                                        <p:tgtEl>
                                          <p:spTgt spid="16"/>
                                        </p:tgtEl>
                                        <p:attrNameLst>
                                          <p:attrName>ppt_x</p:attrName>
                                          <p:attrName>ppt_y</p:attrName>
                                        </p:attrNameLst>
                                      </p:cBhvr>
                                    </p:animMotion>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43"/>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nodeType="clickEffect">
                                  <p:stCondLst>
                                    <p:cond delay="0"/>
                                  </p:stCondLst>
                                  <p:childTnLst>
                                    <p:animMotion origin="layout" path="M -1.64293E-6 -2.22222E-6 C 0.03751 -0.02416 0.0752 -0.04833 0.10698 -0.04777 C 0.13876 -0.04722 0.16464 -0.02194 0.19069 0.00334 " pathEditMode="relative" ptsTypes="aaA">
                                      <p:cBhvr>
                                        <p:cTn id="112" dur="1000" fill="hold"/>
                                        <p:tgtEl>
                                          <p:spTgt spid="101"/>
                                        </p:tgtEl>
                                        <p:attrNameLst>
                                          <p:attrName>ppt_x</p:attrName>
                                          <p:attrName>ppt_y</p:attrName>
                                        </p:attrNameLst>
                                      </p:cBhvr>
                                    </p:animMotion>
                                  </p:childTnLst>
                                </p:cTn>
                              </p:par>
                              <p:par>
                                <p:cTn id="113" presetID="0" presetClass="path" presetSubtype="0" accel="50000" decel="50000" fill="hold" nodeType="withEffect">
                                  <p:stCondLst>
                                    <p:cond delay="0"/>
                                  </p:stCondLst>
                                  <p:childTnLst>
                                    <p:animMotion origin="layout" path="M -2.27162E-6 1.11111E-6 C -0.02501 0.01722 -0.04984 0.03472 -0.07381 0.04055 C -0.09777 0.04639 -0.1266 0.04528 -0.14328 0.03528 C -0.15995 0.02528 -0.16707 0.00278 -0.17419 -0.01945 " pathEditMode="relative" ptsTypes="aaaA">
                                      <p:cBhvr>
                                        <p:cTn id="114" dur="1000" fill="hold"/>
                                        <p:tgtEl>
                                          <p:spTgt spid="112"/>
                                        </p:tgtEl>
                                        <p:attrNameLst>
                                          <p:attrName>ppt_x</p:attrName>
                                          <p:attrName>ppt_y</p:attrName>
                                        </p:attrNameLst>
                                      </p:cBhvr>
                                    </p:animMotion>
                                  </p:childTnLst>
                                </p:cTn>
                              </p:par>
                              <p:par>
                                <p:cTn id="115" presetID="0" presetClass="path" presetSubtype="0" accel="50000" decel="50000" fill="hold" nodeType="withEffect">
                                  <p:stCondLst>
                                    <p:cond delay="0"/>
                                  </p:stCondLst>
                                  <p:childTnLst>
                                    <p:animMotion origin="layout" path="M -0.02275 0.01222 C -0.00365 -0.01111 0.01563 -0.03417 0.04011 -0.04055 C 0.0646 -0.04694 0.10663 -0.0325 0.12382 -0.02667 C 0.14102 -0.02083 0.14241 -0.01305 0.1438 -0.00528 " pathEditMode="relative" rAng="0" ptsTypes="aaaA">
                                      <p:cBhvr>
                                        <p:cTn id="116" dur="1000" fill="hold"/>
                                        <p:tgtEl>
                                          <p:spTgt spid="102"/>
                                        </p:tgtEl>
                                        <p:attrNameLst>
                                          <p:attrName>ppt_x</p:attrName>
                                          <p:attrName>ppt_y</p:attrName>
                                        </p:attrNameLst>
                                      </p:cBhvr>
                                      <p:rCtr x="8319" y="-2972"/>
                                    </p:animMotion>
                                  </p:childTnLst>
                                </p:cTn>
                              </p:par>
                              <p:par>
                                <p:cTn id="117" presetID="0" presetClass="path" presetSubtype="0" accel="50000" decel="50000" fill="hold" nodeType="withEffect">
                                  <p:stCondLst>
                                    <p:cond delay="0"/>
                                  </p:stCondLst>
                                  <p:childTnLst>
                                    <p:animMotion origin="layout" path="M -6.28691E-7 1.11111E-6 C -0.04707 0.01445 -0.09396 0.02889 -0.1247 0.03 C -0.15544 0.03111 -0.17298 0.01556 -0.18427 0.00695 C -0.19556 -0.00167 -0.19434 -0.01167 -0.19295 -0.02139 " pathEditMode="relative" ptsTypes="aaaA">
                                      <p:cBhvr>
                                        <p:cTn id="118" dur="1000" fill="hold"/>
                                        <p:tgtEl>
                                          <p:spTgt spid="109"/>
                                        </p:tgtEl>
                                        <p:attrNameLst>
                                          <p:attrName>ppt_x</p:attrName>
                                          <p:attrName>ppt_y</p:attrName>
                                        </p:attrNameLst>
                                      </p:cBhvr>
                                    </p:animMotion>
                                  </p:childTnLst>
                                </p:cTn>
                              </p:par>
                            </p:childTnLst>
                          </p:cTn>
                        </p:par>
                        <p:par>
                          <p:cTn id="119" fill="hold">
                            <p:stCondLst>
                              <p:cond delay="1000"/>
                            </p:stCondLst>
                            <p:childTnLst>
                              <p:par>
                                <p:cTn id="120" presetID="1" presetClass="entr" presetSubtype="0" fill="hold" nodeType="afterEffect">
                                  <p:stCondLst>
                                    <p:cond delay="0"/>
                                  </p:stCondLst>
                                  <p:childTnLst>
                                    <p:set>
                                      <p:cBhvr>
                                        <p:cTn id="121"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P spid="38" grpId="0"/>
      <p:bldP spid="3" grpId="0" animBg="1"/>
      <p:bldP spid="39" grpId="0" animBg="1"/>
      <p:bldP spid="113" grpId="0" animBg="1"/>
      <p:bldP spid="138" grpId="0" animBg="1"/>
      <p:bldP spid="1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4-12-12 at 1.42.25 AM.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28" b="-464"/>
          <a:stretch/>
        </p:blipFill>
        <p:spPr>
          <a:xfrm>
            <a:off x="35496" y="116632"/>
            <a:ext cx="9065435" cy="6552728"/>
          </a:xfrm>
        </p:spPr>
      </p:pic>
      <p:sp>
        <p:nvSpPr>
          <p:cNvPr id="4" name="Slide Number Placeholder 3"/>
          <p:cNvSpPr>
            <a:spLocks noGrp="1"/>
          </p:cNvSpPr>
          <p:nvPr>
            <p:ph type="sldNum" sz="quarter" idx="12"/>
          </p:nvPr>
        </p:nvSpPr>
        <p:spPr/>
        <p:txBody>
          <a:bodyPr/>
          <a:lstStyle/>
          <a:p>
            <a:pPr>
              <a:defRPr/>
            </a:pPr>
            <a:fld id="{913EBE8F-A853-47C4-AE1E-4A5B1505A885}" type="slidenum">
              <a:rPr lang="en-US" smtClean="0"/>
              <a:pPr>
                <a:defRPr/>
              </a:pPr>
              <a:t>2</a:t>
            </a:fld>
            <a:endParaRPr lang="en-US"/>
          </a:p>
        </p:txBody>
      </p:sp>
      <p:sp>
        <p:nvSpPr>
          <p:cNvPr id="2" name="Rectangle 1"/>
          <p:cNvSpPr/>
          <p:nvPr/>
        </p:nvSpPr>
        <p:spPr>
          <a:xfrm>
            <a:off x="1547664" y="476672"/>
            <a:ext cx="6768752" cy="864096"/>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043608" y="3068960"/>
            <a:ext cx="5616624" cy="648072"/>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456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title"/>
          </p:nvPr>
        </p:nvSpPr>
        <p:spPr>
          <a:xfrm>
            <a:off x="457200" y="-27384"/>
            <a:ext cx="8229600" cy="1143000"/>
          </a:xfrm>
        </p:spPr>
        <p:txBody>
          <a:bodyPr>
            <a:normAutofit/>
          </a:bodyPr>
          <a:lstStyle/>
          <a:p>
            <a:pPr algn="l"/>
            <a:r>
              <a:rPr lang="en-US" sz="3600" dirty="0" smtClean="0">
                <a:latin typeface="Avenir Medium"/>
                <a:cs typeface="Avenir Medium"/>
              </a:rPr>
              <a:t>Our Methodology</a:t>
            </a:r>
            <a:endParaRPr lang="en-US" sz="3600" dirty="0">
              <a:latin typeface="Avenir Medium"/>
              <a:cs typeface="Avenir Medium"/>
            </a:endParaRPr>
          </a:p>
        </p:txBody>
      </p:sp>
      <p:sp>
        <p:nvSpPr>
          <p:cNvPr id="6" name="Slide Number Placeholder 5"/>
          <p:cNvSpPr>
            <a:spLocks noGrp="1"/>
          </p:cNvSpPr>
          <p:nvPr>
            <p:ph type="sldNum" sz="quarter" idx="12"/>
          </p:nvPr>
        </p:nvSpPr>
        <p:spPr/>
        <p:txBody>
          <a:bodyPr/>
          <a:lstStyle/>
          <a:p>
            <a:fld id="{E493A5A2-C3EB-8640-AA38-2155744A8CD2}" type="slidenum">
              <a:rPr lang="en-US" smtClean="0">
                <a:solidFill>
                  <a:srgbClr val="000000"/>
                </a:solidFill>
                <a:latin typeface="Avenir Light"/>
                <a:cs typeface="Avenir Light"/>
              </a:rPr>
              <a:t>20</a:t>
            </a:fld>
            <a:endParaRPr lang="en-US" dirty="0">
              <a:solidFill>
                <a:srgbClr val="000000"/>
              </a:solidFill>
              <a:latin typeface="Avenir Light"/>
              <a:cs typeface="Avenir Light"/>
            </a:endParaRPr>
          </a:p>
        </p:txBody>
      </p:sp>
      <p:grpSp>
        <p:nvGrpSpPr>
          <p:cNvPr id="186" name="Group 185"/>
          <p:cNvGrpSpPr/>
          <p:nvPr/>
        </p:nvGrpSpPr>
        <p:grpSpPr>
          <a:xfrm>
            <a:off x="4453583" y="4725144"/>
            <a:ext cx="1381623" cy="1008112"/>
            <a:chOff x="4156536" y="3782300"/>
            <a:chExt cx="1381623" cy="1008112"/>
          </a:xfrm>
        </p:grpSpPr>
        <p:cxnSp>
          <p:nvCxnSpPr>
            <p:cNvPr id="196" name="Straight Arrow Connector 195"/>
            <p:cNvCxnSpPr>
              <a:stCxn id="389" idx="2"/>
            </p:cNvCxnSpPr>
            <p:nvPr/>
          </p:nvCxnSpPr>
          <p:spPr>
            <a:xfrm flipH="1">
              <a:off x="4202945" y="3782300"/>
              <a:ext cx="8364" cy="1008112"/>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97" name="TextBox 196"/>
            <p:cNvSpPr txBox="1"/>
            <p:nvPr/>
          </p:nvSpPr>
          <p:spPr>
            <a:xfrm>
              <a:off x="4156536" y="4157752"/>
              <a:ext cx="1381623" cy="307777"/>
            </a:xfrm>
            <a:prstGeom prst="rect">
              <a:avLst/>
            </a:prstGeom>
            <a:noFill/>
          </p:spPr>
          <p:txBody>
            <a:bodyPr wrap="none" rtlCol="0">
              <a:spAutoFit/>
            </a:bodyPr>
            <a:lstStyle/>
            <a:p>
              <a:r>
                <a:rPr lang="en-US" sz="1400" dirty="0" smtClean="0">
                  <a:latin typeface="Avenir Medium"/>
                  <a:cs typeface="Avenir Medium"/>
                </a:rPr>
                <a:t>Measurements</a:t>
              </a:r>
              <a:endParaRPr lang="en-US" sz="1200" dirty="0">
                <a:latin typeface="Avenir Medium"/>
                <a:cs typeface="Avenir Medium"/>
              </a:endParaRPr>
            </a:p>
          </p:txBody>
        </p:sp>
      </p:grpSp>
      <p:sp>
        <p:nvSpPr>
          <p:cNvPr id="198" name="TextBox 197"/>
          <p:cNvSpPr txBox="1"/>
          <p:nvPr/>
        </p:nvSpPr>
        <p:spPr>
          <a:xfrm rot="16200000">
            <a:off x="-274353" y="3153493"/>
            <a:ext cx="2698638" cy="369332"/>
          </a:xfrm>
          <a:prstGeom prst="rect">
            <a:avLst/>
          </a:prstGeom>
          <a:noFill/>
        </p:spPr>
        <p:txBody>
          <a:bodyPr wrap="none" rtlCol="0">
            <a:spAutoFit/>
          </a:bodyPr>
          <a:lstStyle/>
          <a:p>
            <a:r>
              <a:rPr lang="en-US" dirty="0" smtClean="0">
                <a:latin typeface="Avenir Medium"/>
                <a:cs typeface="Avenir Medium"/>
              </a:rPr>
              <a:t>Experimental Treatment</a:t>
            </a:r>
            <a:endParaRPr lang="en-US" dirty="0">
              <a:latin typeface="Avenir Medium"/>
              <a:cs typeface="Avenir Medium"/>
            </a:endParaRPr>
          </a:p>
        </p:txBody>
      </p:sp>
      <p:sp>
        <p:nvSpPr>
          <p:cNvPr id="204" name="TextBox 203"/>
          <p:cNvSpPr txBox="1"/>
          <p:nvPr/>
        </p:nvSpPr>
        <p:spPr>
          <a:xfrm rot="16200000">
            <a:off x="-457422" y="3368788"/>
            <a:ext cx="2100787" cy="369332"/>
          </a:xfrm>
          <a:prstGeom prst="rect">
            <a:avLst/>
          </a:prstGeom>
          <a:noFill/>
        </p:spPr>
        <p:txBody>
          <a:bodyPr wrap="none" rtlCol="0">
            <a:spAutoFit/>
          </a:bodyPr>
          <a:lstStyle/>
          <a:p>
            <a:r>
              <a:rPr lang="en-US" dirty="0" smtClean="0">
                <a:latin typeface="Avenir Medium"/>
                <a:cs typeface="Avenir Medium"/>
              </a:rPr>
              <a:t>Control Treatment</a:t>
            </a:r>
            <a:endParaRPr lang="en-US" dirty="0">
              <a:latin typeface="Avenir Medium"/>
              <a:cs typeface="Avenir Medium"/>
            </a:endParaRPr>
          </a:p>
        </p:txBody>
      </p:sp>
      <p:pic>
        <p:nvPicPr>
          <p:cNvPr id="206" name="Picture 205"/>
          <p:cNvPicPr>
            <a:picLocks noChangeAspect="1"/>
          </p:cNvPicPr>
          <p:nvPr/>
        </p:nvPicPr>
        <p:blipFill>
          <a:blip r:embed="rId3"/>
          <a:stretch>
            <a:fillRect/>
          </a:stretch>
        </p:blipFill>
        <p:spPr>
          <a:xfrm>
            <a:off x="251520" y="5649829"/>
            <a:ext cx="939252" cy="803507"/>
          </a:xfrm>
          <a:prstGeom prst="rect">
            <a:avLst/>
          </a:prstGeom>
        </p:spPr>
      </p:pic>
      <p:sp>
        <p:nvSpPr>
          <p:cNvPr id="207" name="Rectangle 206"/>
          <p:cNvSpPr/>
          <p:nvPr/>
        </p:nvSpPr>
        <p:spPr>
          <a:xfrm>
            <a:off x="3371388" y="5793845"/>
            <a:ext cx="2784788" cy="50405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Avenir Medium"/>
                <a:cs typeface="Avenir Medium"/>
              </a:rPr>
              <a:t>Significance Testing</a:t>
            </a:r>
            <a:endParaRPr lang="en-US" sz="2000" dirty="0">
              <a:latin typeface="Avenir Medium"/>
              <a:cs typeface="Avenir Medium"/>
            </a:endParaRPr>
          </a:p>
        </p:txBody>
      </p:sp>
      <p:cxnSp>
        <p:nvCxnSpPr>
          <p:cNvPr id="208" name="Straight Arrow Connector 207"/>
          <p:cNvCxnSpPr>
            <a:stCxn id="207" idx="1"/>
            <a:endCxn id="206" idx="3"/>
          </p:cNvCxnSpPr>
          <p:nvPr/>
        </p:nvCxnSpPr>
        <p:spPr>
          <a:xfrm flipH="1">
            <a:off x="1190772" y="6045873"/>
            <a:ext cx="2180616" cy="571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a:xfrm flipV="1">
            <a:off x="755576" y="1412776"/>
            <a:ext cx="0" cy="3960440"/>
          </a:xfrm>
          <a:prstGeom prst="line">
            <a:avLst/>
          </a:prstGeom>
          <a:ln>
            <a:solidFill>
              <a:srgbClr val="953735"/>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V="1">
            <a:off x="899592" y="1628801"/>
            <a:ext cx="0" cy="374441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883364" y="1615413"/>
            <a:ext cx="1816428" cy="1597563"/>
            <a:chOff x="1099388" y="1796428"/>
            <a:chExt cx="1816428" cy="1597563"/>
          </a:xfrm>
        </p:grpSpPr>
        <p:cxnSp>
          <p:nvCxnSpPr>
            <p:cNvPr id="213" name="Straight Arrow Connector 212"/>
            <p:cNvCxnSpPr/>
            <p:nvPr/>
          </p:nvCxnSpPr>
          <p:spPr>
            <a:xfrm>
              <a:off x="2894964" y="1796428"/>
              <a:ext cx="20852" cy="1597563"/>
            </a:xfrm>
            <a:prstGeom prst="straightConnector1">
              <a:avLst/>
            </a:prstGeom>
            <a:ln>
              <a:solidFill>
                <a:srgbClr val="77933C"/>
              </a:solidFill>
              <a:tailEnd type="arrow"/>
            </a:ln>
            <a:effectLst/>
          </p:spPr>
          <p:style>
            <a:lnRef idx="2">
              <a:schemeClr val="dk1"/>
            </a:lnRef>
            <a:fillRef idx="0">
              <a:schemeClr val="dk1"/>
            </a:fillRef>
            <a:effectRef idx="1">
              <a:schemeClr val="dk1"/>
            </a:effectRef>
            <a:fontRef idx="minor">
              <a:schemeClr val="tx1"/>
            </a:fontRef>
          </p:style>
        </p:cxnSp>
        <p:cxnSp>
          <p:nvCxnSpPr>
            <p:cNvPr id="214" name="Straight Connector 213"/>
            <p:cNvCxnSpPr/>
            <p:nvPr/>
          </p:nvCxnSpPr>
          <p:spPr>
            <a:xfrm flipH="1">
              <a:off x="1099388" y="1797662"/>
              <a:ext cx="1795576"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730965" y="1434336"/>
            <a:ext cx="5641235" cy="1922656"/>
            <a:chOff x="946989" y="1604211"/>
            <a:chExt cx="5641235" cy="1922656"/>
          </a:xfrm>
        </p:grpSpPr>
        <p:cxnSp>
          <p:nvCxnSpPr>
            <p:cNvPr id="216" name="Straight Arrow Connector 215"/>
            <p:cNvCxnSpPr/>
            <p:nvPr/>
          </p:nvCxnSpPr>
          <p:spPr>
            <a:xfrm>
              <a:off x="6530086" y="1604211"/>
              <a:ext cx="58138" cy="1922656"/>
            </a:xfrm>
            <a:prstGeom prst="straightConnector1">
              <a:avLst/>
            </a:prstGeom>
            <a:ln>
              <a:solidFill>
                <a:srgbClr val="953735"/>
              </a:solidFill>
              <a:tailEnd type="arrow"/>
            </a:ln>
            <a:effectLst/>
          </p:spPr>
          <p:style>
            <a:lnRef idx="2">
              <a:schemeClr val="dk1"/>
            </a:lnRef>
            <a:fillRef idx="0">
              <a:schemeClr val="dk1"/>
            </a:fillRef>
            <a:effectRef idx="1">
              <a:schemeClr val="dk1"/>
            </a:effectRef>
            <a:fontRef idx="minor">
              <a:schemeClr val="tx1"/>
            </a:fontRef>
          </p:style>
        </p:cxnSp>
        <p:cxnSp>
          <p:nvCxnSpPr>
            <p:cNvPr id="217" name="Straight Connector 216"/>
            <p:cNvCxnSpPr/>
            <p:nvPr/>
          </p:nvCxnSpPr>
          <p:spPr>
            <a:xfrm flipH="1">
              <a:off x="946989" y="1604211"/>
              <a:ext cx="5583097" cy="0"/>
            </a:xfrm>
            <a:prstGeom prst="line">
              <a:avLst/>
            </a:prstGeom>
            <a:ln>
              <a:solidFill>
                <a:srgbClr val="953735"/>
              </a:solidFill>
            </a:ln>
            <a:effectLst/>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883364" y="1615413"/>
            <a:ext cx="5128796" cy="1885595"/>
            <a:chOff x="1099388" y="1796428"/>
            <a:chExt cx="5128796" cy="1885595"/>
          </a:xfrm>
        </p:grpSpPr>
        <p:cxnSp>
          <p:nvCxnSpPr>
            <p:cNvPr id="219" name="Straight Arrow Connector 218"/>
            <p:cNvCxnSpPr/>
            <p:nvPr/>
          </p:nvCxnSpPr>
          <p:spPr>
            <a:xfrm>
              <a:off x="6226287" y="1796428"/>
              <a:ext cx="1897" cy="1885595"/>
            </a:xfrm>
            <a:prstGeom prst="straightConnector1">
              <a:avLst/>
            </a:prstGeom>
            <a:ln>
              <a:solidFill>
                <a:srgbClr val="77933C"/>
              </a:solidFill>
              <a:tailEnd type="arrow"/>
            </a:ln>
            <a:effectLst/>
          </p:spPr>
          <p:style>
            <a:lnRef idx="2">
              <a:schemeClr val="dk1"/>
            </a:lnRef>
            <a:fillRef idx="0">
              <a:schemeClr val="dk1"/>
            </a:fillRef>
            <a:effectRef idx="1">
              <a:schemeClr val="dk1"/>
            </a:effectRef>
            <a:fontRef idx="minor">
              <a:schemeClr val="tx1"/>
            </a:fontRef>
          </p:style>
        </p:cxnSp>
        <p:cxnSp>
          <p:nvCxnSpPr>
            <p:cNvPr id="220" name="Straight Connector 219"/>
            <p:cNvCxnSpPr/>
            <p:nvPr/>
          </p:nvCxnSpPr>
          <p:spPr>
            <a:xfrm flipH="1">
              <a:off x="1099388" y="1797662"/>
              <a:ext cx="5126899"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21" name="Group 220"/>
          <p:cNvGrpSpPr/>
          <p:nvPr/>
        </p:nvGrpSpPr>
        <p:grpSpPr>
          <a:xfrm>
            <a:off x="730967" y="1423196"/>
            <a:ext cx="7030188" cy="2077812"/>
            <a:chOff x="946991" y="1604211"/>
            <a:chExt cx="7030188" cy="2077812"/>
          </a:xfrm>
        </p:grpSpPr>
        <p:cxnSp>
          <p:nvCxnSpPr>
            <p:cNvPr id="222" name="Straight Arrow Connector 221"/>
            <p:cNvCxnSpPr/>
            <p:nvPr/>
          </p:nvCxnSpPr>
          <p:spPr>
            <a:xfrm flipH="1">
              <a:off x="7956376" y="1604211"/>
              <a:ext cx="19458" cy="2077812"/>
            </a:xfrm>
            <a:prstGeom prst="straightConnector1">
              <a:avLst/>
            </a:prstGeom>
            <a:ln>
              <a:solidFill>
                <a:srgbClr val="953735"/>
              </a:solidFill>
              <a:tailEnd type="arrow"/>
            </a:ln>
            <a:effectLst/>
          </p:spPr>
          <p:style>
            <a:lnRef idx="2">
              <a:schemeClr val="dk1"/>
            </a:lnRef>
            <a:fillRef idx="0">
              <a:schemeClr val="dk1"/>
            </a:fillRef>
            <a:effectRef idx="1">
              <a:schemeClr val="dk1"/>
            </a:effectRef>
            <a:fontRef idx="minor">
              <a:schemeClr val="tx1"/>
            </a:fontRef>
          </p:style>
        </p:cxnSp>
        <p:cxnSp>
          <p:nvCxnSpPr>
            <p:cNvPr id="223" name="Straight Connector 222"/>
            <p:cNvCxnSpPr/>
            <p:nvPr/>
          </p:nvCxnSpPr>
          <p:spPr>
            <a:xfrm flipH="1">
              <a:off x="946991" y="1604211"/>
              <a:ext cx="7030188" cy="0"/>
            </a:xfrm>
            <a:prstGeom prst="line">
              <a:avLst/>
            </a:prstGeom>
            <a:ln>
              <a:solidFill>
                <a:srgbClr val="953735"/>
              </a:solidFill>
            </a:ln>
            <a:effectLst/>
          </p:spPr>
          <p:style>
            <a:lnRef idx="2">
              <a:schemeClr val="accent1"/>
            </a:lnRef>
            <a:fillRef idx="0">
              <a:schemeClr val="accent1"/>
            </a:fillRef>
            <a:effectRef idx="1">
              <a:schemeClr val="accent1"/>
            </a:effectRef>
            <a:fontRef idx="minor">
              <a:schemeClr val="tx1"/>
            </a:fontRef>
          </p:style>
        </p:cxnSp>
      </p:grpSp>
      <p:sp>
        <p:nvSpPr>
          <p:cNvPr id="227" name="TextBox 226"/>
          <p:cNvSpPr txBox="1"/>
          <p:nvPr/>
        </p:nvSpPr>
        <p:spPr>
          <a:xfrm>
            <a:off x="6945599" y="5549354"/>
            <a:ext cx="1381623" cy="307777"/>
          </a:xfrm>
          <a:prstGeom prst="rect">
            <a:avLst/>
          </a:prstGeom>
          <a:noFill/>
        </p:spPr>
        <p:txBody>
          <a:bodyPr wrap="none" rtlCol="0">
            <a:spAutoFit/>
          </a:bodyPr>
          <a:lstStyle/>
          <a:p>
            <a:r>
              <a:rPr lang="en-US" sz="1400" dirty="0" smtClean="0">
                <a:latin typeface="Avenir Medium"/>
                <a:cs typeface="Avenir Medium"/>
              </a:rPr>
              <a:t>Measurements</a:t>
            </a:r>
            <a:endParaRPr lang="en-US" sz="1200" dirty="0">
              <a:latin typeface="Avenir Medium"/>
              <a:cs typeface="Avenir Medium"/>
            </a:endParaRPr>
          </a:p>
        </p:txBody>
      </p:sp>
      <p:sp>
        <p:nvSpPr>
          <p:cNvPr id="228" name="TextBox 227"/>
          <p:cNvSpPr txBox="1"/>
          <p:nvPr/>
        </p:nvSpPr>
        <p:spPr>
          <a:xfrm>
            <a:off x="1836415" y="5990060"/>
            <a:ext cx="1031051" cy="400110"/>
          </a:xfrm>
          <a:prstGeom prst="rect">
            <a:avLst/>
          </a:prstGeom>
          <a:noFill/>
        </p:spPr>
        <p:txBody>
          <a:bodyPr wrap="none" rtlCol="0">
            <a:spAutoFit/>
          </a:bodyPr>
          <a:lstStyle/>
          <a:p>
            <a:r>
              <a:rPr lang="en-US" sz="2000" dirty="0">
                <a:latin typeface="Avenir Medium"/>
                <a:cs typeface="Avenir Medium"/>
              </a:rPr>
              <a:t>p</a:t>
            </a:r>
            <a:r>
              <a:rPr lang="en-US" sz="2000" dirty="0" smtClean="0">
                <a:latin typeface="Avenir Medium"/>
                <a:cs typeface="Avenir Medium"/>
              </a:rPr>
              <a:t>-value</a:t>
            </a:r>
            <a:endParaRPr lang="en-US" sz="2000" dirty="0">
              <a:latin typeface="Avenir Medium"/>
              <a:cs typeface="Avenir Medium"/>
            </a:endParaRPr>
          </a:p>
        </p:txBody>
      </p:sp>
      <p:sp>
        <p:nvSpPr>
          <p:cNvPr id="229" name="Rounded Rectangular Callout 228"/>
          <p:cNvSpPr/>
          <p:nvPr/>
        </p:nvSpPr>
        <p:spPr>
          <a:xfrm>
            <a:off x="2168245" y="2369226"/>
            <a:ext cx="2589254" cy="1563830"/>
          </a:xfrm>
          <a:prstGeom prst="wedgeRoundRectCallout">
            <a:avLst>
              <a:gd name="adj1" fmla="val 76372"/>
              <a:gd name="adj2" fmla="val 41865"/>
              <a:gd name="adj3" fmla="val 16667"/>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30" name="Picture 22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496" y="2672126"/>
            <a:ext cx="158387" cy="160792"/>
          </a:xfrm>
          <a:prstGeom prst="rect">
            <a:avLst/>
          </a:prstGeom>
        </p:spPr>
      </p:pic>
      <p:grpSp>
        <p:nvGrpSpPr>
          <p:cNvPr id="231" name="Group 230"/>
          <p:cNvGrpSpPr/>
          <p:nvPr/>
        </p:nvGrpSpPr>
        <p:grpSpPr>
          <a:xfrm>
            <a:off x="2425970" y="2591731"/>
            <a:ext cx="500378" cy="375008"/>
            <a:chOff x="1242292" y="2028534"/>
            <a:chExt cx="1616352" cy="1146466"/>
          </a:xfrm>
        </p:grpSpPr>
        <p:cxnSp>
          <p:nvCxnSpPr>
            <p:cNvPr id="232" name="Straight Connector 231"/>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33" name="Straight Connector 232"/>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34" name="Straight Connector 233"/>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235" name="Picture 23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582" y="2773089"/>
            <a:ext cx="158387" cy="160792"/>
          </a:xfrm>
          <a:prstGeom prst="rect">
            <a:avLst/>
          </a:prstGeom>
        </p:spPr>
      </p:pic>
      <p:pic>
        <p:nvPicPr>
          <p:cNvPr id="236" name="Picture 23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4281" y="2591731"/>
            <a:ext cx="158387" cy="160792"/>
          </a:xfrm>
          <a:prstGeom prst="rect">
            <a:avLst/>
          </a:prstGeom>
        </p:spPr>
      </p:pic>
      <p:pic>
        <p:nvPicPr>
          <p:cNvPr id="237" name="Picture 23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4904" y="2611640"/>
            <a:ext cx="158387" cy="160792"/>
          </a:xfrm>
          <a:prstGeom prst="rect">
            <a:avLst/>
          </a:prstGeom>
        </p:spPr>
      </p:pic>
      <p:pic>
        <p:nvPicPr>
          <p:cNvPr id="238" name="Picture 237"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475" y="2797023"/>
            <a:ext cx="158387" cy="160792"/>
          </a:xfrm>
          <a:prstGeom prst="rect">
            <a:avLst/>
          </a:prstGeom>
        </p:spPr>
      </p:pic>
      <p:pic>
        <p:nvPicPr>
          <p:cNvPr id="239" name="Picture 238"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009" y="2667929"/>
            <a:ext cx="158387" cy="160792"/>
          </a:xfrm>
          <a:prstGeom prst="rect">
            <a:avLst/>
          </a:prstGeom>
        </p:spPr>
      </p:pic>
      <p:grpSp>
        <p:nvGrpSpPr>
          <p:cNvPr id="240" name="Group 239"/>
          <p:cNvGrpSpPr/>
          <p:nvPr/>
        </p:nvGrpSpPr>
        <p:grpSpPr>
          <a:xfrm>
            <a:off x="3982483" y="2587534"/>
            <a:ext cx="500378" cy="375008"/>
            <a:chOff x="1242292" y="2028534"/>
            <a:chExt cx="1616352" cy="1146466"/>
          </a:xfrm>
        </p:grpSpPr>
        <p:cxnSp>
          <p:nvCxnSpPr>
            <p:cNvPr id="241" name="Straight Connector 240"/>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42" name="Straight Connector 241"/>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43" name="Straight Connector 242"/>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244" name="Picture 243"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95" y="2768892"/>
            <a:ext cx="158387" cy="160792"/>
          </a:xfrm>
          <a:prstGeom prst="rect">
            <a:avLst/>
          </a:prstGeom>
        </p:spPr>
      </p:pic>
      <p:pic>
        <p:nvPicPr>
          <p:cNvPr id="245" name="Picture 24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794" y="2587534"/>
            <a:ext cx="158387" cy="160792"/>
          </a:xfrm>
          <a:prstGeom prst="rect">
            <a:avLst/>
          </a:prstGeom>
        </p:spPr>
      </p:pic>
      <p:pic>
        <p:nvPicPr>
          <p:cNvPr id="246" name="Picture 24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777" y="2601112"/>
            <a:ext cx="158387" cy="160792"/>
          </a:xfrm>
          <a:prstGeom prst="rect">
            <a:avLst/>
          </a:prstGeom>
        </p:spPr>
      </p:pic>
      <p:pic>
        <p:nvPicPr>
          <p:cNvPr id="247" name="Picture 24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9988" y="2792826"/>
            <a:ext cx="158387" cy="160792"/>
          </a:xfrm>
          <a:prstGeom prst="rect">
            <a:avLst/>
          </a:prstGeom>
        </p:spPr>
      </p:pic>
      <p:sp>
        <p:nvSpPr>
          <p:cNvPr id="248" name="Rounded Rectangle 247"/>
          <p:cNvSpPr/>
          <p:nvPr/>
        </p:nvSpPr>
        <p:spPr>
          <a:xfrm>
            <a:off x="2295041" y="2529646"/>
            <a:ext cx="2338420" cy="539314"/>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49" name="Picture 248"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648" y="3350411"/>
            <a:ext cx="158387" cy="160792"/>
          </a:xfrm>
          <a:prstGeom prst="rect">
            <a:avLst/>
          </a:prstGeom>
        </p:spPr>
      </p:pic>
      <p:grpSp>
        <p:nvGrpSpPr>
          <p:cNvPr id="250" name="Group 249"/>
          <p:cNvGrpSpPr/>
          <p:nvPr/>
        </p:nvGrpSpPr>
        <p:grpSpPr>
          <a:xfrm>
            <a:off x="2420122" y="3270016"/>
            <a:ext cx="500378" cy="375008"/>
            <a:chOff x="1242292" y="2028534"/>
            <a:chExt cx="1616352" cy="1146466"/>
          </a:xfrm>
        </p:grpSpPr>
        <p:cxnSp>
          <p:nvCxnSpPr>
            <p:cNvPr id="251" name="Straight Connector 250"/>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52" name="Straight Connector 251"/>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53" name="Straight Connector 252"/>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254" name="Picture 253"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734" y="3451374"/>
            <a:ext cx="158387" cy="160792"/>
          </a:xfrm>
          <a:prstGeom prst="rect">
            <a:avLst/>
          </a:prstGeom>
        </p:spPr>
      </p:pic>
      <p:pic>
        <p:nvPicPr>
          <p:cNvPr id="255" name="Picture 25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8433" y="3270016"/>
            <a:ext cx="158387" cy="160792"/>
          </a:xfrm>
          <a:prstGeom prst="rect">
            <a:avLst/>
          </a:prstGeom>
        </p:spPr>
      </p:pic>
      <p:pic>
        <p:nvPicPr>
          <p:cNvPr id="256" name="Picture 25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16" y="3283594"/>
            <a:ext cx="158387" cy="160792"/>
          </a:xfrm>
          <a:prstGeom prst="rect">
            <a:avLst/>
          </a:prstGeom>
        </p:spPr>
      </p:pic>
      <p:pic>
        <p:nvPicPr>
          <p:cNvPr id="257" name="Picture 25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627" y="3475308"/>
            <a:ext cx="158387" cy="160792"/>
          </a:xfrm>
          <a:prstGeom prst="rect">
            <a:avLst/>
          </a:prstGeom>
        </p:spPr>
      </p:pic>
      <p:pic>
        <p:nvPicPr>
          <p:cNvPr id="258" name="Picture 257"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161" y="3346214"/>
            <a:ext cx="158387" cy="160792"/>
          </a:xfrm>
          <a:prstGeom prst="rect">
            <a:avLst/>
          </a:prstGeom>
        </p:spPr>
      </p:pic>
      <p:grpSp>
        <p:nvGrpSpPr>
          <p:cNvPr id="259" name="Group 258"/>
          <p:cNvGrpSpPr/>
          <p:nvPr/>
        </p:nvGrpSpPr>
        <p:grpSpPr>
          <a:xfrm>
            <a:off x="3976635" y="3265819"/>
            <a:ext cx="500378" cy="375008"/>
            <a:chOff x="1242292" y="2028534"/>
            <a:chExt cx="1616352" cy="1146466"/>
          </a:xfrm>
        </p:grpSpPr>
        <p:cxnSp>
          <p:nvCxnSpPr>
            <p:cNvPr id="260" name="Straight Connector 259"/>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262" name="Straight Connector 261"/>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263" name="Picture 262"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247" y="3447177"/>
            <a:ext cx="158387" cy="160792"/>
          </a:xfrm>
          <a:prstGeom prst="rect">
            <a:avLst/>
          </a:prstGeom>
        </p:spPr>
      </p:pic>
      <p:pic>
        <p:nvPicPr>
          <p:cNvPr id="264" name="Picture 263"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946" y="3265819"/>
            <a:ext cx="158387" cy="160792"/>
          </a:xfrm>
          <a:prstGeom prst="rect">
            <a:avLst/>
          </a:prstGeom>
        </p:spPr>
      </p:pic>
      <p:pic>
        <p:nvPicPr>
          <p:cNvPr id="265" name="Picture 26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6929" y="3279397"/>
            <a:ext cx="158387" cy="160792"/>
          </a:xfrm>
          <a:prstGeom prst="rect">
            <a:avLst/>
          </a:prstGeom>
        </p:spPr>
      </p:pic>
      <p:pic>
        <p:nvPicPr>
          <p:cNvPr id="266" name="Picture 26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40" y="3471111"/>
            <a:ext cx="158387" cy="160792"/>
          </a:xfrm>
          <a:prstGeom prst="rect">
            <a:avLst/>
          </a:prstGeom>
        </p:spPr>
      </p:pic>
      <p:sp>
        <p:nvSpPr>
          <p:cNvPr id="267" name="Rounded Rectangle 266"/>
          <p:cNvSpPr/>
          <p:nvPr/>
        </p:nvSpPr>
        <p:spPr>
          <a:xfrm>
            <a:off x="2289193" y="3177718"/>
            <a:ext cx="2338420" cy="539314"/>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8" name="Straight Arrow Connector 287"/>
          <p:cNvCxnSpPr/>
          <p:nvPr/>
        </p:nvCxnSpPr>
        <p:spPr>
          <a:xfrm>
            <a:off x="2895450" y="2792826"/>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89" name="Straight Arrow Connector 288"/>
          <p:cNvCxnSpPr/>
          <p:nvPr/>
        </p:nvCxnSpPr>
        <p:spPr>
          <a:xfrm>
            <a:off x="3770856" y="279061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90" name="Straight Arrow Connector 289"/>
          <p:cNvCxnSpPr/>
          <p:nvPr/>
        </p:nvCxnSpPr>
        <p:spPr>
          <a:xfrm>
            <a:off x="3765008" y="3440189"/>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91" name="Straight Arrow Connector 290"/>
          <p:cNvCxnSpPr/>
          <p:nvPr/>
        </p:nvCxnSpPr>
        <p:spPr>
          <a:xfrm>
            <a:off x="2886337" y="3451374"/>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grpSp>
        <p:nvGrpSpPr>
          <p:cNvPr id="296" name="Group 295"/>
          <p:cNvGrpSpPr/>
          <p:nvPr/>
        </p:nvGrpSpPr>
        <p:grpSpPr>
          <a:xfrm>
            <a:off x="5484435" y="4788937"/>
            <a:ext cx="2724650" cy="632913"/>
            <a:chOff x="2135959" y="1754305"/>
            <a:chExt cx="2724650" cy="632913"/>
          </a:xfrm>
        </p:grpSpPr>
        <p:grpSp>
          <p:nvGrpSpPr>
            <p:cNvPr id="297" name="Group 296"/>
            <p:cNvGrpSpPr/>
            <p:nvPr/>
          </p:nvGrpSpPr>
          <p:grpSpPr>
            <a:xfrm>
              <a:off x="2135959" y="1754305"/>
              <a:ext cx="2724650" cy="632913"/>
              <a:chOff x="5700459" y="2402955"/>
              <a:chExt cx="2724650" cy="632913"/>
            </a:xfrm>
          </p:grpSpPr>
          <p:grpSp>
            <p:nvGrpSpPr>
              <p:cNvPr id="299" name="Group 298"/>
              <p:cNvGrpSpPr/>
              <p:nvPr/>
            </p:nvGrpSpPr>
            <p:grpSpPr>
              <a:xfrm>
                <a:off x="5700459" y="2402955"/>
                <a:ext cx="2724650" cy="632913"/>
                <a:chOff x="1763119" y="2116666"/>
                <a:chExt cx="5414541" cy="1230087"/>
              </a:xfrm>
            </p:grpSpPr>
            <p:grpSp>
              <p:nvGrpSpPr>
                <p:cNvPr id="302" name="Group 301"/>
                <p:cNvGrpSpPr/>
                <p:nvPr/>
              </p:nvGrpSpPr>
              <p:grpSpPr>
                <a:xfrm>
                  <a:off x="2066280" y="2258271"/>
                  <a:ext cx="1158610" cy="855332"/>
                  <a:chOff x="1770840" y="2793008"/>
                  <a:chExt cx="1158610" cy="855332"/>
                </a:xfrm>
              </p:grpSpPr>
              <p:pic>
                <p:nvPicPr>
                  <p:cNvPr id="372" name="Picture 37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373" name="Group 372"/>
                  <p:cNvGrpSpPr/>
                  <p:nvPr/>
                </p:nvGrpSpPr>
                <p:grpSpPr>
                  <a:xfrm>
                    <a:off x="1770840" y="2793008"/>
                    <a:ext cx="1158610" cy="855332"/>
                    <a:chOff x="1770840" y="2793008"/>
                    <a:chExt cx="1158610" cy="855332"/>
                  </a:xfrm>
                </p:grpSpPr>
                <p:grpSp>
                  <p:nvGrpSpPr>
                    <p:cNvPr id="374" name="Group 373"/>
                    <p:cNvGrpSpPr/>
                    <p:nvPr/>
                  </p:nvGrpSpPr>
                  <p:grpSpPr>
                    <a:xfrm>
                      <a:off x="1770840" y="2793008"/>
                      <a:ext cx="1158610" cy="855332"/>
                      <a:chOff x="1242292" y="2028534"/>
                      <a:chExt cx="1616352" cy="1146466"/>
                    </a:xfrm>
                  </p:grpSpPr>
                  <p:cxnSp>
                    <p:nvCxnSpPr>
                      <p:cNvPr id="379" name="Straight Connector 378"/>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380" name="Straight Connector 379"/>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381" name="Straight Connector 380"/>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375" name="Picture 37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376" name="Picture 37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377" name="Picture 37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378" name="Picture 377"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grpSp>
              <p:nvGrpSpPr>
                <p:cNvPr id="303" name="Group 302"/>
                <p:cNvGrpSpPr/>
                <p:nvPr/>
              </p:nvGrpSpPr>
              <p:grpSpPr>
                <a:xfrm>
                  <a:off x="5670341" y="2248700"/>
                  <a:ext cx="1158610" cy="855332"/>
                  <a:chOff x="1770840" y="2793008"/>
                  <a:chExt cx="1158610" cy="855332"/>
                </a:xfrm>
              </p:grpSpPr>
              <p:pic>
                <p:nvPicPr>
                  <p:cNvPr id="362" name="Picture 36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363" name="Group 362"/>
                  <p:cNvGrpSpPr/>
                  <p:nvPr/>
                </p:nvGrpSpPr>
                <p:grpSpPr>
                  <a:xfrm>
                    <a:off x="1770840" y="2793008"/>
                    <a:ext cx="1158610" cy="855332"/>
                    <a:chOff x="1770840" y="2793008"/>
                    <a:chExt cx="1158610" cy="855332"/>
                  </a:xfrm>
                </p:grpSpPr>
                <p:grpSp>
                  <p:nvGrpSpPr>
                    <p:cNvPr id="364" name="Group 363"/>
                    <p:cNvGrpSpPr/>
                    <p:nvPr/>
                  </p:nvGrpSpPr>
                  <p:grpSpPr>
                    <a:xfrm>
                      <a:off x="1770840" y="2793008"/>
                      <a:ext cx="1158610" cy="855332"/>
                      <a:chOff x="1242292" y="2028534"/>
                      <a:chExt cx="1616352" cy="1146466"/>
                    </a:xfrm>
                  </p:grpSpPr>
                  <p:cxnSp>
                    <p:nvCxnSpPr>
                      <p:cNvPr id="369" name="Straight Connector 368"/>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370" name="Straight Connector 369"/>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371" name="Straight Connector 370"/>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365" name="Picture 36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366" name="Picture 36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367" name="Picture 36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368" name="Picture 367"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sp>
              <p:nvSpPr>
                <p:cNvPr id="361" name="Rounded Rectangle 360"/>
                <p:cNvSpPr/>
                <p:nvPr/>
              </p:nvSpPr>
              <p:spPr>
                <a:xfrm>
                  <a:off x="1763119" y="2116666"/>
                  <a:ext cx="5414541" cy="1230087"/>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00" name="Straight Arrow Connector 299"/>
              <p:cNvCxnSpPr/>
              <p:nvPr/>
            </p:nvCxnSpPr>
            <p:spPr>
              <a:xfrm>
                <a:off x="7441757" y="269919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301" name="Straight Arrow Connector 300"/>
              <p:cNvCxnSpPr/>
              <p:nvPr/>
            </p:nvCxnSpPr>
            <p:spPr>
              <a:xfrm>
                <a:off x="6436036" y="270086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grpSp>
        <p:sp>
          <p:nvSpPr>
            <p:cNvPr id="298" name="Rounded Rectangle 297"/>
            <p:cNvSpPr/>
            <p:nvPr/>
          </p:nvSpPr>
          <p:spPr>
            <a:xfrm>
              <a:off x="3148201" y="1867040"/>
              <a:ext cx="700166" cy="383643"/>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a:solidFill>
                    <a:schemeClr val="bg2"/>
                  </a:solidFill>
                  <a:latin typeface="Avenir Light"/>
                  <a:cs typeface="Avenir Light"/>
                </a:rPr>
                <a:t>Ad </a:t>
              </a:r>
              <a:r>
                <a:rPr lang="en-US" sz="600" dirty="0" smtClean="0">
                  <a:solidFill>
                    <a:schemeClr val="bg2"/>
                  </a:solidFill>
                  <a:latin typeface="Avenir Light"/>
                  <a:cs typeface="Avenir Light"/>
                </a:rPr>
                <a:t>Ecosystem</a:t>
              </a:r>
              <a:endParaRPr lang="en-US" sz="600" dirty="0">
                <a:solidFill>
                  <a:schemeClr val="bg2"/>
                </a:solidFill>
                <a:latin typeface="Avenir Light"/>
                <a:cs typeface="Avenir Light"/>
              </a:endParaRPr>
            </a:p>
          </p:txBody>
        </p:sp>
      </p:grpSp>
      <p:grpSp>
        <p:nvGrpSpPr>
          <p:cNvPr id="382" name="Group 381"/>
          <p:cNvGrpSpPr/>
          <p:nvPr/>
        </p:nvGrpSpPr>
        <p:grpSpPr>
          <a:xfrm>
            <a:off x="1801085" y="3495057"/>
            <a:ext cx="5414541" cy="1230087"/>
            <a:chOff x="2017109" y="2116666"/>
            <a:chExt cx="5414541" cy="1230087"/>
          </a:xfrm>
        </p:grpSpPr>
        <p:grpSp>
          <p:nvGrpSpPr>
            <p:cNvPr id="383" name="Group 382"/>
            <p:cNvGrpSpPr/>
            <p:nvPr/>
          </p:nvGrpSpPr>
          <p:grpSpPr>
            <a:xfrm>
              <a:off x="2017109" y="2116666"/>
              <a:ext cx="5414541" cy="1230087"/>
              <a:chOff x="1763119" y="2116666"/>
              <a:chExt cx="5414541" cy="1230087"/>
            </a:xfrm>
          </p:grpSpPr>
          <p:cxnSp>
            <p:nvCxnSpPr>
              <p:cNvPr id="385" name="Straight Arrow Connector 384"/>
              <p:cNvCxnSpPr/>
              <p:nvPr/>
            </p:nvCxnSpPr>
            <p:spPr>
              <a:xfrm>
                <a:off x="5177980" y="2657242"/>
                <a:ext cx="542369" cy="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cxnSp>
            <p:nvCxnSpPr>
              <p:cNvPr id="386" name="Straight Arrow Connector 385"/>
              <p:cNvCxnSpPr/>
              <p:nvPr/>
            </p:nvCxnSpPr>
            <p:spPr>
              <a:xfrm>
                <a:off x="3168411" y="2682704"/>
                <a:ext cx="542369" cy="0"/>
              </a:xfrm>
              <a:prstGeom prst="straightConnector1">
                <a:avLst/>
              </a:prstGeom>
              <a:ln>
                <a:headEnd type="arrow"/>
                <a:tailEnd type="arrow"/>
              </a:ln>
              <a:effectLst/>
            </p:spPr>
            <p:style>
              <a:lnRef idx="2">
                <a:schemeClr val="dk1"/>
              </a:lnRef>
              <a:fillRef idx="0">
                <a:schemeClr val="dk1"/>
              </a:fillRef>
              <a:effectRef idx="1">
                <a:schemeClr val="dk1"/>
              </a:effectRef>
              <a:fontRef idx="minor">
                <a:schemeClr val="tx1"/>
              </a:fontRef>
            </p:style>
          </p:cxnSp>
          <p:grpSp>
            <p:nvGrpSpPr>
              <p:cNvPr id="387" name="Group 386"/>
              <p:cNvGrpSpPr/>
              <p:nvPr/>
            </p:nvGrpSpPr>
            <p:grpSpPr>
              <a:xfrm>
                <a:off x="2066280" y="2258271"/>
                <a:ext cx="1158610" cy="855332"/>
                <a:chOff x="1770840" y="2793008"/>
                <a:chExt cx="1158610" cy="855332"/>
              </a:xfrm>
            </p:grpSpPr>
            <p:pic>
              <p:nvPicPr>
                <p:cNvPr id="400" name="Picture 39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401" name="Group 400"/>
                <p:cNvGrpSpPr/>
                <p:nvPr/>
              </p:nvGrpSpPr>
              <p:grpSpPr>
                <a:xfrm>
                  <a:off x="1770840" y="2793008"/>
                  <a:ext cx="1158610" cy="855332"/>
                  <a:chOff x="1770840" y="2793008"/>
                  <a:chExt cx="1158610" cy="855332"/>
                </a:xfrm>
              </p:grpSpPr>
              <p:grpSp>
                <p:nvGrpSpPr>
                  <p:cNvPr id="402" name="Group 401"/>
                  <p:cNvGrpSpPr/>
                  <p:nvPr/>
                </p:nvGrpSpPr>
                <p:grpSpPr>
                  <a:xfrm>
                    <a:off x="1770840" y="2793008"/>
                    <a:ext cx="1158610" cy="855332"/>
                    <a:chOff x="1242292" y="2028534"/>
                    <a:chExt cx="1616352" cy="1146466"/>
                  </a:xfrm>
                </p:grpSpPr>
                <p:cxnSp>
                  <p:nvCxnSpPr>
                    <p:cNvPr id="407" name="Straight Connector 406"/>
                    <p:cNvCxnSpPr/>
                    <p:nvPr/>
                  </p:nvCxnSpPr>
                  <p:spPr>
                    <a:xfrm>
                      <a:off x="1242292" y="2028534"/>
                      <a:ext cx="392545" cy="1146466"/>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408" name="Straight Connector 407"/>
                    <p:cNvCxnSpPr/>
                    <p:nvPr/>
                  </p:nvCxnSpPr>
                  <p:spPr>
                    <a:xfrm>
                      <a:off x="1634837" y="3175000"/>
                      <a:ext cx="865899" cy="0"/>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flipH="1">
                      <a:off x="2500737" y="2051624"/>
                      <a:ext cx="357907" cy="1123376"/>
                    </a:xfrm>
                    <a:prstGeom prst="line">
                      <a:avLst/>
                    </a:prstGeom>
                    <a:ln>
                      <a:prstDash val="dash"/>
                    </a:ln>
                    <a:effectLst/>
                  </p:spPr>
                  <p:style>
                    <a:lnRef idx="2">
                      <a:schemeClr val="dk1"/>
                    </a:lnRef>
                    <a:fillRef idx="0">
                      <a:schemeClr val="dk1"/>
                    </a:fillRef>
                    <a:effectRef idx="1">
                      <a:schemeClr val="dk1"/>
                    </a:effectRef>
                    <a:fontRef idx="minor">
                      <a:schemeClr val="tx1"/>
                    </a:fontRef>
                  </p:style>
                </p:cxnSp>
              </p:grpSp>
              <p:pic>
                <p:nvPicPr>
                  <p:cNvPr id="403" name="Picture 402"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404" name="Picture 403"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405" name="Picture 40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406" name="Picture 40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grpSp>
            <p:nvGrpSpPr>
              <p:cNvPr id="388" name="Group 387"/>
              <p:cNvGrpSpPr/>
              <p:nvPr/>
            </p:nvGrpSpPr>
            <p:grpSpPr>
              <a:xfrm>
                <a:off x="5670341" y="2248700"/>
                <a:ext cx="1158610" cy="855332"/>
                <a:chOff x="1770840" y="2793008"/>
                <a:chExt cx="1158610" cy="855332"/>
              </a:xfrm>
            </p:grpSpPr>
            <p:pic>
              <p:nvPicPr>
                <p:cNvPr id="390" name="Picture 38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391" name="Group 390"/>
                <p:cNvGrpSpPr/>
                <p:nvPr/>
              </p:nvGrpSpPr>
              <p:grpSpPr>
                <a:xfrm>
                  <a:off x="1770840" y="2793008"/>
                  <a:ext cx="1158610" cy="855332"/>
                  <a:chOff x="1770840" y="2793008"/>
                  <a:chExt cx="1158610" cy="855332"/>
                </a:xfrm>
              </p:grpSpPr>
              <p:grpSp>
                <p:nvGrpSpPr>
                  <p:cNvPr id="392" name="Group 391"/>
                  <p:cNvGrpSpPr/>
                  <p:nvPr/>
                </p:nvGrpSpPr>
                <p:grpSpPr>
                  <a:xfrm>
                    <a:off x="1770840" y="2793008"/>
                    <a:ext cx="1158610" cy="855332"/>
                    <a:chOff x="1242292" y="2028534"/>
                    <a:chExt cx="1616352" cy="1146466"/>
                  </a:xfrm>
                </p:grpSpPr>
                <p:cxnSp>
                  <p:nvCxnSpPr>
                    <p:cNvPr id="397" name="Straight Connector 396"/>
                    <p:cNvCxnSpPr/>
                    <p:nvPr/>
                  </p:nvCxnSpPr>
                  <p:spPr>
                    <a:xfrm>
                      <a:off x="1242292" y="2028534"/>
                      <a:ext cx="392545" cy="1146466"/>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398" name="Straight Connector 397"/>
                    <p:cNvCxnSpPr/>
                    <p:nvPr/>
                  </p:nvCxnSpPr>
                  <p:spPr>
                    <a:xfrm>
                      <a:off x="1634837" y="3175000"/>
                      <a:ext cx="865899" cy="0"/>
                    </a:xfrm>
                    <a:prstGeom prst="line">
                      <a:avLst/>
                    </a:prstGeom>
                    <a:ln>
                      <a:prstDash val="dash"/>
                    </a:ln>
                    <a:effectLst/>
                  </p:spPr>
                  <p:style>
                    <a:lnRef idx="2">
                      <a:schemeClr val="dk1"/>
                    </a:lnRef>
                    <a:fillRef idx="0">
                      <a:schemeClr val="dk1"/>
                    </a:fillRef>
                    <a:effectRef idx="1">
                      <a:schemeClr val="dk1"/>
                    </a:effectRef>
                    <a:fontRef idx="minor">
                      <a:schemeClr val="tx1"/>
                    </a:fontRef>
                  </p:style>
                </p:cxnSp>
                <p:cxnSp>
                  <p:nvCxnSpPr>
                    <p:cNvPr id="399" name="Straight Connector 398"/>
                    <p:cNvCxnSpPr/>
                    <p:nvPr/>
                  </p:nvCxnSpPr>
                  <p:spPr>
                    <a:xfrm flipH="1">
                      <a:off x="2500737" y="2051624"/>
                      <a:ext cx="357907" cy="1123376"/>
                    </a:xfrm>
                    <a:prstGeom prst="line">
                      <a:avLst/>
                    </a:prstGeom>
                    <a:ln>
                      <a:prstDash val="dash"/>
                    </a:ln>
                    <a:effectLst/>
                  </p:spPr>
                  <p:style>
                    <a:lnRef idx="2">
                      <a:schemeClr val="dk1"/>
                    </a:lnRef>
                    <a:fillRef idx="0">
                      <a:schemeClr val="dk1"/>
                    </a:fillRef>
                    <a:effectRef idx="1">
                      <a:schemeClr val="dk1"/>
                    </a:effectRef>
                    <a:fontRef idx="minor">
                      <a:schemeClr val="tx1"/>
                    </a:fontRef>
                  </p:style>
                </p:cxnSp>
              </p:grpSp>
              <p:pic>
                <p:nvPicPr>
                  <p:cNvPr id="393" name="Picture 392"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394" name="Picture 393"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395" name="Picture 394"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396" name="Picture 39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sp>
            <p:nvSpPr>
              <p:cNvPr id="389" name="Rounded Rectangle 388"/>
              <p:cNvSpPr/>
              <p:nvPr/>
            </p:nvSpPr>
            <p:spPr>
              <a:xfrm>
                <a:off x="1763119" y="2116666"/>
                <a:ext cx="5414541" cy="1230087"/>
              </a:xfrm>
              <a:prstGeom prst="roundRect">
                <a:avLst/>
              </a:prstGeom>
              <a:noFill/>
              <a:ln>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84" name="Rounded Rectangle 383"/>
            <p:cNvSpPr/>
            <p:nvPr/>
          </p:nvSpPr>
          <p:spPr>
            <a:xfrm>
              <a:off x="4001817" y="2323920"/>
              <a:ext cx="1391400" cy="744631"/>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2"/>
                  </a:solidFill>
                  <a:latin typeface="Avenir Light"/>
                  <a:cs typeface="Avenir Light"/>
                </a:rPr>
                <a:t>Ad </a:t>
              </a:r>
              <a:r>
                <a:rPr lang="en-US" sz="1400" dirty="0" smtClean="0">
                  <a:solidFill>
                    <a:schemeClr val="bg2"/>
                  </a:solidFill>
                  <a:latin typeface="Avenir Light"/>
                  <a:cs typeface="Avenir Light"/>
                </a:rPr>
                <a:t>Ecosystem</a:t>
              </a:r>
              <a:endParaRPr lang="en-US" sz="1400" dirty="0">
                <a:solidFill>
                  <a:schemeClr val="bg2"/>
                </a:solidFill>
                <a:latin typeface="Avenir Light"/>
                <a:cs typeface="Avenir Light"/>
              </a:endParaRPr>
            </a:p>
          </p:txBody>
        </p:sp>
      </p:grpSp>
      <p:sp>
        <p:nvSpPr>
          <p:cNvPr id="411" name="Rounded Rectangle 410"/>
          <p:cNvSpPr/>
          <p:nvPr/>
        </p:nvSpPr>
        <p:spPr>
          <a:xfrm>
            <a:off x="3198299" y="3307844"/>
            <a:ext cx="547766" cy="304322"/>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 dirty="0">
                <a:solidFill>
                  <a:schemeClr val="bg2"/>
                </a:solidFill>
                <a:latin typeface="Avenir Light"/>
                <a:cs typeface="Avenir Light"/>
              </a:rPr>
              <a:t>Ad </a:t>
            </a:r>
            <a:r>
              <a:rPr lang="en-US" sz="500" dirty="0" smtClean="0">
                <a:solidFill>
                  <a:schemeClr val="bg2"/>
                </a:solidFill>
                <a:latin typeface="Avenir Light"/>
                <a:cs typeface="Avenir Light"/>
              </a:rPr>
              <a:t>Ecosystem</a:t>
            </a:r>
            <a:endParaRPr lang="en-US" sz="500" dirty="0">
              <a:solidFill>
                <a:schemeClr val="bg2"/>
              </a:solidFill>
              <a:latin typeface="Avenir Light"/>
              <a:cs typeface="Avenir Light"/>
            </a:endParaRPr>
          </a:p>
        </p:txBody>
      </p:sp>
      <p:sp>
        <p:nvSpPr>
          <p:cNvPr id="412" name="Rounded Rectangle 411"/>
          <p:cNvSpPr/>
          <p:nvPr/>
        </p:nvSpPr>
        <p:spPr>
          <a:xfrm>
            <a:off x="3198299" y="2625362"/>
            <a:ext cx="547766" cy="304322"/>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00" dirty="0">
                <a:solidFill>
                  <a:schemeClr val="bg2"/>
                </a:solidFill>
                <a:latin typeface="Avenir Light"/>
                <a:cs typeface="Avenir Light"/>
              </a:rPr>
              <a:t>Ad </a:t>
            </a:r>
            <a:r>
              <a:rPr lang="en-US" sz="500" dirty="0" smtClean="0">
                <a:solidFill>
                  <a:schemeClr val="bg2"/>
                </a:solidFill>
                <a:latin typeface="Avenir Light"/>
                <a:cs typeface="Avenir Light"/>
              </a:rPr>
              <a:t>Ecosystem</a:t>
            </a:r>
            <a:endParaRPr lang="en-US" sz="500" dirty="0">
              <a:solidFill>
                <a:schemeClr val="bg2"/>
              </a:solidFill>
              <a:latin typeface="Avenir Light"/>
              <a:cs typeface="Avenir Light"/>
            </a:endParaRPr>
          </a:p>
        </p:txBody>
      </p:sp>
      <p:cxnSp>
        <p:nvCxnSpPr>
          <p:cNvPr id="413" name="Straight Connector 412"/>
          <p:cNvCxnSpPr/>
          <p:nvPr/>
        </p:nvCxnSpPr>
        <p:spPr>
          <a:xfrm>
            <a:off x="6866917" y="4560647"/>
            <a:ext cx="0" cy="210981"/>
          </a:xfrm>
          <a:prstGeom prst="line">
            <a:avLst/>
          </a:prstGeom>
          <a:ln w="19050" cmpd="sng">
            <a:prstDash val="dot"/>
          </a:ln>
          <a:effectLst/>
        </p:spPr>
        <p:style>
          <a:lnRef idx="2">
            <a:schemeClr val="dk1"/>
          </a:lnRef>
          <a:fillRef idx="0">
            <a:schemeClr val="dk1"/>
          </a:fillRef>
          <a:effectRef idx="1">
            <a:schemeClr val="dk1"/>
          </a:effectRef>
          <a:fontRef idx="minor">
            <a:schemeClr val="tx1"/>
          </a:fontRef>
        </p:style>
      </p:cxnSp>
      <p:sp>
        <p:nvSpPr>
          <p:cNvPr id="414" name="TextBox 413"/>
          <p:cNvSpPr txBox="1"/>
          <p:nvPr/>
        </p:nvSpPr>
        <p:spPr>
          <a:xfrm>
            <a:off x="8116182" y="3429000"/>
            <a:ext cx="920314" cy="369332"/>
          </a:xfrm>
          <a:prstGeom prst="rect">
            <a:avLst/>
          </a:prstGeom>
          <a:noFill/>
        </p:spPr>
        <p:txBody>
          <a:bodyPr wrap="none" rtlCol="0">
            <a:spAutoFit/>
          </a:bodyPr>
          <a:lstStyle/>
          <a:p>
            <a:r>
              <a:rPr lang="en-US" dirty="0" smtClean="0">
                <a:latin typeface="Avenir Light"/>
                <a:cs typeface="Avenir Light"/>
              </a:rPr>
              <a:t>block 1</a:t>
            </a:r>
            <a:endParaRPr lang="en-US" dirty="0">
              <a:latin typeface="Avenir Light"/>
              <a:cs typeface="Avenir Light"/>
            </a:endParaRPr>
          </a:p>
        </p:txBody>
      </p:sp>
      <p:sp>
        <p:nvSpPr>
          <p:cNvPr id="415" name="TextBox 414"/>
          <p:cNvSpPr txBox="1"/>
          <p:nvPr/>
        </p:nvSpPr>
        <p:spPr>
          <a:xfrm>
            <a:off x="8107870" y="4509120"/>
            <a:ext cx="928626" cy="369332"/>
          </a:xfrm>
          <a:prstGeom prst="rect">
            <a:avLst/>
          </a:prstGeom>
          <a:noFill/>
        </p:spPr>
        <p:txBody>
          <a:bodyPr wrap="none" rtlCol="0">
            <a:spAutoFit/>
          </a:bodyPr>
          <a:lstStyle/>
          <a:p>
            <a:r>
              <a:rPr lang="en-US" dirty="0" smtClean="0">
                <a:latin typeface="Avenir Light"/>
                <a:cs typeface="Avenir Light"/>
              </a:rPr>
              <a:t>block n</a:t>
            </a:r>
            <a:endParaRPr lang="en-US" dirty="0">
              <a:latin typeface="Avenir Light"/>
              <a:cs typeface="Avenir Light"/>
            </a:endParaRPr>
          </a:p>
        </p:txBody>
      </p:sp>
      <p:cxnSp>
        <p:nvCxnSpPr>
          <p:cNvPr id="416" name="Straight Arrow Connector 415"/>
          <p:cNvCxnSpPr/>
          <p:nvPr/>
        </p:nvCxnSpPr>
        <p:spPr>
          <a:xfrm flipH="1">
            <a:off x="6228184" y="6081877"/>
            <a:ext cx="648072"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417" name="Straight Arrow Connector 416"/>
          <p:cNvCxnSpPr/>
          <p:nvPr/>
        </p:nvCxnSpPr>
        <p:spPr>
          <a:xfrm flipV="1">
            <a:off x="6876256" y="5505813"/>
            <a:ext cx="0" cy="584448"/>
          </a:xfrm>
          <a:prstGeom prst="straightConnector1">
            <a:avLst/>
          </a:prstGeom>
          <a:ln>
            <a:headEnd type="none"/>
            <a:tailEnd type="none"/>
          </a:ln>
          <a:effectLst/>
        </p:spPr>
        <p:style>
          <a:lnRef idx="2">
            <a:schemeClr val="dk1"/>
          </a:lnRef>
          <a:fillRef idx="0">
            <a:schemeClr val="dk1"/>
          </a:fillRef>
          <a:effectRef idx="1">
            <a:schemeClr val="dk1"/>
          </a:effectRef>
          <a:fontRef idx="minor">
            <a:schemeClr val="tx1"/>
          </a:fontRef>
        </p:style>
      </p:cxnSp>
      <p:grpSp>
        <p:nvGrpSpPr>
          <p:cNvPr id="418" name="Group 417"/>
          <p:cNvGrpSpPr/>
          <p:nvPr/>
        </p:nvGrpSpPr>
        <p:grpSpPr>
          <a:xfrm>
            <a:off x="1907704" y="2076007"/>
            <a:ext cx="2724650" cy="632913"/>
            <a:chOff x="2135959" y="1754305"/>
            <a:chExt cx="2724650" cy="632913"/>
          </a:xfrm>
        </p:grpSpPr>
        <p:grpSp>
          <p:nvGrpSpPr>
            <p:cNvPr id="419" name="Group 418"/>
            <p:cNvGrpSpPr/>
            <p:nvPr/>
          </p:nvGrpSpPr>
          <p:grpSpPr>
            <a:xfrm>
              <a:off x="2135959" y="1754305"/>
              <a:ext cx="2724650" cy="632913"/>
              <a:chOff x="5700459" y="2402955"/>
              <a:chExt cx="2724650" cy="632913"/>
            </a:xfrm>
          </p:grpSpPr>
          <p:grpSp>
            <p:nvGrpSpPr>
              <p:cNvPr id="421" name="Group 420"/>
              <p:cNvGrpSpPr/>
              <p:nvPr/>
            </p:nvGrpSpPr>
            <p:grpSpPr>
              <a:xfrm>
                <a:off x="5700459" y="2402955"/>
                <a:ext cx="2724650" cy="632913"/>
                <a:chOff x="1763119" y="2116666"/>
                <a:chExt cx="5414541" cy="1230087"/>
              </a:xfrm>
            </p:grpSpPr>
            <p:grpSp>
              <p:nvGrpSpPr>
                <p:cNvPr id="424" name="Group 423"/>
                <p:cNvGrpSpPr/>
                <p:nvPr/>
              </p:nvGrpSpPr>
              <p:grpSpPr>
                <a:xfrm>
                  <a:off x="2066280" y="2258271"/>
                  <a:ext cx="1158610" cy="855332"/>
                  <a:chOff x="1770840" y="2793008"/>
                  <a:chExt cx="1158610" cy="855332"/>
                </a:xfrm>
              </p:grpSpPr>
              <p:pic>
                <p:nvPicPr>
                  <p:cNvPr id="437" name="Picture 43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438" name="Group 437"/>
                  <p:cNvGrpSpPr/>
                  <p:nvPr/>
                </p:nvGrpSpPr>
                <p:grpSpPr>
                  <a:xfrm>
                    <a:off x="1770840" y="2793008"/>
                    <a:ext cx="1158610" cy="855332"/>
                    <a:chOff x="1770840" y="2793008"/>
                    <a:chExt cx="1158610" cy="855332"/>
                  </a:xfrm>
                </p:grpSpPr>
                <p:grpSp>
                  <p:nvGrpSpPr>
                    <p:cNvPr id="439" name="Group 438"/>
                    <p:cNvGrpSpPr/>
                    <p:nvPr/>
                  </p:nvGrpSpPr>
                  <p:grpSpPr>
                    <a:xfrm>
                      <a:off x="1770840" y="2793008"/>
                      <a:ext cx="1158610" cy="855332"/>
                      <a:chOff x="1242292" y="2028534"/>
                      <a:chExt cx="1616352" cy="1146466"/>
                    </a:xfrm>
                  </p:grpSpPr>
                  <p:cxnSp>
                    <p:nvCxnSpPr>
                      <p:cNvPr id="444" name="Straight Connector 443"/>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45" name="Straight Connector 444"/>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46" name="Straight Connector 445"/>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440" name="Picture 43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441" name="Picture 440"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442" name="Picture 44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443" name="Picture 442"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grpSp>
              <p:nvGrpSpPr>
                <p:cNvPr id="425" name="Group 424"/>
                <p:cNvGrpSpPr/>
                <p:nvPr/>
              </p:nvGrpSpPr>
              <p:grpSpPr>
                <a:xfrm>
                  <a:off x="5670341" y="2248700"/>
                  <a:ext cx="1158610" cy="855332"/>
                  <a:chOff x="1770840" y="2793008"/>
                  <a:chExt cx="1158610" cy="855332"/>
                </a:xfrm>
              </p:grpSpPr>
              <p:pic>
                <p:nvPicPr>
                  <p:cNvPr id="427" name="Picture 426"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428" name="Group 427"/>
                  <p:cNvGrpSpPr/>
                  <p:nvPr/>
                </p:nvGrpSpPr>
                <p:grpSpPr>
                  <a:xfrm>
                    <a:off x="1770840" y="2793008"/>
                    <a:ext cx="1158610" cy="855332"/>
                    <a:chOff x="1770840" y="2793008"/>
                    <a:chExt cx="1158610" cy="855332"/>
                  </a:xfrm>
                </p:grpSpPr>
                <p:grpSp>
                  <p:nvGrpSpPr>
                    <p:cNvPr id="429" name="Group 428"/>
                    <p:cNvGrpSpPr/>
                    <p:nvPr/>
                  </p:nvGrpSpPr>
                  <p:grpSpPr>
                    <a:xfrm>
                      <a:off x="1770840" y="2793008"/>
                      <a:ext cx="1158610" cy="855332"/>
                      <a:chOff x="1242292" y="2028534"/>
                      <a:chExt cx="1616352" cy="1146466"/>
                    </a:xfrm>
                  </p:grpSpPr>
                  <p:cxnSp>
                    <p:nvCxnSpPr>
                      <p:cNvPr id="434" name="Straight Connector 433"/>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35" name="Straight Connector 434"/>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36" name="Straight Connector 435"/>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430" name="Picture 42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431" name="Picture 430"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432" name="Picture 43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433" name="Picture 432"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sp>
              <p:nvSpPr>
                <p:cNvPr id="426" name="Rounded Rectangle 425"/>
                <p:cNvSpPr/>
                <p:nvPr/>
              </p:nvSpPr>
              <p:spPr>
                <a:xfrm>
                  <a:off x="1763119" y="2116666"/>
                  <a:ext cx="5414541" cy="1230087"/>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22" name="Straight Arrow Connector 421"/>
              <p:cNvCxnSpPr/>
              <p:nvPr/>
            </p:nvCxnSpPr>
            <p:spPr>
              <a:xfrm>
                <a:off x="7441757" y="269919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23" name="Straight Arrow Connector 422"/>
              <p:cNvCxnSpPr/>
              <p:nvPr/>
            </p:nvCxnSpPr>
            <p:spPr>
              <a:xfrm>
                <a:off x="6436036" y="270086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grpSp>
        <p:sp>
          <p:nvSpPr>
            <p:cNvPr id="420" name="Rounded Rectangle 419"/>
            <p:cNvSpPr/>
            <p:nvPr/>
          </p:nvSpPr>
          <p:spPr>
            <a:xfrm>
              <a:off x="3148201" y="1867040"/>
              <a:ext cx="700166" cy="383643"/>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a:solidFill>
                    <a:schemeClr val="bg2"/>
                  </a:solidFill>
                  <a:latin typeface="Avenir Light"/>
                  <a:cs typeface="Avenir Light"/>
                </a:rPr>
                <a:t>Ad </a:t>
              </a:r>
              <a:r>
                <a:rPr lang="en-US" sz="600" dirty="0" smtClean="0">
                  <a:solidFill>
                    <a:schemeClr val="bg2"/>
                  </a:solidFill>
                  <a:latin typeface="Avenir Light"/>
                  <a:cs typeface="Avenir Light"/>
                </a:rPr>
                <a:t>Ecosystem</a:t>
              </a:r>
              <a:endParaRPr lang="en-US" sz="600" dirty="0">
                <a:solidFill>
                  <a:schemeClr val="bg2"/>
                </a:solidFill>
                <a:latin typeface="Avenir Light"/>
                <a:cs typeface="Avenir Light"/>
              </a:endParaRPr>
            </a:p>
          </p:txBody>
        </p:sp>
      </p:grpSp>
      <p:grpSp>
        <p:nvGrpSpPr>
          <p:cNvPr id="447" name="Group 446"/>
          <p:cNvGrpSpPr/>
          <p:nvPr/>
        </p:nvGrpSpPr>
        <p:grpSpPr>
          <a:xfrm>
            <a:off x="1907704" y="3012111"/>
            <a:ext cx="2724650" cy="632913"/>
            <a:chOff x="2135959" y="1754305"/>
            <a:chExt cx="2724650" cy="632913"/>
          </a:xfrm>
        </p:grpSpPr>
        <p:grpSp>
          <p:nvGrpSpPr>
            <p:cNvPr id="448" name="Group 447"/>
            <p:cNvGrpSpPr/>
            <p:nvPr/>
          </p:nvGrpSpPr>
          <p:grpSpPr>
            <a:xfrm>
              <a:off x="2135959" y="1754305"/>
              <a:ext cx="2724650" cy="632913"/>
              <a:chOff x="5700459" y="2402955"/>
              <a:chExt cx="2724650" cy="632913"/>
            </a:xfrm>
          </p:grpSpPr>
          <p:grpSp>
            <p:nvGrpSpPr>
              <p:cNvPr id="450" name="Group 449"/>
              <p:cNvGrpSpPr/>
              <p:nvPr/>
            </p:nvGrpSpPr>
            <p:grpSpPr>
              <a:xfrm>
                <a:off x="5700459" y="2402955"/>
                <a:ext cx="2724650" cy="632913"/>
                <a:chOff x="1763119" y="2116666"/>
                <a:chExt cx="5414541" cy="1230087"/>
              </a:xfrm>
            </p:grpSpPr>
            <p:grpSp>
              <p:nvGrpSpPr>
                <p:cNvPr id="453" name="Group 452"/>
                <p:cNvGrpSpPr/>
                <p:nvPr/>
              </p:nvGrpSpPr>
              <p:grpSpPr>
                <a:xfrm>
                  <a:off x="2066280" y="2258271"/>
                  <a:ext cx="1158610" cy="855332"/>
                  <a:chOff x="1770840" y="2793008"/>
                  <a:chExt cx="1158610" cy="855332"/>
                </a:xfrm>
              </p:grpSpPr>
              <p:pic>
                <p:nvPicPr>
                  <p:cNvPr id="466" name="Picture 46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467" name="Group 466"/>
                  <p:cNvGrpSpPr/>
                  <p:nvPr/>
                </p:nvGrpSpPr>
                <p:grpSpPr>
                  <a:xfrm>
                    <a:off x="1770840" y="2793008"/>
                    <a:ext cx="1158610" cy="855332"/>
                    <a:chOff x="1770840" y="2793008"/>
                    <a:chExt cx="1158610" cy="855332"/>
                  </a:xfrm>
                </p:grpSpPr>
                <p:grpSp>
                  <p:nvGrpSpPr>
                    <p:cNvPr id="468" name="Group 467"/>
                    <p:cNvGrpSpPr/>
                    <p:nvPr/>
                  </p:nvGrpSpPr>
                  <p:grpSpPr>
                    <a:xfrm>
                      <a:off x="1770840" y="2793008"/>
                      <a:ext cx="1158610" cy="855332"/>
                      <a:chOff x="1242292" y="2028534"/>
                      <a:chExt cx="1616352" cy="1146466"/>
                    </a:xfrm>
                  </p:grpSpPr>
                  <p:cxnSp>
                    <p:nvCxnSpPr>
                      <p:cNvPr id="473" name="Straight Connector 472"/>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74" name="Straight Connector 473"/>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75" name="Straight Connector 474"/>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469" name="Picture 468"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470" name="Picture 46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471" name="Picture 470"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472" name="Picture 47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grpSp>
              <p:nvGrpSpPr>
                <p:cNvPr id="454" name="Group 453"/>
                <p:cNvGrpSpPr/>
                <p:nvPr/>
              </p:nvGrpSpPr>
              <p:grpSpPr>
                <a:xfrm>
                  <a:off x="5670341" y="2248700"/>
                  <a:ext cx="1158610" cy="855332"/>
                  <a:chOff x="1770840" y="2793008"/>
                  <a:chExt cx="1158610" cy="855332"/>
                </a:xfrm>
              </p:grpSpPr>
              <p:pic>
                <p:nvPicPr>
                  <p:cNvPr id="456" name="Picture 455"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1" y="2976377"/>
                    <a:ext cx="366740" cy="366740"/>
                  </a:xfrm>
                  <a:prstGeom prst="rect">
                    <a:avLst/>
                  </a:prstGeom>
                </p:spPr>
              </p:pic>
              <p:grpSp>
                <p:nvGrpSpPr>
                  <p:cNvPr id="457" name="Group 456"/>
                  <p:cNvGrpSpPr/>
                  <p:nvPr/>
                </p:nvGrpSpPr>
                <p:grpSpPr>
                  <a:xfrm>
                    <a:off x="1770840" y="2793008"/>
                    <a:ext cx="1158610" cy="855332"/>
                    <a:chOff x="1770840" y="2793008"/>
                    <a:chExt cx="1158610" cy="855332"/>
                  </a:xfrm>
                </p:grpSpPr>
                <p:grpSp>
                  <p:nvGrpSpPr>
                    <p:cNvPr id="458" name="Group 457"/>
                    <p:cNvGrpSpPr/>
                    <p:nvPr/>
                  </p:nvGrpSpPr>
                  <p:grpSpPr>
                    <a:xfrm>
                      <a:off x="1770840" y="2793008"/>
                      <a:ext cx="1158610" cy="855332"/>
                      <a:chOff x="1242292" y="2028534"/>
                      <a:chExt cx="1616352" cy="1146466"/>
                    </a:xfrm>
                  </p:grpSpPr>
                  <p:cxnSp>
                    <p:nvCxnSpPr>
                      <p:cNvPr id="463" name="Straight Connector 462"/>
                      <p:cNvCxnSpPr/>
                      <p:nvPr/>
                    </p:nvCxnSpPr>
                    <p:spPr>
                      <a:xfrm>
                        <a:off x="1242292" y="2028534"/>
                        <a:ext cx="392545" cy="114646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64" name="Straight Connector 463"/>
                      <p:cNvCxnSpPr/>
                      <p:nvPr/>
                    </p:nvCxnSpPr>
                    <p:spPr>
                      <a:xfrm>
                        <a:off x="1634837" y="3175000"/>
                        <a:ext cx="865899" cy="0"/>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cxnSp>
                    <p:nvCxnSpPr>
                      <p:cNvPr id="465" name="Straight Connector 464"/>
                      <p:cNvCxnSpPr/>
                      <p:nvPr/>
                    </p:nvCxnSpPr>
                    <p:spPr>
                      <a:xfrm flipH="1">
                        <a:off x="2500737" y="2051624"/>
                        <a:ext cx="357907" cy="1123376"/>
                      </a:xfrm>
                      <a:prstGeom prst="line">
                        <a:avLst/>
                      </a:prstGeom>
                      <a:ln w="9525" cmpd="sng">
                        <a:prstDash val="dash"/>
                      </a:ln>
                      <a:effectLst/>
                    </p:spPr>
                    <p:style>
                      <a:lnRef idx="2">
                        <a:schemeClr val="dk1"/>
                      </a:lnRef>
                      <a:fillRef idx="0">
                        <a:schemeClr val="dk1"/>
                      </a:fillRef>
                      <a:effectRef idx="1">
                        <a:schemeClr val="dk1"/>
                      </a:effectRef>
                      <a:fontRef idx="minor">
                        <a:schemeClr val="tx1"/>
                      </a:fontRef>
                    </p:style>
                  </p:cxnSp>
                </p:grpSp>
                <p:pic>
                  <p:nvPicPr>
                    <p:cNvPr id="459" name="Picture 458"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95" y="3206657"/>
                      <a:ext cx="366740" cy="366740"/>
                    </a:xfrm>
                    <a:prstGeom prst="rect">
                      <a:avLst/>
                    </a:prstGeom>
                  </p:spPr>
                </p:pic>
                <p:pic>
                  <p:nvPicPr>
                    <p:cNvPr id="460" name="Picture 459"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394" y="2793008"/>
                      <a:ext cx="366740" cy="366740"/>
                    </a:xfrm>
                    <a:prstGeom prst="rect">
                      <a:avLst/>
                    </a:prstGeom>
                  </p:spPr>
                </p:pic>
                <p:pic>
                  <p:nvPicPr>
                    <p:cNvPr id="461" name="Picture 460"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97" y="2823977"/>
                      <a:ext cx="366740" cy="366740"/>
                    </a:xfrm>
                    <a:prstGeom prst="rect">
                      <a:avLst/>
                    </a:prstGeom>
                  </p:spPr>
                </p:pic>
                <p:pic>
                  <p:nvPicPr>
                    <p:cNvPr id="462" name="Picture 461" descr="firefox.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764" y="3261245"/>
                      <a:ext cx="366740" cy="366740"/>
                    </a:xfrm>
                    <a:prstGeom prst="rect">
                      <a:avLst/>
                    </a:prstGeom>
                  </p:spPr>
                </p:pic>
              </p:grpSp>
            </p:grpSp>
            <p:sp>
              <p:nvSpPr>
                <p:cNvPr id="455" name="Rounded Rectangle 454"/>
                <p:cNvSpPr/>
                <p:nvPr/>
              </p:nvSpPr>
              <p:spPr>
                <a:xfrm>
                  <a:off x="1763119" y="2116666"/>
                  <a:ext cx="5414541" cy="1230087"/>
                </a:xfrm>
                <a:prstGeom prst="roundRect">
                  <a:avLst/>
                </a:prstGeom>
                <a:noFill/>
                <a:ln w="9525" cmpd="sng">
                  <a:prstDash val="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51" name="Straight Arrow Connector 450"/>
              <p:cNvCxnSpPr/>
              <p:nvPr/>
            </p:nvCxnSpPr>
            <p:spPr>
              <a:xfrm>
                <a:off x="7441757" y="269919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52" name="Straight Arrow Connector 451"/>
              <p:cNvCxnSpPr/>
              <p:nvPr/>
            </p:nvCxnSpPr>
            <p:spPr>
              <a:xfrm>
                <a:off x="6436036" y="2700860"/>
                <a:ext cx="239938" cy="0"/>
              </a:xfrm>
              <a:prstGeom prst="straightConnector1">
                <a:avLst/>
              </a:prstGeom>
              <a:ln w="6350" cmpd="sng">
                <a:headEnd type="triangle"/>
                <a:tailEnd type="triangle"/>
              </a:ln>
              <a:effectLst/>
            </p:spPr>
            <p:style>
              <a:lnRef idx="2">
                <a:schemeClr val="dk1"/>
              </a:lnRef>
              <a:fillRef idx="0">
                <a:schemeClr val="dk1"/>
              </a:fillRef>
              <a:effectRef idx="1">
                <a:schemeClr val="dk1"/>
              </a:effectRef>
              <a:fontRef idx="minor">
                <a:schemeClr val="tx1"/>
              </a:fontRef>
            </p:style>
          </p:cxnSp>
        </p:grpSp>
        <p:sp>
          <p:nvSpPr>
            <p:cNvPr id="449" name="Rounded Rectangle 448"/>
            <p:cNvSpPr/>
            <p:nvPr/>
          </p:nvSpPr>
          <p:spPr>
            <a:xfrm>
              <a:off x="3148201" y="1867040"/>
              <a:ext cx="700166" cy="383643"/>
            </a:xfrm>
            <a:prstGeom prst="round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a:solidFill>
                    <a:schemeClr val="bg2"/>
                  </a:solidFill>
                  <a:latin typeface="Avenir Light"/>
                  <a:cs typeface="Avenir Light"/>
                </a:rPr>
                <a:t>Ad </a:t>
              </a:r>
              <a:r>
                <a:rPr lang="en-US" sz="600" dirty="0" smtClean="0">
                  <a:solidFill>
                    <a:schemeClr val="bg2"/>
                  </a:solidFill>
                  <a:latin typeface="Avenir Light"/>
                  <a:cs typeface="Avenir Light"/>
                </a:rPr>
                <a:t>Ecosystem</a:t>
              </a:r>
              <a:endParaRPr lang="en-US" sz="600" dirty="0">
                <a:solidFill>
                  <a:schemeClr val="bg2"/>
                </a:solidFill>
                <a:latin typeface="Avenir Light"/>
                <a:cs typeface="Avenir Light"/>
              </a:endParaRPr>
            </a:p>
          </p:txBody>
        </p:sp>
      </p:grpSp>
      <p:grpSp>
        <p:nvGrpSpPr>
          <p:cNvPr id="476" name="Group 475"/>
          <p:cNvGrpSpPr/>
          <p:nvPr/>
        </p:nvGrpSpPr>
        <p:grpSpPr>
          <a:xfrm>
            <a:off x="3275856" y="3717032"/>
            <a:ext cx="1584177" cy="1008112"/>
            <a:chOff x="4215819" y="3956228"/>
            <a:chExt cx="1157332" cy="1008112"/>
          </a:xfrm>
        </p:grpSpPr>
        <p:cxnSp>
          <p:nvCxnSpPr>
            <p:cNvPr id="477" name="Straight Arrow Connector 476"/>
            <p:cNvCxnSpPr/>
            <p:nvPr/>
          </p:nvCxnSpPr>
          <p:spPr>
            <a:xfrm flipH="1">
              <a:off x="4215820" y="3956228"/>
              <a:ext cx="1" cy="1008112"/>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478" name="TextBox 477"/>
            <p:cNvSpPr txBox="1"/>
            <p:nvPr/>
          </p:nvSpPr>
          <p:spPr>
            <a:xfrm>
              <a:off x="4215819" y="3980025"/>
              <a:ext cx="1157332" cy="707886"/>
            </a:xfrm>
            <a:prstGeom prst="rect">
              <a:avLst/>
            </a:prstGeom>
            <a:noFill/>
          </p:spPr>
          <p:txBody>
            <a:bodyPr wrap="square" rtlCol="0">
              <a:spAutoFit/>
            </a:bodyPr>
            <a:lstStyle/>
            <a:p>
              <a:r>
                <a:rPr lang="en-US" sz="2000" dirty="0" smtClean="0">
                  <a:latin typeface="Avenir Medium"/>
                  <a:cs typeface="Avenir Medium"/>
                </a:rPr>
                <a:t>Training Data</a:t>
              </a:r>
              <a:endParaRPr lang="en-US" sz="2000" dirty="0">
                <a:latin typeface="Avenir Medium"/>
                <a:cs typeface="Avenir Medium"/>
              </a:endParaRPr>
            </a:p>
          </p:txBody>
        </p:sp>
      </p:grpSp>
      <p:sp>
        <p:nvSpPr>
          <p:cNvPr id="479" name="Rectangle 478"/>
          <p:cNvSpPr/>
          <p:nvPr/>
        </p:nvSpPr>
        <p:spPr>
          <a:xfrm>
            <a:off x="2730103" y="4797152"/>
            <a:ext cx="2329610" cy="41522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Avenir Medium"/>
                <a:cs typeface="Avenir Medium"/>
              </a:rPr>
              <a:t>Machine Learning</a:t>
            </a:r>
            <a:endParaRPr lang="en-US" sz="2000" dirty="0">
              <a:latin typeface="Avenir Medium"/>
              <a:cs typeface="Avenir Medium"/>
            </a:endParaRPr>
          </a:p>
        </p:txBody>
      </p:sp>
      <p:grpSp>
        <p:nvGrpSpPr>
          <p:cNvPr id="480" name="Group 479"/>
          <p:cNvGrpSpPr/>
          <p:nvPr/>
        </p:nvGrpSpPr>
        <p:grpSpPr>
          <a:xfrm>
            <a:off x="3913070" y="5301618"/>
            <a:ext cx="1379010" cy="431638"/>
            <a:chOff x="4185105" y="3881491"/>
            <a:chExt cx="1379010" cy="431638"/>
          </a:xfrm>
        </p:grpSpPr>
        <p:cxnSp>
          <p:nvCxnSpPr>
            <p:cNvPr id="481" name="Straight Arrow Connector 480"/>
            <p:cNvCxnSpPr/>
            <p:nvPr/>
          </p:nvCxnSpPr>
          <p:spPr>
            <a:xfrm>
              <a:off x="4185105" y="3881491"/>
              <a:ext cx="0" cy="43163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482" name="TextBox 481"/>
            <p:cNvSpPr txBox="1"/>
            <p:nvPr/>
          </p:nvSpPr>
          <p:spPr>
            <a:xfrm>
              <a:off x="4267971" y="3911352"/>
              <a:ext cx="1296144" cy="400110"/>
            </a:xfrm>
            <a:prstGeom prst="rect">
              <a:avLst/>
            </a:prstGeom>
            <a:noFill/>
          </p:spPr>
          <p:txBody>
            <a:bodyPr wrap="square" rtlCol="0">
              <a:spAutoFit/>
            </a:bodyPr>
            <a:lstStyle/>
            <a:p>
              <a:r>
                <a:rPr lang="en-US" sz="2000" dirty="0" smtClean="0">
                  <a:latin typeface="Avenir Medium"/>
                  <a:cs typeface="Avenir Medium"/>
                </a:rPr>
                <a:t>Classifier</a:t>
              </a:r>
              <a:endParaRPr lang="en-US" sz="2000" dirty="0">
                <a:latin typeface="Avenir Medium"/>
                <a:cs typeface="Avenir Medium"/>
              </a:endParaRPr>
            </a:p>
          </p:txBody>
        </p:sp>
      </p:grpSp>
      <p:sp>
        <p:nvSpPr>
          <p:cNvPr id="483" name="TextBox 482"/>
          <p:cNvSpPr txBox="1"/>
          <p:nvPr/>
        </p:nvSpPr>
        <p:spPr>
          <a:xfrm>
            <a:off x="2339752" y="5375330"/>
            <a:ext cx="1563832" cy="369332"/>
          </a:xfrm>
          <a:prstGeom prst="rect">
            <a:avLst/>
          </a:prstGeom>
          <a:noFill/>
        </p:spPr>
        <p:txBody>
          <a:bodyPr wrap="none" rtlCol="0">
            <a:spAutoFit/>
          </a:bodyPr>
          <a:lstStyle/>
          <a:p>
            <a:r>
              <a:rPr lang="en-US" i="1" dirty="0">
                <a:latin typeface="Avenir Medium"/>
                <a:cs typeface="Avenir Medium"/>
              </a:rPr>
              <a:t>E</a:t>
            </a:r>
            <a:r>
              <a:rPr lang="en-US" i="1" dirty="0" smtClean="0">
                <a:latin typeface="Avenir Medium"/>
                <a:cs typeface="Avenir Medium"/>
              </a:rPr>
              <a:t>xplanations</a:t>
            </a:r>
          </a:p>
        </p:txBody>
      </p:sp>
      <p:cxnSp>
        <p:nvCxnSpPr>
          <p:cNvPr id="224" name="Straight Arrow Connector 223"/>
          <p:cNvCxnSpPr/>
          <p:nvPr/>
        </p:nvCxnSpPr>
        <p:spPr>
          <a:xfrm>
            <a:off x="2380346" y="1635842"/>
            <a:ext cx="0" cy="392208"/>
          </a:xfrm>
          <a:prstGeom prst="straightConnector1">
            <a:avLst/>
          </a:prstGeom>
          <a:ln>
            <a:solidFill>
              <a:srgbClr val="77933C"/>
            </a:solidFill>
            <a:tailEnd type="arrow"/>
          </a:ln>
          <a:effectLst/>
        </p:spPr>
        <p:style>
          <a:lnRef idx="2">
            <a:schemeClr val="dk1"/>
          </a:lnRef>
          <a:fillRef idx="0">
            <a:schemeClr val="dk1"/>
          </a:fillRef>
          <a:effectRef idx="1">
            <a:schemeClr val="dk1"/>
          </a:effectRef>
          <a:fontRef idx="minor">
            <a:schemeClr val="tx1"/>
          </a:fontRef>
        </p:style>
      </p:cxnSp>
      <p:cxnSp>
        <p:nvCxnSpPr>
          <p:cNvPr id="225" name="Straight Arrow Connector 224"/>
          <p:cNvCxnSpPr/>
          <p:nvPr/>
        </p:nvCxnSpPr>
        <p:spPr>
          <a:xfrm>
            <a:off x="4149128" y="1417070"/>
            <a:ext cx="0" cy="610981"/>
          </a:xfrm>
          <a:prstGeom prst="straightConnector1">
            <a:avLst/>
          </a:prstGeom>
          <a:ln>
            <a:solidFill>
              <a:srgbClr val="953735"/>
            </a:solidFill>
            <a:tailEnd type="arrow"/>
          </a:ln>
          <a:effectLst/>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3275856" y="2780928"/>
            <a:ext cx="0" cy="210981"/>
          </a:xfrm>
          <a:prstGeom prst="line">
            <a:avLst/>
          </a:prstGeom>
          <a:ln w="19050" cmpd="sng">
            <a:prstDash val="dot"/>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0544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382"/>
                                        </p:tgtEl>
                                      </p:cBhvr>
                                      <p:by x="50000" y="50000"/>
                                    </p:animScale>
                                  </p:childTnLst>
                                </p:cTn>
                              </p:par>
                            </p:childTnLst>
                          </p:cTn>
                        </p:par>
                        <p:par>
                          <p:cTn id="7" fill="hold">
                            <p:stCondLst>
                              <p:cond delay="500"/>
                            </p:stCondLst>
                            <p:childTnLst>
                              <p:par>
                                <p:cTn id="8" presetID="0" presetClass="path" presetSubtype="0" accel="50000" decel="50000" fill="hold" nodeType="afterEffect">
                                  <p:stCondLst>
                                    <p:cond delay="0"/>
                                  </p:stCondLst>
                                  <p:childTnLst>
                                    <p:animMotion origin="layout" path="M 3.87287E-6 2.49723E-6 L 0.25634 2.49723E-6 " pathEditMode="relative" rAng="0" ptsTypes="AA">
                                      <p:cBhvr>
                                        <p:cTn id="9" dur="500" fill="hold"/>
                                        <p:tgtEl>
                                          <p:spTgt spid="382"/>
                                        </p:tgtEl>
                                        <p:attrNameLst>
                                          <p:attrName>ppt_x</p:attrName>
                                          <p:attrName>ppt_y</p:attrName>
                                        </p:attrNameLst>
                                      </p:cBhvr>
                                      <p:rCtr x="12817" y="0"/>
                                    </p:animMotion>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86"/>
                                        </p:tgtEl>
                                        <p:attrNameLst>
                                          <p:attrName>style.visibility</p:attrName>
                                        </p:attrNameLst>
                                      </p:cBhvr>
                                      <p:to>
                                        <p:strVal val="hidden"/>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12"/>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5"/>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3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3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4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4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4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4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4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54"/>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5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5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5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6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64"/>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6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6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6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11"/>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8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9"/>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291"/>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9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1.64293E-6 -2.22222E-6 C 0.03751 -0.02416 0.0752 -0.04833 0.10698 -0.04777 C 0.13876 -0.04722 0.16464 -0.02194 0.19069 0.00334 " pathEditMode="relative" ptsTypes="aaA">
                                      <p:cBhvr>
                                        <p:cTn id="107" dur="1000" fill="hold"/>
                                        <p:tgtEl>
                                          <p:spTgt spid="236"/>
                                        </p:tgtEl>
                                        <p:attrNameLst>
                                          <p:attrName>ppt_x</p:attrName>
                                          <p:attrName>ppt_y</p:attrName>
                                        </p:attrNameLst>
                                      </p:cBhvr>
                                    </p:animMotion>
                                  </p:childTnLst>
                                </p:cTn>
                              </p:par>
                              <p:par>
                                <p:cTn id="108" presetID="0" presetClass="path" presetSubtype="0" accel="50000" decel="50000" fill="hold" nodeType="withEffect">
                                  <p:stCondLst>
                                    <p:cond delay="0"/>
                                  </p:stCondLst>
                                  <p:childTnLst>
                                    <p:animMotion origin="layout" path="M -2.27162E-6 1.11111E-6 C -0.02501 0.01722 -0.04984 0.03472 -0.07381 0.04055 C -0.09777 0.04639 -0.1266 0.04528 -0.14328 0.03528 C -0.15995 0.02528 -0.16707 0.00278 -0.17419 -0.01945 " pathEditMode="relative" ptsTypes="aaaA">
                                      <p:cBhvr>
                                        <p:cTn id="109" dur="1000" fill="hold"/>
                                        <p:tgtEl>
                                          <p:spTgt spid="247"/>
                                        </p:tgtEl>
                                        <p:attrNameLst>
                                          <p:attrName>ppt_x</p:attrName>
                                          <p:attrName>ppt_y</p:attrName>
                                        </p:attrNameLst>
                                      </p:cBhvr>
                                    </p:animMotion>
                                  </p:childTnLst>
                                </p:cTn>
                              </p:par>
                              <p:par>
                                <p:cTn id="110" presetID="0" presetClass="path" presetSubtype="0" accel="50000" decel="50000" fill="hold" nodeType="withEffect">
                                  <p:stCondLst>
                                    <p:cond delay="0"/>
                                  </p:stCondLst>
                                  <p:childTnLst>
                                    <p:animMotion origin="layout" path="M -0.02275 0.01222 C -0.00365 -0.01111 0.01563 -0.03417 0.04011 -0.04055 C 0.0646 -0.04694 0.10663 -0.0325 0.12382 -0.02667 C 0.14102 -0.02083 0.14241 -0.01305 0.1438 -0.00528 " pathEditMode="relative" rAng="0" ptsTypes="aaaA">
                                      <p:cBhvr>
                                        <p:cTn id="111" dur="1000" fill="hold"/>
                                        <p:tgtEl>
                                          <p:spTgt spid="237"/>
                                        </p:tgtEl>
                                        <p:attrNameLst>
                                          <p:attrName>ppt_x</p:attrName>
                                          <p:attrName>ppt_y</p:attrName>
                                        </p:attrNameLst>
                                      </p:cBhvr>
                                      <p:rCtr x="8319" y="-2972"/>
                                    </p:animMotion>
                                  </p:childTnLst>
                                </p:cTn>
                              </p:par>
                              <p:par>
                                <p:cTn id="112" presetID="0" presetClass="path" presetSubtype="0" accel="50000" decel="50000" fill="hold" nodeType="withEffect">
                                  <p:stCondLst>
                                    <p:cond delay="0"/>
                                  </p:stCondLst>
                                  <p:childTnLst>
                                    <p:animMotion origin="layout" path="M -6.28691E-7 1.11111E-6 C -0.04707 0.01445 -0.09396 0.02889 -0.1247 0.03 C -0.15544 0.03111 -0.17298 0.01556 -0.18427 0.00695 C -0.19556 -0.00167 -0.19434 -0.01167 -0.19295 -0.02139 " pathEditMode="relative" ptsTypes="aaaA">
                                      <p:cBhvr>
                                        <p:cTn id="113" dur="1000" fill="hold"/>
                                        <p:tgtEl>
                                          <p:spTgt spid="244"/>
                                        </p:tgtEl>
                                        <p:attrNameLst>
                                          <p:attrName>ppt_x</p:attrName>
                                          <p:attrName>ppt_y</p:attrName>
                                        </p:attrNameLst>
                                      </p:cBhvr>
                                    </p:animMotion>
                                  </p:childTnLst>
                                </p:cTn>
                              </p:par>
                            </p:childTnLst>
                          </p:cTn>
                        </p:par>
                        <p:par>
                          <p:cTn id="114" fill="hold">
                            <p:stCondLst>
                              <p:cond delay="1000"/>
                            </p:stCondLst>
                            <p:childTnLst>
                              <p:par>
                                <p:cTn id="115" presetID="0" presetClass="path" presetSubtype="0" accel="50000" decel="50000" fill="hold" nodeType="afterEffect">
                                  <p:stCondLst>
                                    <p:cond delay="0"/>
                                  </p:stCondLst>
                                  <p:childTnLst>
                                    <p:animMotion origin="layout" path="M -6.28691E-7 2.22222E-6 C 0.02778 -0.01055 0.05557 -0.02083 0.08041 -0.02472 C 0.10524 -0.02861 0.13563 -0.02778 0.14883 -0.02305 C 0.16203 -0.01833 0.16082 -0.0075 0.15977 0.00361 " pathEditMode="relative" ptsTypes="aaaA">
                                      <p:cBhvr>
                                        <p:cTn id="116" dur="1000" fill="hold"/>
                                        <p:tgtEl>
                                          <p:spTgt spid="256"/>
                                        </p:tgtEl>
                                        <p:attrNameLst>
                                          <p:attrName>ppt_x</p:attrName>
                                          <p:attrName>ppt_y</p:attrName>
                                        </p:attrNameLst>
                                      </p:cBhvr>
                                    </p:animMotion>
                                  </p:childTnLst>
                                </p:cTn>
                              </p:par>
                              <p:par>
                                <p:cTn id="117" presetID="0" presetClass="path" presetSubtype="0" accel="50000" decel="50000" fill="hold" nodeType="withEffect">
                                  <p:stCondLst>
                                    <p:cond delay="0"/>
                                  </p:stCondLst>
                                  <p:childTnLst>
                                    <p:animMotion origin="layout" path="M 3.67141E-6 8.88889E-6 C -0.03109 0.02473 -0.06217 0.04945 -0.08822 0.05639 C -0.11428 0.06334 -0.1438 0.05306 -0.15665 0.04223 C -0.1695 0.03139 -0.16759 0.01112 -0.16551 -0.00888 " pathEditMode="relative" ptsTypes="aaaA">
                                      <p:cBhvr>
                                        <p:cTn id="118" dur="1000" fill="hold"/>
                                        <p:tgtEl>
                                          <p:spTgt spid="258"/>
                                        </p:tgtEl>
                                        <p:attrNameLst>
                                          <p:attrName>ppt_x</p:attrName>
                                          <p:attrName>ppt_y</p:attrName>
                                        </p:attrNameLst>
                                      </p:cBhvr>
                                    </p:animMotion>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229"/>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230"/>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231"/>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235"/>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236"/>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237"/>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38"/>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39"/>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24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44"/>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5"/>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246"/>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47"/>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4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249"/>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250"/>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254"/>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255"/>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256"/>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257"/>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258"/>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259"/>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263"/>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26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265"/>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266"/>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267"/>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289"/>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288"/>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29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29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12"/>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411"/>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41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44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24"/>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2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2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47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7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8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483"/>
                                        </p:tgtEl>
                                        <p:attrNameLst>
                                          <p:attrName>style.visibility</p:attrName>
                                        </p:attrNameLst>
                                      </p:cBhvr>
                                      <p:to>
                                        <p:strVal val="visible"/>
                                      </p:to>
                                    </p:set>
                                  </p:childTnLst>
                                </p:cTn>
                              </p:par>
                              <p:par>
                                <p:cTn id="211" presetID="0" presetClass="path" presetSubtype="0" accel="50000" decel="50000" fill="hold" grpId="1" nodeType="withEffect">
                                  <p:stCondLst>
                                    <p:cond delay="0"/>
                                  </p:stCondLst>
                                  <p:childTnLst>
                                    <p:animMotion origin="layout" path="M -3.72352E-6 0 C -0.00729 0.01306 -0.01389 0.02639 -0.03369 0.03361 C -0.05349 0.04028 -0.08753 0.04056 -0.12035 0.04222 " pathEditMode="relative" rAng="0" ptsTypes="aaA">
                                      <p:cBhvr>
                                        <p:cTn id="212" dur="1000" fill="hold"/>
                                        <p:tgtEl>
                                          <p:spTgt spid="483"/>
                                        </p:tgtEl>
                                        <p:attrNameLst>
                                          <p:attrName>ppt_x</p:attrName>
                                          <p:attrName>ppt_y</p:attrName>
                                        </p:attrNameLst>
                                      </p:cBhvr>
                                      <p:rCtr x="-6026" y="2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9" grpId="0" animBg="1"/>
      <p:bldP spid="229" grpId="1" animBg="1"/>
      <p:bldP spid="248" grpId="0" animBg="1"/>
      <p:bldP spid="248" grpId="1" animBg="1"/>
      <p:bldP spid="267" grpId="0" animBg="1"/>
      <p:bldP spid="267" grpId="1" animBg="1"/>
      <p:bldP spid="411" grpId="0" animBg="1"/>
      <p:bldP spid="411" grpId="1" animBg="1"/>
      <p:bldP spid="412" grpId="0" animBg="1"/>
      <p:bldP spid="412" grpId="1" animBg="1"/>
      <p:bldP spid="414" grpId="0"/>
      <p:bldP spid="415" grpId="0"/>
      <p:bldP spid="479" grpId="0" animBg="1"/>
      <p:bldP spid="483" grpId="0"/>
      <p:bldP spid="48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R</a:t>
            </a:r>
            <a:r>
              <a:rPr lang="en-US" dirty="0" smtClean="0"/>
              <a:t>igorous information flow experiments</a:t>
            </a:r>
          </a:p>
          <a:p>
            <a:pPr marL="731838" lvl="1" indent="-457200">
              <a:buFont typeface="+mj-lt"/>
              <a:buAutoNum type="arabicPeriod"/>
            </a:pPr>
            <a:r>
              <a:rPr lang="en-US" sz="2400" dirty="0" smtClean="0"/>
              <a:t>Probabilistic interference = Pearl’s causation</a:t>
            </a:r>
          </a:p>
          <a:p>
            <a:pPr marL="731838" lvl="1" indent="-457200">
              <a:buFont typeface="+mj-lt"/>
              <a:buAutoNum type="arabicPeriod"/>
            </a:pPr>
            <a:r>
              <a:rPr lang="en-US" sz="2400" dirty="0" smtClean="0"/>
              <a:t>Experimental design for causal determination</a:t>
            </a:r>
          </a:p>
          <a:p>
            <a:pPr marL="731838" lvl="1" indent="-457200">
              <a:buFont typeface="+mj-lt"/>
              <a:buAutoNum type="arabicPeriod"/>
            </a:pPr>
            <a:r>
              <a:rPr lang="en-US" sz="2400" dirty="0" smtClean="0"/>
              <a:t>Significance testing with non-parametric statistics</a:t>
            </a:r>
          </a:p>
          <a:p>
            <a:endParaRPr lang="en-US" sz="2700" dirty="0"/>
          </a:p>
          <a:p>
            <a:r>
              <a:rPr lang="en-US" sz="2700" dirty="0"/>
              <a:t>E</a:t>
            </a:r>
            <a:r>
              <a:rPr lang="en-US" sz="2700" dirty="0" smtClean="0"/>
              <a:t>xperimental study of Google Ads</a:t>
            </a:r>
          </a:p>
          <a:p>
            <a:pPr marL="731838" lvl="1" indent="-457200">
              <a:buFont typeface="+mj-lt"/>
              <a:buAutoNum type="arabicPeriod"/>
            </a:pPr>
            <a:r>
              <a:rPr lang="en-US" sz="2400" dirty="0" err="1" smtClean="0"/>
              <a:t>AdFisher</a:t>
            </a:r>
            <a:r>
              <a:rPr lang="en-US" sz="2400" dirty="0" smtClean="0"/>
              <a:t> Tool</a:t>
            </a:r>
          </a:p>
          <a:p>
            <a:pPr marL="731838" lvl="1" indent="-457200">
              <a:buFont typeface="+mj-lt"/>
              <a:buAutoNum type="arabicPeriod"/>
            </a:pPr>
            <a:r>
              <a:rPr lang="en-US" sz="2400" dirty="0" smtClean="0"/>
              <a:t>Findings of opacity, choice, and discrimination</a:t>
            </a:r>
            <a:endParaRPr lang="en-US" sz="2400" dirty="0"/>
          </a:p>
        </p:txBody>
      </p:sp>
      <p:sp>
        <p:nvSpPr>
          <p:cNvPr id="4" name="Slide Number Placeholder 3"/>
          <p:cNvSpPr>
            <a:spLocks noGrp="1"/>
          </p:cNvSpPr>
          <p:nvPr>
            <p:ph type="sldNum" sz="quarter" idx="12"/>
          </p:nvPr>
        </p:nvSpPr>
        <p:spPr>
          <a:xfrm>
            <a:off x="616496" y="6354763"/>
            <a:ext cx="1219200" cy="366712"/>
          </a:xfrm>
        </p:spPr>
        <p:txBody>
          <a:bodyPr/>
          <a:lstStyle/>
          <a:p>
            <a:pPr>
              <a:defRPr/>
            </a:pPr>
            <a:fld id="{913EBE8F-A853-47C4-AE1E-4A5B1505A885}" type="slidenum">
              <a:rPr lang="en-US" smtClean="0"/>
              <a:pPr>
                <a:defRPr/>
              </a:pPr>
              <a:t>21</a:t>
            </a:fld>
            <a:endParaRPr lang="en-US"/>
          </a:p>
        </p:txBody>
      </p:sp>
    </p:spTree>
    <p:extLst>
      <p:ext uri="{BB962C8B-B14F-4D97-AF65-F5344CB8AC3E}">
        <p14:creationId xmlns:p14="http://schemas.microsoft.com/office/powerpoint/2010/main" val="42594830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Extensions of </a:t>
            </a:r>
            <a:r>
              <a:rPr lang="en-US" dirty="0" err="1" smtClean="0"/>
              <a:t>AdFisher</a:t>
            </a:r>
            <a:endParaRPr lang="en-US" dirty="0" smtClean="0"/>
          </a:p>
          <a:p>
            <a:pPr lvl="1"/>
            <a:r>
              <a:rPr lang="en-US" dirty="0" smtClean="0"/>
              <a:t>Interpretable machine learning</a:t>
            </a:r>
          </a:p>
          <a:p>
            <a:r>
              <a:rPr lang="en-US" dirty="0" smtClean="0"/>
              <a:t>Incorporating formal notions of discrimination</a:t>
            </a:r>
          </a:p>
          <a:p>
            <a:pPr lvl="1"/>
            <a:r>
              <a:rPr lang="en-US" dirty="0" smtClean="0"/>
              <a:t>Discrimination vs. unfairness</a:t>
            </a:r>
          </a:p>
          <a:p>
            <a:r>
              <a:rPr lang="en-US" dirty="0" smtClean="0"/>
              <a:t>How much transparency is right?</a:t>
            </a:r>
          </a:p>
          <a:p>
            <a:r>
              <a:rPr lang="en-US" dirty="0" smtClean="0"/>
              <a:t>Internal auditing and preventing violations</a:t>
            </a:r>
          </a:p>
          <a:p>
            <a:pPr lvl="1"/>
            <a:r>
              <a:rPr lang="en-US" dirty="0" smtClean="0"/>
              <a:t>Policing advertisers</a:t>
            </a:r>
          </a:p>
          <a:p>
            <a:pPr lvl="1"/>
            <a:r>
              <a:rPr lang="en-US" dirty="0" smtClean="0"/>
              <a:t>Understanding models from machine learning</a:t>
            </a:r>
            <a:endParaRPr lang="en-US" dirty="0"/>
          </a:p>
        </p:txBody>
      </p:sp>
      <p:sp>
        <p:nvSpPr>
          <p:cNvPr id="4" name="Slide Number Placeholder 3"/>
          <p:cNvSpPr>
            <a:spLocks noGrp="1"/>
          </p:cNvSpPr>
          <p:nvPr>
            <p:ph type="sldNum" sz="quarter" idx="12"/>
          </p:nvPr>
        </p:nvSpPr>
        <p:spPr/>
        <p:txBody>
          <a:bodyPr/>
          <a:lstStyle/>
          <a:p>
            <a:pPr>
              <a:defRPr/>
            </a:pPr>
            <a:fld id="{913EBE8F-A853-47C4-AE1E-4A5B1505A885}" type="slidenum">
              <a:rPr lang="en-US" smtClean="0"/>
              <a:pPr>
                <a:defRPr/>
              </a:pPr>
              <a:t>22</a:t>
            </a:fld>
            <a:endParaRPr lang="en-US"/>
          </a:p>
        </p:txBody>
      </p:sp>
    </p:spTree>
    <p:extLst>
      <p:ext uri="{BB962C8B-B14F-4D97-AF65-F5344CB8AC3E}">
        <p14:creationId xmlns:p14="http://schemas.microsoft.com/office/powerpoint/2010/main" val="41216930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0" y="764704"/>
            <a:ext cx="9144000" cy="1654696"/>
          </a:xfrm>
        </p:spPr>
        <p:txBody>
          <a:bodyPr/>
          <a:lstStyle/>
          <a:p>
            <a:pPr algn="ctr"/>
            <a:r>
              <a:rPr lang="en-US" sz="2800" dirty="0" smtClean="0"/>
              <a:t>Accountability through Information Flow Experiments</a:t>
            </a:r>
          </a:p>
        </p:txBody>
      </p:sp>
      <p:sp>
        <p:nvSpPr>
          <p:cNvPr id="5" name="Text Placeholder 4"/>
          <p:cNvSpPr>
            <a:spLocks noGrp="1"/>
          </p:cNvSpPr>
          <p:nvPr>
            <p:ph type="subTitle" idx="1"/>
          </p:nvPr>
        </p:nvSpPr>
        <p:spPr>
          <a:xfrm>
            <a:off x="0" y="2708920"/>
            <a:ext cx="9144000" cy="3816424"/>
          </a:xfrm>
        </p:spPr>
        <p:txBody>
          <a:bodyPr>
            <a:noAutofit/>
          </a:bodyPr>
          <a:lstStyle/>
          <a:p>
            <a:pPr algn="ctr" fontAlgn="auto">
              <a:spcAft>
                <a:spcPts val="0"/>
              </a:spcAft>
              <a:buFont typeface="Wingdings 3"/>
              <a:buNone/>
              <a:defRPr/>
            </a:pPr>
            <a:r>
              <a:rPr lang="en-US" sz="2400" dirty="0" smtClean="0">
                <a:solidFill>
                  <a:schemeClr val="tx1"/>
                </a:solidFill>
              </a:rPr>
              <a:t>Michael Carl </a:t>
            </a:r>
            <a:r>
              <a:rPr lang="en-US" sz="2400" dirty="0" err="1" smtClean="0">
                <a:solidFill>
                  <a:schemeClr val="tx1"/>
                </a:solidFill>
              </a:rPr>
              <a:t>Tschantz</a:t>
            </a:r>
            <a:endParaRPr lang="en-US" sz="2400" dirty="0" smtClean="0">
              <a:solidFill>
                <a:schemeClr val="tx1"/>
              </a:solidFill>
            </a:endParaRPr>
          </a:p>
          <a:p>
            <a:pPr algn="ctr" fontAlgn="auto">
              <a:spcAft>
                <a:spcPts val="0"/>
              </a:spcAft>
              <a:buFont typeface="Wingdings 3"/>
              <a:buNone/>
              <a:defRPr/>
            </a:pPr>
            <a:r>
              <a:rPr lang="en-US" sz="2400" dirty="0" smtClean="0">
                <a:solidFill>
                  <a:schemeClr val="tx1"/>
                </a:solidFill>
              </a:rPr>
              <a:t>UC Berkeley</a:t>
            </a:r>
          </a:p>
          <a:p>
            <a:pPr algn="ctr" fontAlgn="auto">
              <a:spcAft>
                <a:spcPts val="0"/>
              </a:spcAft>
              <a:buFont typeface="Wingdings 3"/>
              <a:buNone/>
              <a:defRPr/>
            </a:pPr>
            <a:endParaRPr lang="en-US" sz="2400" dirty="0">
              <a:solidFill>
                <a:schemeClr val="tx1"/>
              </a:solidFill>
            </a:endParaRPr>
          </a:p>
          <a:p>
            <a:pPr algn="ctr" fontAlgn="auto">
              <a:spcAft>
                <a:spcPts val="0"/>
              </a:spcAft>
              <a:buFont typeface="Wingdings 3"/>
              <a:buNone/>
              <a:defRPr/>
            </a:pPr>
            <a:r>
              <a:rPr lang="en-US" sz="2400" dirty="0" err="1" smtClean="0">
                <a:solidFill>
                  <a:schemeClr val="tx1"/>
                </a:solidFill>
              </a:rPr>
              <a:t>Amit</a:t>
            </a:r>
            <a:r>
              <a:rPr lang="en-US" sz="2400" dirty="0" smtClean="0">
                <a:solidFill>
                  <a:schemeClr val="tx1"/>
                </a:solidFill>
              </a:rPr>
              <a:t> </a:t>
            </a:r>
            <a:r>
              <a:rPr lang="en-US" sz="2400" dirty="0" err="1" smtClean="0">
                <a:solidFill>
                  <a:schemeClr val="tx1"/>
                </a:solidFill>
              </a:rPr>
              <a:t>Datta</a:t>
            </a:r>
            <a:r>
              <a:rPr lang="en-US" sz="2400" dirty="0" smtClean="0">
                <a:solidFill>
                  <a:schemeClr val="tx1"/>
                </a:solidFill>
              </a:rPr>
              <a:t>, CMU</a:t>
            </a:r>
          </a:p>
          <a:p>
            <a:pPr algn="ctr" fontAlgn="auto">
              <a:spcAft>
                <a:spcPts val="0"/>
              </a:spcAft>
              <a:buFont typeface="Wingdings 3"/>
              <a:buNone/>
              <a:defRPr/>
            </a:pPr>
            <a:r>
              <a:rPr lang="en-US" sz="2400" dirty="0" err="1" smtClean="0">
                <a:solidFill>
                  <a:schemeClr val="tx1"/>
                </a:solidFill>
              </a:rPr>
              <a:t>Anupam</a:t>
            </a:r>
            <a:r>
              <a:rPr lang="en-US" sz="2400" dirty="0" smtClean="0">
                <a:solidFill>
                  <a:schemeClr val="tx1"/>
                </a:solidFill>
              </a:rPr>
              <a:t> </a:t>
            </a:r>
            <a:r>
              <a:rPr lang="en-US" sz="2400" dirty="0" err="1" smtClean="0">
                <a:solidFill>
                  <a:schemeClr val="tx1"/>
                </a:solidFill>
              </a:rPr>
              <a:t>Datta</a:t>
            </a:r>
            <a:r>
              <a:rPr lang="en-US" sz="2400" dirty="0" smtClean="0">
                <a:solidFill>
                  <a:schemeClr val="tx1"/>
                </a:solidFill>
              </a:rPr>
              <a:t>, CMU</a:t>
            </a:r>
          </a:p>
          <a:p>
            <a:pPr algn="ctr" fontAlgn="auto">
              <a:spcAft>
                <a:spcPts val="0"/>
              </a:spcAft>
              <a:buFont typeface="Wingdings 3"/>
              <a:buNone/>
              <a:defRPr/>
            </a:pPr>
            <a:r>
              <a:rPr lang="en-US" sz="2400" dirty="0" smtClean="0">
                <a:solidFill>
                  <a:schemeClr val="tx1"/>
                </a:solidFill>
              </a:rPr>
              <a:t>Jeannette M. Wing, MSR</a:t>
            </a:r>
          </a:p>
          <a:p>
            <a:pPr algn="ctr" fontAlgn="auto">
              <a:spcAft>
                <a:spcPts val="0"/>
              </a:spcAft>
              <a:buFont typeface="Wingdings 3"/>
              <a:buNone/>
              <a:defRPr/>
            </a:pPr>
            <a:endParaRPr lang="en-US" sz="2400" dirty="0">
              <a:solidFill>
                <a:schemeClr val="tx1"/>
              </a:solidFill>
            </a:endParaRPr>
          </a:p>
          <a:p>
            <a:pPr>
              <a:defRPr/>
            </a:pPr>
            <a:r>
              <a:rPr lang="en-US" sz="2400" dirty="0" err="1">
                <a:solidFill>
                  <a:schemeClr val="tx1"/>
                </a:solidFill>
              </a:rPr>
              <a:t>www.cs.cmu.edu</a:t>
            </a:r>
            <a:r>
              <a:rPr lang="en-US" sz="2400" dirty="0">
                <a:solidFill>
                  <a:schemeClr val="tx1"/>
                </a:solidFill>
              </a:rPr>
              <a:t>/~</a:t>
            </a:r>
            <a:r>
              <a:rPr lang="en-US" sz="2400" dirty="0" err="1">
                <a:solidFill>
                  <a:schemeClr val="tx1"/>
                </a:solidFill>
              </a:rPr>
              <a:t>mtschant</a:t>
            </a:r>
            <a:r>
              <a:rPr lang="en-US" sz="2400" dirty="0">
                <a:solidFill>
                  <a:schemeClr val="tx1"/>
                </a:solidFill>
              </a:rPr>
              <a:t>/</a:t>
            </a:r>
            <a:r>
              <a:rPr lang="en-US" sz="2400" dirty="0" err="1" smtClean="0">
                <a:solidFill>
                  <a:schemeClr val="tx1"/>
                </a:solidFill>
              </a:rPr>
              <a:t>ife</a:t>
            </a:r>
            <a:endParaRPr lang="en-US" sz="2400" dirty="0">
              <a:solidFill>
                <a:schemeClr val="tx1"/>
              </a:solidFill>
            </a:endParaRPr>
          </a:p>
        </p:txBody>
      </p:sp>
    </p:spTree>
    <p:extLst>
      <p:ext uri="{BB962C8B-B14F-4D97-AF65-F5344CB8AC3E}">
        <p14:creationId xmlns:p14="http://schemas.microsoft.com/office/powerpoint/2010/main" val="26061546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Privacy Policy</a:t>
            </a:r>
            <a:endParaRPr lang="en-US" dirty="0"/>
          </a:p>
        </p:txBody>
      </p:sp>
      <p:sp>
        <p:nvSpPr>
          <p:cNvPr id="3" name="Content Placeholder 2"/>
          <p:cNvSpPr>
            <a:spLocks noGrp="1"/>
          </p:cNvSpPr>
          <p:nvPr>
            <p:ph idx="1"/>
          </p:nvPr>
        </p:nvSpPr>
        <p:spPr/>
        <p:txBody>
          <a:bodyPr/>
          <a:lstStyle/>
          <a:p>
            <a:pPr marL="0" indent="0">
              <a:buNone/>
            </a:pPr>
            <a:r>
              <a:rPr lang="en-US" dirty="0"/>
              <a:t>When showing you tailored ads, we will not associate a cookie or anonymous identifier with sensitive categories, such as those based on race, religion, sexual orientation or health. </a:t>
            </a:r>
          </a:p>
        </p:txBody>
      </p:sp>
      <p:sp>
        <p:nvSpPr>
          <p:cNvPr id="4" name="Slide Number Placeholder 3"/>
          <p:cNvSpPr>
            <a:spLocks noGrp="1"/>
          </p:cNvSpPr>
          <p:nvPr>
            <p:ph type="sldNum" sz="quarter" idx="12"/>
          </p:nvPr>
        </p:nvSpPr>
        <p:spPr/>
        <p:txBody>
          <a:bodyPr/>
          <a:lstStyle/>
          <a:p>
            <a:fld id="{A820C856-D4FA-4588-9410-2B870A393D07}" type="slidenum">
              <a:rPr lang="en-US" smtClean="0"/>
              <a:pPr/>
              <a:t>3</a:t>
            </a:fld>
            <a:endParaRPr lang="en-US"/>
          </a:p>
        </p:txBody>
      </p:sp>
    </p:spTree>
    <p:extLst>
      <p:ext uri="{BB962C8B-B14F-4D97-AF65-F5344CB8AC3E}">
        <p14:creationId xmlns:p14="http://schemas.microsoft.com/office/powerpoint/2010/main" val="36845757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4-09-15 16.40.15.png"/>
          <p:cNvPicPr>
            <a:picLocks noChangeAspect="1"/>
          </p:cNvPicPr>
          <p:nvPr/>
        </p:nvPicPr>
        <p:blipFill rotWithShape="1">
          <a:blip r:embed="rId3">
            <a:extLst>
              <a:ext uri="{28A0092B-C50C-407E-A947-70E740481C1C}">
                <a14:useLocalDpi xmlns:a14="http://schemas.microsoft.com/office/drawing/2010/main" val="0"/>
              </a:ext>
            </a:extLst>
          </a:blip>
          <a:srcRect l="1291" t="12697" r="1845" b="2078"/>
          <a:stretch/>
        </p:blipFill>
        <p:spPr>
          <a:xfrm>
            <a:off x="504430" y="1052736"/>
            <a:ext cx="8172026" cy="5337966"/>
          </a:xfrm>
          <a:prstGeom prst="rect">
            <a:avLst/>
          </a:prstGeom>
          <a:ln>
            <a:solidFill>
              <a:schemeClr val="tx1">
                <a:lumMod val="65000"/>
                <a:lumOff val="35000"/>
              </a:schemeClr>
            </a:solidFill>
          </a:ln>
        </p:spPr>
      </p:pic>
      <p:sp>
        <p:nvSpPr>
          <p:cNvPr id="2" name="Title 1"/>
          <p:cNvSpPr>
            <a:spLocks noGrp="1"/>
          </p:cNvSpPr>
          <p:nvPr>
            <p:ph type="title"/>
          </p:nvPr>
        </p:nvSpPr>
        <p:spPr/>
        <p:txBody>
          <a:bodyPr>
            <a:normAutofit/>
          </a:bodyPr>
          <a:lstStyle/>
          <a:p>
            <a:r>
              <a:rPr lang="en-US" sz="3600" dirty="0" smtClean="0">
                <a:cs typeface="Avenir Heavy"/>
              </a:rPr>
              <a:t>Google Ad Settings</a:t>
            </a:r>
            <a:r>
              <a:rPr lang="en-US" sz="3100" dirty="0" smtClean="0">
                <a:solidFill>
                  <a:srgbClr val="0000FF"/>
                </a:solidFill>
                <a:cs typeface="Avenir Heavy"/>
              </a:rPr>
              <a:t/>
            </a:r>
            <a:br>
              <a:rPr lang="en-US" sz="3100" dirty="0" smtClean="0">
                <a:solidFill>
                  <a:srgbClr val="0000FF"/>
                </a:solidFill>
                <a:cs typeface="Avenir Heavy"/>
              </a:rPr>
            </a:br>
            <a:endParaRPr lang="en-US" sz="3100" dirty="0">
              <a:cs typeface="Avenir Heavy"/>
            </a:endParaRPr>
          </a:p>
        </p:txBody>
      </p:sp>
      <p:sp>
        <p:nvSpPr>
          <p:cNvPr id="8" name="Slide Number Placeholder 7"/>
          <p:cNvSpPr>
            <a:spLocks noGrp="1"/>
          </p:cNvSpPr>
          <p:nvPr>
            <p:ph type="sldNum" sz="quarter" idx="12"/>
          </p:nvPr>
        </p:nvSpPr>
        <p:spPr/>
        <p:txBody>
          <a:bodyPr/>
          <a:lstStyle/>
          <a:p>
            <a:fld id="{E493A5A2-C3EB-8640-AA38-2155744A8CD2}" type="slidenum">
              <a:rPr lang="en-US" b="1" smtClean="0">
                <a:solidFill>
                  <a:srgbClr val="000000"/>
                </a:solidFill>
                <a:latin typeface="Avenir Light"/>
                <a:cs typeface="Avenir Light"/>
              </a:rPr>
              <a:t>4</a:t>
            </a:fld>
            <a:endParaRPr lang="en-US" b="1" dirty="0">
              <a:solidFill>
                <a:srgbClr val="000000"/>
              </a:solidFill>
              <a:latin typeface="Avenir Light"/>
              <a:cs typeface="Avenir Light"/>
            </a:endParaRPr>
          </a:p>
        </p:txBody>
      </p:sp>
      <p:sp>
        <p:nvSpPr>
          <p:cNvPr id="9" name="Rounded Rectangle 8"/>
          <p:cNvSpPr/>
          <p:nvPr/>
        </p:nvSpPr>
        <p:spPr>
          <a:xfrm>
            <a:off x="5652120" y="2348880"/>
            <a:ext cx="392048" cy="2422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ounded Rectangle 9"/>
          <p:cNvSpPr/>
          <p:nvPr/>
        </p:nvSpPr>
        <p:spPr>
          <a:xfrm>
            <a:off x="5664688" y="3212976"/>
            <a:ext cx="419480" cy="2880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5652120" y="4149080"/>
            <a:ext cx="419480" cy="2880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5652120" y="5085184"/>
            <a:ext cx="2736304" cy="2880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ounded Rectangle 12"/>
          <p:cNvSpPr/>
          <p:nvPr/>
        </p:nvSpPr>
        <p:spPr>
          <a:xfrm>
            <a:off x="6012160" y="2348880"/>
            <a:ext cx="335684" cy="2422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6084168" y="3284984"/>
            <a:ext cx="335684" cy="2422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6084168" y="4149080"/>
            <a:ext cx="335684" cy="2422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8388424" y="5085184"/>
            <a:ext cx="335684" cy="2422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5652120" y="6021288"/>
            <a:ext cx="576064" cy="21602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8625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93A5A2-C3EB-8640-AA38-2155744A8CD2}" type="slidenum">
              <a:rPr lang="en-US" b="1" smtClean="0">
                <a:solidFill>
                  <a:srgbClr val="000000"/>
                </a:solidFill>
                <a:latin typeface="Avenir Heavy"/>
                <a:cs typeface="Avenir Heavy"/>
              </a:rPr>
              <a:t>5</a:t>
            </a:fld>
            <a:endParaRPr lang="en-US" b="1" dirty="0">
              <a:solidFill>
                <a:srgbClr val="000000"/>
              </a:solidFill>
              <a:latin typeface="Avenir Heavy"/>
              <a:cs typeface="Avenir Heavy"/>
            </a:endParaRPr>
          </a:p>
        </p:txBody>
      </p:sp>
      <p:cxnSp>
        <p:nvCxnSpPr>
          <p:cNvPr id="12" name="Straight Arrow Connector 11"/>
          <p:cNvCxnSpPr>
            <a:stCxn id="11" idx="3"/>
            <a:endCxn id="9" idx="1"/>
          </p:cNvCxnSpPr>
          <p:nvPr/>
        </p:nvCxnSpPr>
        <p:spPr>
          <a:xfrm flipV="1">
            <a:off x="2437429" y="2204864"/>
            <a:ext cx="1054451" cy="11089"/>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22" idx="1"/>
          </p:cNvCxnSpPr>
          <p:nvPr/>
        </p:nvCxnSpPr>
        <p:spPr>
          <a:xfrm>
            <a:off x="5652120" y="2204864"/>
            <a:ext cx="792089" cy="8538"/>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8967" y="2943600"/>
            <a:ext cx="0" cy="919811"/>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148064" y="3068960"/>
            <a:ext cx="14423" cy="776810"/>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491880" y="1340768"/>
            <a:ext cx="2160240" cy="17281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smtClean="0">
              <a:latin typeface="Avenir Heavy"/>
              <a:cs typeface="Avenir Heavy"/>
            </a:endParaRPr>
          </a:p>
        </p:txBody>
      </p:sp>
      <p:sp>
        <p:nvSpPr>
          <p:cNvPr id="11" name="Rectangle 10"/>
          <p:cNvSpPr/>
          <p:nvPr/>
        </p:nvSpPr>
        <p:spPr>
          <a:xfrm>
            <a:off x="539552" y="1415327"/>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Web browsing</a:t>
            </a:r>
            <a:endParaRPr lang="en-US" sz="2400" dirty="0">
              <a:latin typeface="Avenir Heavy"/>
              <a:cs typeface="Avenir Heavy"/>
            </a:endParaRPr>
          </a:p>
        </p:txBody>
      </p:sp>
      <p:sp>
        <p:nvSpPr>
          <p:cNvPr id="22" name="Rectangle 21"/>
          <p:cNvSpPr/>
          <p:nvPr/>
        </p:nvSpPr>
        <p:spPr>
          <a:xfrm>
            <a:off x="6444209" y="1412776"/>
            <a:ext cx="2520280"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Advertisements</a:t>
            </a:r>
            <a:endParaRPr lang="en-US" sz="2400" dirty="0">
              <a:latin typeface="Avenir Heavy"/>
              <a:cs typeface="Avenir Heavy"/>
            </a:endParaRPr>
          </a:p>
        </p:txBody>
      </p:sp>
      <p:sp>
        <p:nvSpPr>
          <p:cNvPr id="30" name="Rectangle 29"/>
          <p:cNvSpPr/>
          <p:nvPr/>
        </p:nvSpPr>
        <p:spPr>
          <a:xfrm>
            <a:off x="3612478" y="3845770"/>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 settings</a:t>
            </a:r>
            <a:endParaRPr lang="en-US" sz="2400" dirty="0">
              <a:latin typeface="Avenir Heavy"/>
              <a:cs typeface="Avenir Heavy"/>
            </a:endParaRPr>
          </a:p>
        </p:txBody>
      </p:sp>
      <p:cxnSp>
        <p:nvCxnSpPr>
          <p:cNvPr id="23" name="Straight Connector 22"/>
          <p:cNvCxnSpPr>
            <a:stCxn id="9" idx="1"/>
            <a:endCxn id="9" idx="3"/>
          </p:cNvCxnSpPr>
          <p:nvPr/>
        </p:nvCxnSpPr>
        <p:spPr>
          <a:xfrm>
            <a:off x="3491880" y="2204864"/>
            <a:ext cx="2160240" cy="0"/>
          </a:xfrm>
          <a:prstGeom prst="line">
            <a:avLst/>
          </a:prstGeom>
          <a:ln>
            <a:prstDash val="dash"/>
          </a:ln>
          <a:effectLst/>
        </p:spPr>
        <p:style>
          <a:lnRef idx="2">
            <a:schemeClr val="dk1"/>
          </a:lnRef>
          <a:fillRef idx="0">
            <a:schemeClr val="dk1"/>
          </a:fillRef>
          <a:effectRef idx="1">
            <a:schemeClr val="dk1"/>
          </a:effectRef>
          <a:fontRef idx="minor">
            <a:schemeClr val="tx1"/>
          </a:fontRef>
        </p:style>
      </p:cxnSp>
      <p:sp>
        <p:nvSpPr>
          <p:cNvPr id="42" name="Freeform 41"/>
          <p:cNvSpPr/>
          <p:nvPr/>
        </p:nvSpPr>
        <p:spPr>
          <a:xfrm>
            <a:off x="3558520" y="2207310"/>
            <a:ext cx="376784" cy="720131"/>
          </a:xfrm>
          <a:custGeom>
            <a:avLst/>
            <a:gdLst>
              <a:gd name="connsiteX0" fmla="*/ 0 w 376784"/>
              <a:gd name="connsiteY0" fmla="*/ 0 h 600109"/>
              <a:gd name="connsiteX1" fmla="*/ 293054 w 376784"/>
              <a:gd name="connsiteY1" fmla="*/ 139560 h 600109"/>
              <a:gd name="connsiteX2" fmla="*/ 376784 w 376784"/>
              <a:gd name="connsiteY2" fmla="*/ 600109 h 600109"/>
            </a:gdLst>
            <a:ahLst/>
            <a:cxnLst>
              <a:cxn ang="0">
                <a:pos x="connsiteX0" y="connsiteY0"/>
              </a:cxn>
              <a:cxn ang="0">
                <a:pos x="connsiteX1" y="connsiteY1"/>
              </a:cxn>
              <a:cxn ang="0">
                <a:pos x="connsiteX2" y="connsiteY2"/>
              </a:cxn>
            </a:cxnLst>
            <a:rect l="l" t="t" r="r" b="b"/>
            <a:pathLst>
              <a:path w="376784" h="600109">
                <a:moveTo>
                  <a:pt x="0" y="0"/>
                </a:moveTo>
                <a:cubicBezTo>
                  <a:pt x="115128" y="19771"/>
                  <a:pt x="230257" y="39542"/>
                  <a:pt x="293054" y="139560"/>
                </a:cubicBezTo>
                <a:cubicBezTo>
                  <a:pt x="355851" y="239578"/>
                  <a:pt x="376784" y="600109"/>
                  <a:pt x="376784" y="600109"/>
                </a:cubicBezTo>
              </a:path>
            </a:pathLst>
          </a:cu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venir Heavy"/>
              <a:cs typeface="Avenir Heavy"/>
            </a:endParaRPr>
          </a:p>
        </p:txBody>
      </p:sp>
      <p:sp>
        <p:nvSpPr>
          <p:cNvPr id="44" name="Freeform 43"/>
          <p:cNvSpPr/>
          <p:nvPr/>
        </p:nvSpPr>
        <p:spPr>
          <a:xfrm>
            <a:off x="5162488" y="2207310"/>
            <a:ext cx="349729" cy="720131"/>
          </a:xfrm>
          <a:custGeom>
            <a:avLst/>
            <a:gdLst>
              <a:gd name="connsiteX0" fmla="*/ 0 w 446560"/>
              <a:gd name="connsiteY0" fmla="*/ 614065 h 614065"/>
              <a:gd name="connsiteX1" fmla="*/ 111640 w 446560"/>
              <a:gd name="connsiteY1" fmla="*/ 167472 h 614065"/>
              <a:gd name="connsiteX2" fmla="*/ 446560 w 446560"/>
              <a:gd name="connsiteY2" fmla="*/ 0 h 614065"/>
            </a:gdLst>
            <a:ahLst/>
            <a:cxnLst>
              <a:cxn ang="0">
                <a:pos x="connsiteX0" y="connsiteY0"/>
              </a:cxn>
              <a:cxn ang="0">
                <a:pos x="connsiteX1" y="connsiteY1"/>
              </a:cxn>
              <a:cxn ang="0">
                <a:pos x="connsiteX2" y="connsiteY2"/>
              </a:cxn>
            </a:cxnLst>
            <a:rect l="l" t="t" r="r" b="b"/>
            <a:pathLst>
              <a:path w="446560" h="614065">
                <a:moveTo>
                  <a:pt x="0" y="614065"/>
                </a:moveTo>
                <a:cubicBezTo>
                  <a:pt x="18606" y="441940"/>
                  <a:pt x="37213" y="269816"/>
                  <a:pt x="111640" y="167472"/>
                </a:cubicBezTo>
                <a:cubicBezTo>
                  <a:pt x="186067" y="65128"/>
                  <a:pt x="367482" y="41868"/>
                  <a:pt x="446560" y="0"/>
                </a:cubicBezTo>
              </a:path>
            </a:pathLst>
          </a:cu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venir Heavy"/>
              <a:cs typeface="Avenir Heavy"/>
            </a:endParaRPr>
          </a:p>
        </p:txBody>
      </p:sp>
      <p:sp>
        <p:nvSpPr>
          <p:cNvPr id="3" name="TextBox 2"/>
          <p:cNvSpPr txBox="1"/>
          <p:nvPr/>
        </p:nvSpPr>
        <p:spPr>
          <a:xfrm>
            <a:off x="2555776" y="3068960"/>
            <a:ext cx="1414980" cy="400110"/>
          </a:xfrm>
          <a:prstGeom prst="rect">
            <a:avLst/>
          </a:prstGeom>
          <a:noFill/>
        </p:spPr>
        <p:txBody>
          <a:bodyPr wrap="none" rtlCol="0">
            <a:spAutoFit/>
          </a:bodyPr>
          <a:lstStyle/>
          <a:p>
            <a:r>
              <a:rPr lang="en-US" sz="2000" dirty="0">
                <a:latin typeface="Avenir Heavy"/>
                <a:cs typeface="Avenir Heavy"/>
              </a:rPr>
              <a:t>I</a:t>
            </a:r>
            <a:r>
              <a:rPr lang="en-US" sz="2000" dirty="0" smtClean="0">
                <a:latin typeface="Avenir Heavy"/>
                <a:cs typeface="Avenir Heavy"/>
              </a:rPr>
              <a:t>nferences</a:t>
            </a:r>
            <a:endParaRPr lang="en-US" sz="2000" dirty="0">
              <a:latin typeface="Avenir Heavy"/>
              <a:cs typeface="Avenir Heavy"/>
            </a:endParaRPr>
          </a:p>
        </p:txBody>
      </p:sp>
      <p:sp>
        <p:nvSpPr>
          <p:cNvPr id="19" name="TextBox 18"/>
          <p:cNvSpPr txBox="1"/>
          <p:nvPr/>
        </p:nvSpPr>
        <p:spPr>
          <a:xfrm>
            <a:off x="5130328" y="3100898"/>
            <a:ext cx="783536" cy="400110"/>
          </a:xfrm>
          <a:prstGeom prst="rect">
            <a:avLst/>
          </a:prstGeom>
          <a:noFill/>
        </p:spPr>
        <p:txBody>
          <a:bodyPr wrap="none" rtlCol="0">
            <a:spAutoFit/>
          </a:bodyPr>
          <a:lstStyle/>
          <a:p>
            <a:r>
              <a:rPr lang="en-US" sz="2000" dirty="0">
                <a:latin typeface="Avenir Heavy"/>
                <a:cs typeface="Avenir Heavy"/>
              </a:rPr>
              <a:t>E</a:t>
            </a:r>
            <a:r>
              <a:rPr lang="en-US" sz="2000" dirty="0" smtClean="0">
                <a:latin typeface="Avenir Heavy"/>
                <a:cs typeface="Avenir Heavy"/>
              </a:rPr>
              <a:t>dits</a:t>
            </a:r>
            <a:endParaRPr lang="en-US" sz="2000" dirty="0">
              <a:latin typeface="Avenir Heavy"/>
              <a:cs typeface="Avenir Heavy"/>
            </a:endParaRPr>
          </a:p>
        </p:txBody>
      </p:sp>
      <p:sp>
        <p:nvSpPr>
          <p:cNvPr id="31" name="TextBox 30"/>
          <p:cNvSpPr txBox="1"/>
          <p:nvPr/>
        </p:nvSpPr>
        <p:spPr>
          <a:xfrm>
            <a:off x="3491880" y="1527175"/>
            <a:ext cx="2201796" cy="461665"/>
          </a:xfrm>
          <a:prstGeom prst="rect">
            <a:avLst/>
          </a:prstGeom>
          <a:noFill/>
        </p:spPr>
        <p:txBody>
          <a:bodyPr wrap="none" rtlCol="0">
            <a:spAutoFit/>
          </a:bodyPr>
          <a:lstStyle/>
          <a:p>
            <a:r>
              <a:rPr lang="en-US" sz="2400" dirty="0" smtClean="0">
                <a:latin typeface="Avenir Heavy"/>
                <a:cs typeface="Avenir Heavy"/>
              </a:rPr>
              <a:t>Ad ecosystem</a:t>
            </a:r>
            <a:endParaRPr lang="en-US" sz="2400" dirty="0">
              <a:latin typeface="Avenir Heavy"/>
              <a:cs typeface="Avenir Heavy"/>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629835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up)">
                                      <p:cBhvr>
                                        <p:cTn id="10" dur="500"/>
                                        <p:tgtEl>
                                          <p:spTgt spid="4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500" fill="hold"/>
                                        <p:tgtEl>
                                          <p:spTgt spid="9"/>
                                        </p:tgtEl>
                                        <p:attrNameLst>
                                          <p:attrName>fillcolor</p:attrName>
                                        </p:attrNameLst>
                                      </p:cBhvr>
                                      <p:to>
                                        <a:schemeClr val="tx1"/>
                                      </p:to>
                                    </p:animClr>
                                    <p:set>
                                      <p:cBhvr>
                                        <p:cTn id="21" dur="500" fill="hold"/>
                                        <p:tgtEl>
                                          <p:spTgt spid="9"/>
                                        </p:tgtEl>
                                        <p:attrNameLst>
                                          <p:attrName>fill.type</p:attrName>
                                        </p:attrNameLst>
                                      </p:cBhvr>
                                      <p:to>
                                        <p:strVal val="solid"/>
                                      </p:to>
                                    </p:set>
                                    <p:set>
                                      <p:cBhvr>
                                        <p:cTn id="22" dur="500" fill="hold"/>
                                        <p:tgtEl>
                                          <p:spTgt spid="9"/>
                                        </p:tgtEl>
                                        <p:attrNameLst>
                                          <p:attrName>fill.on</p:attrName>
                                        </p:attrNameLst>
                                      </p:cBhvr>
                                      <p:to>
                                        <p:strVal val="true"/>
                                      </p:to>
                                    </p:set>
                                  </p:childTnLst>
                                </p:cTn>
                              </p:par>
                              <p:par>
                                <p:cTn id="23" presetID="3" presetClass="emph" presetSubtype="2" fill="hold" nodeType="withEffect" nodePh="1">
                                  <p:stCondLst>
                                    <p:cond delay="0"/>
                                  </p:stCondLst>
                                  <p:endCondLst>
                                    <p:cond evt="begin" delay="0">
                                      <p:tn val="23"/>
                                    </p:cond>
                                  </p:endCondLst>
                                  <p:childTnLst>
                                    <p:animClr clrSpc="rgb" dir="cw">
                                      <p:cBhvr override="childStyle">
                                        <p:cTn id="24" dur="500" fill="hold"/>
                                        <p:tgtEl>
                                          <p:spTgt spid="9">
                                            <p:txEl>
                                              <p:pRg st="0" end="0"/>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AdFisher</a:t>
            </a:r>
            <a:endParaRPr lang="en-US" dirty="0"/>
          </a:p>
        </p:txBody>
      </p:sp>
      <p:sp>
        <p:nvSpPr>
          <p:cNvPr id="3" name="Content Placeholder 2"/>
          <p:cNvSpPr>
            <a:spLocks noGrp="1"/>
          </p:cNvSpPr>
          <p:nvPr>
            <p:ph idx="1"/>
          </p:nvPr>
        </p:nvSpPr>
        <p:spPr/>
        <p:txBody>
          <a:bodyPr/>
          <a:lstStyle/>
          <a:p>
            <a:r>
              <a:rPr lang="en-US" dirty="0" smtClean="0"/>
              <a:t>Emulates users with fresh browser instances</a:t>
            </a:r>
          </a:p>
          <a:p>
            <a:r>
              <a:rPr lang="en-US" dirty="0" smtClean="0"/>
              <a:t>Randomized assignment</a:t>
            </a:r>
          </a:p>
          <a:p>
            <a:r>
              <a:rPr lang="en-US" dirty="0" smtClean="0"/>
              <a:t>Statistical analysis to find causal relations </a:t>
            </a:r>
          </a:p>
          <a:p>
            <a:r>
              <a:rPr lang="en-US" dirty="0" smtClean="0"/>
              <a:t>Open source: </a:t>
            </a:r>
            <a:r>
              <a:rPr lang="en-US" sz="2000" dirty="0" err="1" smtClean="0">
                <a:latin typeface="Avenir Light"/>
                <a:cs typeface="Avenir Light"/>
              </a:rPr>
              <a:t>github.com</a:t>
            </a:r>
            <a:r>
              <a:rPr lang="en-US" sz="2000" dirty="0" smtClean="0">
                <a:latin typeface="Avenir Light"/>
                <a:cs typeface="Avenir Light"/>
              </a:rPr>
              <a:t>/</a:t>
            </a:r>
            <a:r>
              <a:rPr lang="en-US" sz="2000" dirty="0" err="1" smtClean="0">
                <a:latin typeface="Avenir Light"/>
                <a:cs typeface="Avenir Light"/>
              </a:rPr>
              <a:t>tadatitam</a:t>
            </a:r>
            <a:r>
              <a:rPr lang="en-US" sz="2000" dirty="0" smtClean="0">
                <a:latin typeface="Avenir Light"/>
                <a:cs typeface="Avenir Light"/>
              </a:rPr>
              <a:t>/info-flow-experiments</a:t>
            </a:r>
            <a:endParaRPr lang="en-US" sz="2000" dirty="0">
              <a:latin typeface="Avenir Light"/>
              <a:cs typeface="Avenir Light"/>
            </a:endParaRPr>
          </a:p>
        </p:txBody>
      </p:sp>
      <p:sp>
        <p:nvSpPr>
          <p:cNvPr id="4" name="Slide Number Placeholder 3"/>
          <p:cNvSpPr>
            <a:spLocks noGrp="1"/>
          </p:cNvSpPr>
          <p:nvPr>
            <p:ph type="sldNum" sz="quarter" idx="12"/>
          </p:nvPr>
        </p:nvSpPr>
        <p:spPr/>
        <p:txBody>
          <a:bodyPr/>
          <a:lstStyle/>
          <a:p>
            <a:pPr>
              <a:defRPr/>
            </a:pPr>
            <a:fld id="{913EBE8F-A853-47C4-AE1E-4A5B1505A885}" type="slidenum">
              <a:rPr lang="en-US" smtClean="0"/>
              <a:pPr>
                <a:defRPr/>
              </a:pPr>
              <a:t>6</a:t>
            </a:fld>
            <a:endParaRPr lang="en-US"/>
          </a:p>
        </p:txBody>
      </p:sp>
    </p:spTree>
    <p:extLst>
      <p:ext uri="{BB962C8B-B14F-4D97-AF65-F5344CB8AC3E}">
        <p14:creationId xmlns:p14="http://schemas.microsoft.com/office/powerpoint/2010/main" val="42621020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cs typeface="Avenir Heavy"/>
              </a:rPr>
              <a:t>Transparency</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b="1" smtClean="0">
                <a:solidFill>
                  <a:srgbClr val="000000"/>
                </a:solidFill>
                <a:latin typeface="Avenir Heavy"/>
                <a:cs typeface="Avenir Heavy"/>
              </a:rPr>
              <a:t>7</a:t>
            </a:fld>
            <a:endParaRPr lang="en-US" b="1" dirty="0">
              <a:solidFill>
                <a:srgbClr val="000000"/>
              </a:solidFill>
              <a:latin typeface="Avenir Heavy"/>
              <a:cs typeface="Avenir Heavy"/>
            </a:endParaRPr>
          </a:p>
        </p:txBody>
      </p:sp>
      <p:cxnSp>
        <p:nvCxnSpPr>
          <p:cNvPr id="12" name="Straight Arrow Connector 11"/>
          <p:cNvCxnSpPr>
            <a:stCxn id="11" idx="3"/>
            <a:endCxn id="9" idx="1"/>
          </p:cNvCxnSpPr>
          <p:nvPr/>
        </p:nvCxnSpPr>
        <p:spPr>
          <a:xfrm flipV="1">
            <a:off x="2437429" y="2204864"/>
            <a:ext cx="1054451" cy="11089"/>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22" idx="1"/>
          </p:cNvCxnSpPr>
          <p:nvPr/>
        </p:nvCxnSpPr>
        <p:spPr>
          <a:xfrm>
            <a:off x="5652120" y="2204864"/>
            <a:ext cx="792089" cy="8538"/>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8967" y="2943600"/>
            <a:ext cx="0" cy="919811"/>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148064" y="3068960"/>
            <a:ext cx="14423" cy="776810"/>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491880" y="1340768"/>
            <a:ext cx="2160240" cy="1728192"/>
          </a:xfrm>
          <a:prstGeom prst="roundRect">
            <a:avLst/>
          </a:prstGeom>
          <a:solidFill>
            <a:srgbClr val="00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smtClean="0">
              <a:latin typeface="Avenir Heavy"/>
              <a:cs typeface="Avenir Heavy"/>
            </a:endParaRPr>
          </a:p>
        </p:txBody>
      </p:sp>
      <p:sp>
        <p:nvSpPr>
          <p:cNvPr id="11" name="Rectangle 10"/>
          <p:cNvSpPr/>
          <p:nvPr/>
        </p:nvSpPr>
        <p:spPr>
          <a:xfrm>
            <a:off x="539552" y="1415327"/>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Web browsing</a:t>
            </a:r>
            <a:endParaRPr lang="en-US" sz="2400" dirty="0">
              <a:latin typeface="Avenir Heavy"/>
              <a:cs typeface="Avenir Heavy"/>
            </a:endParaRPr>
          </a:p>
        </p:txBody>
      </p:sp>
      <p:sp>
        <p:nvSpPr>
          <p:cNvPr id="22" name="Rectangle 21"/>
          <p:cNvSpPr/>
          <p:nvPr/>
        </p:nvSpPr>
        <p:spPr>
          <a:xfrm>
            <a:off x="6444209" y="1412776"/>
            <a:ext cx="2520280"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Advertisements</a:t>
            </a:r>
            <a:endParaRPr lang="en-US" sz="2400" dirty="0">
              <a:latin typeface="Avenir Heavy"/>
              <a:cs typeface="Avenir Heavy"/>
            </a:endParaRPr>
          </a:p>
        </p:txBody>
      </p:sp>
      <p:sp>
        <p:nvSpPr>
          <p:cNvPr id="30" name="Rectangle 29"/>
          <p:cNvSpPr/>
          <p:nvPr/>
        </p:nvSpPr>
        <p:spPr>
          <a:xfrm>
            <a:off x="3612478" y="3845770"/>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 settings</a:t>
            </a:r>
            <a:endParaRPr lang="en-US" sz="2400" dirty="0">
              <a:latin typeface="Avenir Heavy"/>
              <a:cs typeface="Avenir Heavy"/>
            </a:endParaRPr>
          </a:p>
        </p:txBody>
      </p:sp>
      <p:cxnSp>
        <p:nvCxnSpPr>
          <p:cNvPr id="23" name="Straight Connector 22"/>
          <p:cNvCxnSpPr>
            <a:stCxn id="9" idx="1"/>
            <a:endCxn id="9" idx="3"/>
          </p:cNvCxnSpPr>
          <p:nvPr/>
        </p:nvCxnSpPr>
        <p:spPr>
          <a:xfrm>
            <a:off x="3491880" y="2204864"/>
            <a:ext cx="2160240" cy="0"/>
          </a:xfrm>
          <a:prstGeom prst="line">
            <a:avLst/>
          </a:prstGeom>
          <a:ln>
            <a:solidFill>
              <a:srgbClr val="FFFFFF"/>
            </a:solidFill>
            <a:prstDash val="dash"/>
          </a:ln>
          <a:effectLst/>
        </p:spPr>
        <p:style>
          <a:lnRef idx="2">
            <a:schemeClr val="dk1"/>
          </a:lnRef>
          <a:fillRef idx="0">
            <a:schemeClr val="dk1"/>
          </a:fillRef>
          <a:effectRef idx="1">
            <a:schemeClr val="dk1"/>
          </a:effectRef>
          <a:fontRef idx="minor">
            <a:schemeClr val="tx1"/>
          </a:fontRef>
        </p:style>
      </p:cxnSp>
      <p:sp>
        <p:nvSpPr>
          <p:cNvPr id="42" name="Freeform 41"/>
          <p:cNvSpPr/>
          <p:nvPr/>
        </p:nvSpPr>
        <p:spPr>
          <a:xfrm>
            <a:off x="3558520" y="2207310"/>
            <a:ext cx="376784" cy="720131"/>
          </a:xfrm>
          <a:custGeom>
            <a:avLst/>
            <a:gdLst>
              <a:gd name="connsiteX0" fmla="*/ 0 w 376784"/>
              <a:gd name="connsiteY0" fmla="*/ 0 h 600109"/>
              <a:gd name="connsiteX1" fmla="*/ 293054 w 376784"/>
              <a:gd name="connsiteY1" fmla="*/ 139560 h 600109"/>
              <a:gd name="connsiteX2" fmla="*/ 376784 w 376784"/>
              <a:gd name="connsiteY2" fmla="*/ 600109 h 600109"/>
            </a:gdLst>
            <a:ahLst/>
            <a:cxnLst>
              <a:cxn ang="0">
                <a:pos x="connsiteX0" y="connsiteY0"/>
              </a:cxn>
              <a:cxn ang="0">
                <a:pos x="connsiteX1" y="connsiteY1"/>
              </a:cxn>
              <a:cxn ang="0">
                <a:pos x="connsiteX2" y="connsiteY2"/>
              </a:cxn>
            </a:cxnLst>
            <a:rect l="l" t="t" r="r" b="b"/>
            <a:pathLst>
              <a:path w="376784" h="600109">
                <a:moveTo>
                  <a:pt x="0" y="0"/>
                </a:moveTo>
                <a:cubicBezTo>
                  <a:pt x="115128" y="19771"/>
                  <a:pt x="230257" y="39542"/>
                  <a:pt x="293054" y="139560"/>
                </a:cubicBezTo>
                <a:cubicBezTo>
                  <a:pt x="355851" y="239578"/>
                  <a:pt x="376784" y="600109"/>
                  <a:pt x="376784" y="600109"/>
                </a:cubicBezTo>
              </a:path>
            </a:pathLst>
          </a:custGeom>
          <a:ln>
            <a:solidFill>
              <a:schemeClr val="bg1"/>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venir Heavy"/>
              <a:cs typeface="Avenir Heavy"/>
            </a:endParaRPr>
          </a:p>
        </p:txBody>
      </p:sp>
      <p:sp>
        <p:nvSpPr>
          <p:cNvPr id="31" name="TextBox 30"/>
          <p:cNvSpPr txBox="1"/>
          <p:nvPr/>
        </p:nvSpPr>
        <p:spPr>
          <a:xfrm>
            <a:off x="3491880" y="1527175"/>
            <a:ext cx="2201796" cy="461665"/>
          </a:xfrm>
          <a:prstGeom prst="rect">
            <a:avLst/>
          </a:prstGeom>
          <a:noFill/>
        </p:spPr>
        <p:txBody>
          <a:bodyPr wrap="none" rtlCol="0">
            <a:spAutoFit/>
          </a:bodyPr>
          <a:lstStyle/>
          <a:p>
            <a:r>
              <a:rPr lang="en-US" sz="2400" dirty="0" smtClean="0">
                <a:solidFill>
                  <a:schemeClr val="bg1"/>
                </a:solidFill>
                <a:latin typeface="Avenir Heavy"/>
                <a:cs typeface="Avenir Heavy"/>
              </a:rPr>
              <a:t>Ad ecosystem</a:t>
            </a:r>
            <a:endParaRPr lang="en-US" sz="2400" dirty="0">
              <a:solidFill>
                <a:schemeClr val="bg1"/>
              </a:solidFill>
              <a:latin typeface="Avenir Heavy"/>
              <a:cs typeface="Avenir Heavy"/>
            </a:endParaRPr>
          </a:p>
        </p:txBody>
      </p:sp>
      <p:sp>
        <p:nvSpPr>
          <p:cNvPr id="18" name="Content Placeholder 7"/>
          <p:cNvSpPr txBox="1">
            <a:spLocks/>
          </p:cNvSpPr>
          <p:nvPr/>
        </p:nvSpPr>
        <p:spPr>
          <a:xfrm>
            <a:off x="2699792" y="5589241"/>
            <a:ext cx="3858981" cy="5760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0000"/>
                </a:solidFill>
                <a:latin typeface="Avenir Heavy"/>
                <a:cs typeface="Avenir Heavy"/>
              </a:rPr>
              <a:t>N</a:t>
            </a:r>
            <a:r>
              <a:rPr lang="en-US" sz="2400" dirty="0" smtClean="0">
                <a:solidFill>
                  <a:srgbClr val="FF0000"/>
                </a:solidFill>
                <a:latin typeface="Avenir Heavy"/>
                <a:cs typeface="Avenir Heavy"/>
              </a:rPr>
              <a:t>o effect </a:t>
            </a:r>
            <a:r>
              <a:rPr lang="en-US" sz="2400" dirty="0" smtClean="0">
                <a:latin typeface="Avenir Heavy"/>
                <a:cs typeface="Avenir Heavy"/>
              </a:rPr>
              <a:t>on ad settings</a:t>
            </a:r>
          </a:p>
          <a:p>
            <a:endParaRPr lang="en-US" sz="2000" dirty="0" smtClean="0">
              <a:latin typeface="Avenir Heavy"/>
              <a:cs typeface="Avenir Heavy"/>
            </a:endParaRPr>
          </a:p>
          <a:p>
            <a:pPr marL="0" indent="0">
              <a:buFont typeface="Arial"/>
              <a:buNone/>
            </a:pPr>
            <a:endParaRPr lang="en-US" sz="2000" dirty="0">
              <a:latin typeface="Avenir Heavy"/>
              <a:cs typeface="Avenir Heavy"/>
            </a:endParaRPr>
          </a:p>
        </p:txBody>
      </p:sp>
      <p:sp>
        <p:nvSpPr>
          <p:cNvPr id="20" name="Content Placeholder 2"/>
          <p:cNvSpPr>
            <a:spLocks noGrp="1"/>
          </p:cNvSpPr>
          <p:nvPr>
            <p:ph idx="1"/>
          </p:nvPr>
        </p:nvSpPr>
        <p:spPr>
          <a:xfrm>
            <a:off x="361878" y="3140968"/>
            <a:ext cx="2985986" cy="1584176"/>
          </a:xfrm>
        </p:spPr>
        <p:txBody>
          <a:bodyPr>
            <a:normAutofit/>
          </a:bodyPr>
          <a:lstStyle/>
          <a:p>
            <a:pPr marL="0" indent="0">
              <a:buNone/>
            </a:pPr>
            <a:r>
              <a:rPr lang="en-US" sz="2400" dirty="0" smtClean="0">
                <a:latin typeface="Avenir Heavy"/>
                <a:cs typeface="Avenir Heavy"/>
              </a:rPr>
              <a:t>Visit top 100 substance abuse sites</a:t>
            </a:r>
          </a:p>
          <a:p>
            <a:pPr marL="0" indent="0">
              <a:buNone/>
            </a:pPr>
            <a:endParaRPr lang="en-US" sz="2400" dirty="0" smtClean="0">
              <a:latin typeface="Avenir Heavy"/>
              <a:cs typeface="Avenir Heavy"/>
            </a:endParaRPr>
          </a:p>
        </p:txBody>
      </p:sp>
      <p:sp>
        <p:nvSpPr>
          <p:cNvPr id="24" name="Content Placeholder 7"/>
          <p:cNvSpPr txBox="1">
            <a:spLocks/>
          </p:cNvSpPr>
          <p:nvPr/>
        </p:nvSpPr>
        <p:spPr>
          <a:xfrm>
            <a:off x="6444208" y="2996952"/>
            <a:ext cx="2699792" cy="15841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latin typeface="Avenir Heavy"/>
                <a:cs typeface="Avenir Heavy"/>
              </a:rPr>
              <a:t>Significant causal effect on ads (p=0.000005)</a:t>
            </a:r>
            <a:endParaRPr lang="en-US" sz="2000" dirty="0">
              <a:latin typeface="Avenir Heavy"/>
              <a:cs typeface="Avenir Heavy"/>
            </a:endParaRPr>
          </a:p>
        </p:txBody>
      </p:sp>
    </p:spTree>
    <p:extLst>
      <p:ext uri="{BB962C8B-B14F-4D97-AF65-F5344CB8AC3E}">
        <p14:creationId xmlns:p14="http://schemas.microsoft.com/office/powerpoint/2010/main" val="648122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384"/>
            <a:ext cx="8229600" cy="1143000"/>
          </a:xfrm>
        </p:spPr>
        <p:txBody>
          <a:bodyPr>
            <a:normAutofit/>
          </a:bodyPr>
          <a:lstStyle/>
          <a:p>
            <a:r>
              <a:rPr lang="en-US" sz="3600" dirty="0" smtClean="0">
                <a:cs typeface="Avenir Heavy"/>
              </a:rPr>
              <a:t>Transparency Explanations</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smtClean="0">
                <a:solidFill>
                  <a:srgbClr val="000000"/>
                </a:solidFill>
                <a:latin typeface="Avenir Heavy"/>
                <a:cs typeface="Avenir Heavy"/>
              </a:rPr>
              <a:t>8</a:t>
            </a:fld>
            <a:endParaRPr lang="en-US" dirty="0">
              <a:solidFill>
                <a:srgbClr val="000000"/>
              </a:solidFill>
              <a:latin typeface="Avenir Heavy"/>
              <a:cs typeface="Avenir Heavy"/>
            </a:endParaRPr>
          </a:p>
        </p:txBody>
      </p:sp>
      <p:graphicFrame>
        <p:nvGraphicFramePr>
          <p:cNvPr id="12" name="Table 11"/>
          <p:cNvGraphicFramePr>
            <a:graphicFrameLocks noGrp="1"/>
          </p:cNvGraphicFramePr>
          <p:nvPr>
            <p:extLst>
              <p:ext uri="{D42A27DB-BD31-4B8C-83A1-F6EECF244321}">
                <p14:modId xmlns:p14="http://schemas.microsoft.com/office/powerpoint/2010/main" val="2782960669"/>
              </p:ext>
            </p:extLst>
          </p:nvPr>
        </p:nvGraphicFramePr>
        <p:xfrm>
          <a:off x="179512" y="1117313"/>
          <a:ext cx="8964488" cy="4217638"/>
        </p:xfrm>
        <a:graphic>
          <a:graphicData uri="http://schemas.openxmlformats.org/drawingml/2006/table">
            <a:tbl>
              <a:tblPr firstRow="1" bandRow="1">
                <a:tableStyleId>{69012ECD-51FC-41F1-AA8D-1B2483CD663E}</a:tableStyleId>
              </a:tblPr>
              <a:tblGrid>
                <a:gridCol w="4752528"/>
                <a:gridCol w="4211960"/>
              </a:tblGrid>
              <a:tr h="434528">
                <a:tc>
                  <a:txBody>
                    <a:bodyPr/>
                    <a:lstStyle/>
                    <a:p>
                      <a:pPr algn="l"/>
                      <a:r>
                        <a:rPr lang="en-US" sz="2300" b="1" dirty="0" smtClean="0">
                          <a:solidFill>
                            <a:schemeClr val="tx1"/>
                          </a:solidFill>
                          <a:latin typeface="Avenir Heavy"/>
                          <a:cs typeface="Avenir Heavy"/>
                        </a:rPr>
                        <a:t>Substance</a:t>
                      </a:r>
                      <a:r>
                        <a:rPr lang="en-US" sz="2300" b="1" baseline="0" dirty="0" smtClean="0">
                          <a:solidFill>
                            <a:schemeClr val="tx1"/>
                          </a:solidFill>
                          <a:latin typeface="Avenir Heavy"/>
                          <a:cs typeface="Avenir Heavy"/>
                        </a:rPr>
                        <a:t> Abuse Visitors</a:t>
                      </a:r>
                      <a:endParaRPr lang="en-US" sz="2300" b="1" dirty="0">
                        <a:solidFill>
                          <a:schemeClr val="tx1"/>
                        </a:solidFill>
                        <a:latin typeface="Avenir Heavy"/>
                        <a:cs typeface="Avenir Heavy"/>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300" b="1" dirty="0" smtClean="0">
                          <a:solidFill>
                            <a:schemeClr val="tx1"/>
                          </a:solidFill>
                          <a:latin typeface="Avenir Heavy"/>
                          <a:cs typeface="Avenir Heavy"/>
                        </a:rPr>
                        <a:t>Control Group</a:t>
                      </a:r>
                      <a:endParaRPr lang="en-US" sz="2300" b="1" dirty="0">
                        <a:solidFill>
                          <a:schemeClr val="tx1"/>
                        </a:solidFill>
                        <a:latin typeface="Avenir Heavy"/>
                        <a:cs typeface="Avenir Heavy"/>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04743">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smtClean="0">
                          <a:solidFill>
                            <a:srgbClr val="BE0011"/>
                          </a:solidFill>
                          <a:latin typeface="Avenir Heavy"/>
                          <a:cs typeface="Avenir Heavy"/>
                        </a:rPr>
                        <a:t>The Watershed</a:t>
                      </a:r>
                      <a:r>
                        <a:rPr lang="en-US" sz="2300" baseline="0" dirty="0" smtClean="0">
                          <a:solidFill>
                            <a:srgbClr val="BE0011"/>
                          </a:solidFill>
                          <a:latin typeface="Avenir Heavy"/>
                          <a:cs typeface="Avenir Heavy"/>
                        </a:rPr>
                        <a:t> Rehab</a:t>
                      </a:r>
                      <a:endParaRPr lang="en-US" sz="2300" dirty="0" smtClean="0">
                        <a:solidFill>
                          <a:srgbClr val="BE0011"/>
                        </a:solidFill>
                        <a:latin typeface="Avenir Heavy"/>
                        <a:cs typeface="Avenir Heavy"/>
                      </a:endParaRPr>
                    </a:p>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solidFill>
                            <a:srgbClr val="BE0011"/>
                          </a:solidFill>
                          <a:latin typeface="Avenir Heavy"/>
                          <a:cs typeface="Avenir Heavy"/>
                        </a:rPr>
                        <a:t>www.thewatershed.com</a:t>
                      </a:r>
                      <a:r>
                        <a:rPr lang="en-US" sz="2300" dirty="0" smtClean="0">
                          <a:solidFill>
                            <a:srgbClr val="BE0011"/>
                          </a:solidFill>
                          <a:latin typeface="Avenir Heavy"/>
                          <a:cs typeface="Avenir Heavy"/>
                        </a:rPr>
                        <a:t>/Help</a:t>
                      </a:r>
                    </a:p>
                  </a:txBody>
                  <a:tcPr anchor="ctr">
                    <a:lnL w="9525" cap="flat" cmpd="sng" algn="ctr">
                      <a:noFill/>
                      <a:prstDash val="solid"/>
                    </a:lnL>
                    <a:lnR>
                      <a:noFill/>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latin typeface="Avenir Heavy"/>
                          <a:cs typeface="Avenir Heavy"/>
                        </a:rPr>
                        <a:t>Alluria</a:t>
                      </a:r>
                      <a:r>
                        <a:rPr lang="en-US" sz="2300" dirty="0" smtClean="0">
                          <a:latin typeface="Avenir Heavy"/>
                          <a:cs typeface="Avenir Heavy"/>
                        </a:rPr>
                        <a:t> Alert</a:t>
                      </a:r>
                    </a:p>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latin typeface="Avenir Heavy"/>
                          <a:cs typeface="Avenir Heavy"/>
                        </a:rPr>
                        <a:t>www.bestbeautybrand.com</a:t>
                      </a:r>
                      <a:endParaRPr lang="en-US" sz="2300" dirty="0" smtClean="0">
                        <a:latin typeface="Avenir Heavy"/>
                        <a:cs typeface="Avenir Heavy"/>
                      </a:endParaRPr>
                    </a:p>
                  </a:txBody>
                  <a:tcPr anchor="ctr">
                    <a:lnL>
                      <a:noFill/>
                    </a:lnL>
                    <a:lnR w="9525" cap="flat" cmpd="sng" algn="ctr">
                      <a:noFill/>
                      <a:prstDash val="soli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1404743">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smtClean="0">
                          <a:solidFill>
                            <a:srgbClr val="BE0011"/>
                          </a:solidFill>
                          <a:latin typeface="Avenir Heavy"/>
                          <a:cs typeface="Avenir Heavy"/>
                        </a:rPr>
                        <a:t>Watershed</a:t>
                      </a:r>
                      <a:r>
                        <a:rPr lang="en-US" sz="2300" baseline="0" dirty="0" smtClean="0">
                          <a:solidFill>
                            <a:srgbClr val="BE0011"/>
                          </a:solidFill>
                          <a:latin typeface="Avenir Heavy"/>
                          <a:cs typeface="Avenir Heavy"/>
                        </a:rPr>
                        <a:t> Rehab</a:t>
                      </a:r>
                    </a:p>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solidFill>
                            <a:srgbClr val="BE0011"/>
                          </a:solidFill>
                          <a:latin typeface="Avenir Heavy"/>
                          <a:cs typeface="Avenir Heavy"/>
                        </a:rPr>
                        <a:t>www.thewatershed.com</a:t>
                      </a:r>
                      <a:r>
                        <a:rPr lang="en-US" sz="2300" dirty="0" smtClean="0">
                          <a:solidFill>
                            <a:srgbClr val="BE0011"/>
                          </a:solidFill>
                          <a:latin typeface="Avenir Heavy"/>
                          <a:cs typeface="Avenir Heavy"/>
                        </a:rPr>
                        <a:t>/Rehab</a:t>
                      </a: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smtClean="0">
                          <a:latin typeface="Avenir Heavy"/>
                          <a:cs typeface="Avenir Heavy"/>
                        </a:rPr>
                        <a:t>Best Dividend</a:t>
                      </a:r>
                      <a:r>
                        <a:rPr lang="en-US" sz="2300" baseline="0" dirty="0" smtClean="0">
                          <a:latin typeface="Avenir Heavy"/>
                          <a:cs typeface="Avenir Heavy"/>
                        </a:rPr>
                        <a:t> Stocks</a:t>
                      </a:r>
                    </a:p>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latin typeface="Avenir Heavy"/>
                          <a:cs typeface="Avenir Heavy"/>
                        </a:rPr>
                        <a:t>dividends.wyattresearch.com</a:t>
                      </a:r>
                      <a:endParaRPr lang="en-US" sz="2300" dirty="0" smtClean="0">
                        <a:latin typeface="Avenir Heavy"/>
                        <a:cs typeface="Avenir Heavy"/>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966192">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smtClean="0">
                          <a:solidFill>
                            <a:srgbClr val="BE0011"/>
                          </a:solidFill>
                          <a:latin typeface="Avenir Heavy"/>
                          <a:cs typeface="Avenir Heavy"/>
                        </a:rPr>
                        <a:t>The Watershed</a:t>
                      </a:r>
                      <a:r>
                        <a:rPr lang="en-US" sz="2300" baseline="0" dirty="0" smtClean="0">
                          <a:solidFill>
                            <a:srgbClr val="BE0011"/>
                          </a:solidFill>
                          <a:latin typeface="Avenir Heavy"/>
                          <a:cs typeface="Avenir Heavy"/>
                        </a:rPr>
                        <a:t> Rehab</a:t>
                      </a:r>
                    </a:p>
                    <a:p>
                      <a:pPr marL="0" marR="0" indent="0" algn="l" defTabSz="533370" rtl="0" eaLnBrk="1" fontAlgn="auto" latinLnBrk="0" hangingPunct="1">
                        <a:lnSpc>
                          <a:spcPct val="100000"/>
                        </a:lnSpc>
                        <a:spcBef>
                          <a:spcPts val="0"/>
                        </a:spcBef>
                        <a:spcAft>
                          <a:spcPts val="0"/>
                        </a:spcAft>
                        <a:buClrTx/>
                        <a:buSzTx/>
                        <a:buFontTx/>
                        <a:buNone/>
                        <a:tabLst/>
                        <a:defRPr/>
                      </a:pPr>
                      <a:r>
                        <a:rPr lang="en-US" sz="2300" baseline="0" dirty="0" smtClean="0">
                          <a:solidFill>
                            <a:srgbClr val="BE0011"/>
                          </a:solidFill>
                          <a:latin typeface="Avenir Heavy"/>
                          <a:cs typeface="Avenir Heavy"/>
                        </a:rPr>
                        <a:t>(none)</a:t>
                      </a:r>
                      <a:endParaRPr lang="en-US" sz="2300" dirty="0" smtClean="0">
                        <a:solidFill>
                          <a:srgbClr val="BE0011"/>
                        </a:solidFill>
                        <a:latin typeface="Avenir Heavy"/>
                        <a:cs typeface="Avenir Heavy"/>
                      </a:endParaRPr>
                    </a:p>
                  </a:txBody>
                  <a:tcPr anchor="ctr">
                    <a:lnL w="9525" cap="flat" cmpd="sng" algn="ctr">
                      <a:noFill/>
                      <a:prstDash val="solid"/>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smtClean="0">
                          <a:latin typeface="Avenir Heavy"/>
                          <a:cs typeface="Avenir Heavy"/>
                        </a:rPr>
                        <a:t>10 Stocks to Hol</a:t>
                      </a:r>
                      <a:r>
                        <a:rPr lang="en-US" sz="2300" baseline="0" dirty="0" smtClean="0">
                          <a:latin typeface="Avenir Heavy"/>
                          <a:cs typeface="Avenir Heavy"/>
                        </a:rPr>
                        <a:t>d Forever</a:t>
                      </a:r>
                    </a:p>
                    <a:p>
                      <a:pPr marL="0" marR="0" indent="0" algn="l" defTabSz="533370" rtl="0" eaLnBrk="1" fontAlgn="auto" latinLnBrk="0" hangingPunct="1">
                        <a:lnSpc>
                          <a:spcPct val="100000"/>
                        </a:lnSpc>
                        <a:spcBef>
                          <a:spcPts val="0"/>
                        </a:spcBef>
                        <a:spcAft>
                          <a:spcPts val="0"/>
                        </a:spcAft>
                        <a:buClrTx/>
                        <a:buSzTx/>
                        <a:buFontTx/>
                        <a:buNone/>
                        <a:tabLst/>
                        <a:defRPr/>
                      </a:pPr>
                      <a:r>
                        <a:rPr lang="en-US" sz="2300" dirty="0" err="1" smtClean="0">
                          <a:latin typeface="Avenir Heavy"/>
                          <a:cs typeface="Avenir Heavy"/>
                        </a:rPr>
                        <a:t>www.streetauthority.com</a:t>
                      </a:r>
                      <a:endParaRPr lang="en-US" sz="2300" dirty="0" smtClean="0">
                        <a:latin typeface="Avenir Heavy"/>
                        <a:cs typeface="Avenir Heavy"/>
                      </a:endParaRPr>
                    </a:p>
                  </a:txBody>
                  <a:tcPr anchor="ctr">
                    <a:lnL>
                      <a:noFill/>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3" name="Picture 12" descr="reha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491925"/>
            <a:ext cx="8928992" cy="673379"/>
          </a:xfrm>
          <a:prstGeom prst="rect">
            <a:avLst/>
          </a:prstGeom>
          <a:ln w="3175" cmpd="sng">
            <a:solidFill>
              <a:schemeClr val="tx1"/>
            </a:solidFill>
          </a:ln>
        </p:spPr>
      </p:pic>
    </p:spTree>
    <p:extLst>
      <p:ext uri="{BB962C8B-B14F-4D97-AF65-F5344CB8AC3E}">
        <p14:creationId xmlns:p14="http://schemas.microsoft.com/office/powerpoint/2010/main" val="18853227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cs typeface="Avenir Heavy"/>
              </a:rPr>
              <a:t>Choice</a:t>
            </a:r>
            <a:endParaRPr lang="en-US" sz="3600" dirty="0">
              <a:cs typeface="Avenir Heavy"/>
            </a:endParaRPr>
          </a:p>
        </p:txBody>
      </p:sp>
      <p:sp>
        <p:nvSpPr>
          <p:cNvPr id="6" name="Slide Number Placeholder 5"/>
          <p:cNvSpPr>
            <a:spLocks noGrp="1"/>
          </p:cNvSpPr>
          <p:nvPr>
            <p:ph type="sldNum" sz="quarter" idx="12"/>
          </p:nvPr>
        </p:nvSpPr>
        <p:spPr/>
        <p:txBody>
          <a:bodyPr/>
          <a:lstStyle/>
          <a:p>
            <a:fld id="{E493A5A2-C3EB-8640-AA38-2155744A8CD2}" type="slidenum">
              <a:rPr lang="en-US" b="1" smtClean="0">
                <a:solidFill>
                  <a:srgbClr val="000000"/>
                </a:solidFill>
                <a:latin typeface="Avenir Heavy"/>
                <a:cs typeface="Avenir Heavy"/>
              </a:rPr>
              <a:t>9</a:t>
            </a:fld>
            <a:endParaRPr lang="en-US" b="1" dirty="0">
              <a:solidFill>
                <a:srgbClr val="000000"/>
              </a:solidFill>
              <a:latin typeface="Avenir Heavy"/>
              <a:cs typeface="Avenir Heavy"/>
            </a:endParaRPr>
          </a:p>
        </p:txBody>
      </p:sp>
      <p:cxnSp>
        <p:nvCxnSpPr>
          <p:cNvPr id="12" name="Straight Arrow Connector 11"/>
          <p:cNvCxnSpPr>
            <a:stCxn id="11" idx="3"/>
            <a:endCxn id="9" idx="1"/>
          </p:cNvCxnSpPr>
          <p:nvPr/>
        </p:nvCxnSpPr>
        <p:spPr>
          <a:xfrm flipV="1">
            <a:off x="2437429" y="2204864"/>
            <a:ext cx="1054451" cy="11089"/>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22" idx="1"/>
          </p:cNvCxnSpPr>
          <p:nvPr/>
        </p:nvCxnSpPr>
        <p:spPr>
          <a:xfrm>
            <a:off x="5652120" y="2204864"/>
            <a:ext cx="792089" cy="8538"/>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8967" y="2943600"/>
            <a:ext cx="0" cy="919811"/>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148064" y="3068960"/>
            <a:ext cx="14423" cy="776810"/>
          </a:xfrm>
          <a:prstGeom prst="straightConnector1">
            <a:avLst/>
          </a:prstGeom>
          <a:ln w="28575" cmpd="sng">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491880" y="1340768"/>
            <a:ext cx="2160240" cy="1728192"/>
          </a:xfrm>
          <a:prstGeom prst="roundRect">
            <a:avLst/>
          </a:prstGeom>
          <a:solidFill>
            <a:srgbClr val="00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smtClean="0">
              <a:latin typeface="Avenir Heavy"/>
              <a:cs typeface="Avenir Heavy"/>
            </a:endParaRPr>
          </a:p>
        </p:txBody>
      </p:sp>
      <p:sp>
        <p:nvSpPr>
          <p:cNvPr id="11" name="Rectangle 10"/>
          <p:cNvSpPr/>
          <p:nvPr/>
        </p:nvSpPr>
        <p:spPr>
          <a:xfrm>
            <a:off x="539552" y="1415327"/>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Web browsing</a:t>
            </a:r>
            <a:endParaRPr lang="en-US" sz="2400" dirty="0">
              <a:latin typeface="Avenir Heavy"/>
              <a:cs typeface="Avenir Heavy"/>
            </a:endParaRPr>
          </a:p>
        </p:txBody>
      </p:sp>
      <p:sp>
        <p:nvSpPr>
          <p:cNvPr id="22" name="Rectangle 21"/>
          <p:cNvSpPr/>
          <p:nvPr/>
        </p:nvSpPr>
        <p:spPr>
          <a:xfrm>
            <a:off x="6444209" y="1412776"/>
            <a:ext cx="2520280"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Advertisements</a:t>
            </a:r>
            <a:endParaRPr lang="en-US" sz="2400" dirty="0">
              <a:latin typeface="Avenir Heavy"/>
              <a:cs typeface="Avenir Heavy"/>
            </a:endParaRPr>
          </a:p>
        </p:txBody>
      </p:sp>
      <p:sp>
        <p:nvSpPr>
          <p:cNvPr id="30" name="Rectangle 29"/>
          <p:cNvSpPr/>
          <p:nvPr/>
        </p:nvSpPr>
        <p:spPr>
          <a:xfrm>
            <a:off x="3612478" y="3845770"/>
            <a:ext cx="1897877" cy="160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venir Heavy"/>
                <a:cs typeface="Avenir Heavy"/>
              </a:rPr>
              <a:t>Ad settings</a:t>
            </a:r>
            <a:endParaRPr lang="en-US" sz="2400" dirty="0">
              <a:latin typeface="Avenir Heavy"/>
              <a:cs typeface="Avenir Heavy"/>
            </a:endParaRPr>
          </a:p>
        </p:txBody>
      </p:sp>
      <p:sp>
        <p:nvSpPr>
          <p:cNvPr id="31" name="TextBox 30"/>
          <p:cNvSpPr txBox="1"/>
          <p:nvPr/>
        </p:nvSpPr>
        <p:spPr>
          <a:xfrm>
            <a:off x="3491880" y="1527175"/>
            <a:ext cx="2201796" cy="461665"/>
          </a:xfrm>
          <a:prstGeom prst="rect">
            <a:avLst/>
          </a:prstGeom>
          <a:noFill/>
        </p:spPr>
        <p:txBody>
          <a:bodyPr wrap="none" rtlCol="0">
            <a:spAutoFit/>
          </a:bodyPr>
          <a:lstStyle/>
          <a:p>
            <a:r>
              <a:rPr lang="en-US" sz="2400" dirty="0" smtClean="0">
                <a:solidFill>
                  <a:schemeClr val="bg1"/>
                </a:solidFill>
                <a:latin typeface="Avenir Heavy"/>
                <a:cs typeface="Avenir Heavy"/>
              </a:rPr>
              <a:t>Ad ecosystem</a:t>
            </a:r>
            <a:endParaRPr lang="en-US" sz="2400" dirty="0">
              <a:solidFill>
                <a:schemeClr val="bg1"/>
              </a:solidFill>
              <a:latin typeface="Avenir Heavy"/>
              <a:cs typeface="Avenir Heavy"/>
            </a:endParaRPr>
          </a:p>
        </p:txBody>
      </p:sp>
      <p:sp>
        <p:nvSpPr>
          <p:cNvPr id="17" name="Freeform 16"/>
          <p:cNvSpPr/>
          <p:nvPr/>
        </p:nvSpPr>
        <p:spPr>
          <a:xfrm>
            <a:off x="5162488" y="2207310"/>
            <a:ext cx="349729" cy="720131"/>
          </a:xfrm>
          <a:custGeom>
            <a:avLst/>
            <a:gdLst>
              <a:gd name="connsiteX0" fmla="*/ 0 w 446560"/>
              <a:gd name="connsiteY0" fmla="*/ 614065 h 614065"/>
              <a:gd name="connsiteX1" fmla="*/ 111640 w 446560"/>
              <a:gd name="connsiteY1" fmla="*/ 167472 h 614065"/>
              <a:gd name="connsiteX2" fmla="*/ 446560 w 446560"/>
              <a:gd name="connsiteY2" fmla="*/ 0 h 614065"/>
            </a:gdLst>
            <a:ahLst/>
            <a:cxnLst>
              <a:cxn ang="0">
                <a:pos x="connsiteX0" y="connsiteY0"/>
              </a:cxn>
              <a:cxn ang="0">
                <a:pos x="connsiteX1" y="connsiteY1"/>
              </a:cxn>
              <a:cxn ang="0">
                <a:pos x="connsiteX2" y="connsiteY2"/>
              </a:cxn>
            </a:cxnLst>
            <a:rect l="l" t="t" r="r" b="b"/>
            <a:pathLst>
              <a:path w="446560" h="614065">
                <a:moveTo>
                  <a:pt x="0" y="614065"/>
                </a:moveTo>
                <a:cubicBezTo>
                  <a:pt x="18606" y="441940"/>
                  <a:pt x="37213" y="269816"/>
                  <a:pt x="111640" y="167472"/>
                </a:cubicBezTo>
                <a:cubicBezTo>
                  <a:pt x="186067" y="65128"/>
                  <a:pt x="367482" y="41868"/>
                  <a:pt x="446560" y="0"/>
                </a:cubicBezTo>
              </a:path>
            </a:pathLst>
          </a:custGeom>
          <a:ln>
            <a:solidFill>
              <a:srgbClr val="FFFFFF"/>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venir Heavy"/>
              <a:cs typeface="Avenir Heavy"/>
            </a:endParaRPr>
          </a:p>
        </p:txBody>
      </p:sp>
      <p:sp>
        <p:nvSpPr>
          <p:cNvPr id="5" name="TextBox 4"/>
          <p:cNvSpPr txBox="1"/>
          <p:nvPr/>
        </p:nvSpPr>
        <p:spPr>
          <a:xfrm>
            <a:off x="467544" y="3140968"/>
            <a:ext cx="2448272" cy="1224136"/>
          </a:xfrm>
          <a:prstGeom prst="rect">
            <a:avLst/>
          </a:prstGeom>
          <a:noFill/>
        </p:spPr>
        <p:txBody>
          <a:bodyPr wrap="square" rtlCol="0">
            <a:spAutoFit/>
          </a:bodyPr>
          <a:lstStyle/>
          <a:p>
            <a:r>
              <a:rPr lang="en-US" sz="2400" dirty="0" smtClean="0">
                <a:latin typeface="Avenir Heavy"/>
                <a:cs typeface="Avenir Heavy"/>
              </a:rPr>
              <a:t>Visits websites related to online dating</a:t>
            </a:r>
            <a:endParaRPr lang="en-US" sz="2400" dirty="0">
              <a:latin typeface="Avenir Heavy"/>
              <a:cs typeface="Avenir Heavy"/>
            </a:endParaRPr>
          </a:p>
        </p:txBody>
      </p:sp>
      <p:sp>
        <p:nvSpPr>
          <p:cNvPr id="20" name="TextBox 19"/>
          <p:cNvSpPr txBox="1"/>
          <p:nvPr/>
        </p:nvSpPr>
        <p:spPr>
          <a:xfrm>
            <a:off x="3203848" y="5517232"/>
            <a:ext cx="3744416" cy="830997"/>
          </a:xfrm>
          <a:prstGeom prst="rect">
            <a:avLst/>
          </a:prstGeom>
          <a:noFill/>
        </p:spPr>
        <p:txBody>
          <a:bodyPr wrap="square" rtlCol="0">
            <a:spAutoFit/>
          </a:bodyPr>
          <a:lstStyle/>
          <a:p>
            <a:r>
              <a:rPr lang="en-US" sz="2400" dirty="0" smtClean="0">
                <a:latin typeface="Avenir Heavy"/>
                <a:cs typeface="Avenir Heavy"/>
              </a:rPr>
              <a:t>Removes interests related to online dating</a:t>
            </a:r>
            <a:endParaRPr lang="en-US" sz="2400" dirty="0">
              <a:latin typeface="Avenir Heavy"/>
              <a:cs typeface="Avenir Heavy"/>
            </a:endParaRPr>
          </a:p>
        </p:txBody>
      </p:sp>
      <p:sp>
        <p:nvSpPr>
          <p:cNvPr id="21" name="TextBox 20"/>
          <p:cNvSpPr txBox="1"/>
          <p:nvPr/>
        </p:nvSpPr>
        <p:spPr>
          <a:xfrm>
            <a:off x="6362085" y="3068960"/>
            <a:ext cx="2781915" cy="1569660"/>
          </a:xfrm>
          <a:prstGeom prst="rect">
            <a:avLst/>
          </a:prstGeom>
          <a:noFill/>
        </p:spPr>
        <p:txBody>
          <a:bodyPr wrap="square" rtlCol="0">
            <a:spAutoFit/>
          </a:bodyPr>
          <a:lstStyle/>
          <a:p>
            <a:r>
              <a:rPr lang="en-US" sz="2400" dirty="0" smtClean="0">
                <a:latin typeface="Avenir Heavy"/>
                <a:cs typeface="Avenir Heavy"/>
              </a:rPr>
              <a:t>Causes significant reduction in dating ads</a:t>
            </a:r>
          </a:p>
          <a:p>
            <a:r>
              <a:rPr lang="en-US" sz="2400" dirty="0" smtClean="0">
                <a:latin typeface="Avenir Heavy"/>
                <a:cs typeface="Avenir Heavy"/>
              </a:rPr>
              <a:t>(p=0.008)</a:t>
            </a:r>
          </a:p>
        </p:txBody>
      </p:sp>
    </p:spTree>
    <p:extLst>
      <p:ext uri="{BB962C8B-B14F-4D97-AF65-F5344CB8AC3E}">
        <p14:creationId xmlns:p14="http://schemas.microsoft.com/office/powerpoint/2010/main" val="4148859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63243</TotalTime>
  <Words>822</Words>
  <Application>Microsoft Macintosh PowerPoint</Application>
  <PresentationFormat>On-screen Show (4:3)</PresentationFormat>
  <Paragraphs>247</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Accountability through Information Flow Experiments</vt:lpstr>
      <vt:lpstr>PowerPoint Presentation</vt:lpstr>
      <vt:lpstr>Google’s Privacy Policy</vt:lpstr>
      <vt:lpstr>Google Ad Settings </vt:lpstr>
      <vt:lpstr>PowerPoint Presentation</vt:lpstr>
      <vt:lpstr>AdFisher</vt:lpstr>
      <vt:lpstr>Transparency</vt:lpstr>
      <vt:lpstr>Transparency Explanations</vt:lpstr>
      <vt:lpstr>Choice</vt:lpstr>
      <vt:lpstr>Choice Explanation</vt:lpstr>
      <vt:lpstr>Discrimination</vt:lpstr>
      <vt:lpstr>Discrimination Explanation</vt:lpstr>
      <vt:lpstr>Findings</vt:lpstr>
      <vt:lpstr>Information Flow Experiments</vt:lpstr>
      <vt:lpstr>Number of Unique Ads</vt:lpstr>
      <vt:lpstr>Number of Unique Ads</vt:lpstr>
      <vt:lpstr>Google’s Behavior is Complex</vt:lpstr>
      <vt:lpstr>Prior Work on Behavioral Marketing</vt:lpstr>
      <vt:lpstr>Randomized Controlled Trials</vt:lpstr>
      <vt:lpstr>Our Methodology</vt:lpstr>
      <vt:lpstr>Summary</vt:lpstr>
      <vt:lpstr>Future Work</vt:lpstr>
      <vt:lpstr>Accountability through Information Flow Experiments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Accountability and Audit in Temporal logic – Enforcing privacy policies in HIPAA.</dc:title>
  <dc:creator>ljia</dc:creator>
  <cp:lastModifiedBy>M</cp:lastModifiedBy>
  <cp:revision>1276</cp:revision>
  <dcterms:created xsi:type="dcterms:W3CDTF">2010-01-12T03:44:06Z</dcterms:created>
  <dcterms:modified xsi:type="dcterms:W3CDTF">2014-12-22T22:09:19Z</dcterms:modified>
</cp:coreProperties>
</file>