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50" autoAdjust="0"/>
    <p:restoredTop sz="94660"/>
  </p:normalViewPr>
  <p:slideViewPr>
    <p:cSldViewPr snapToGrid="0">
      <p:cViewPr>
        <p:scale>
          <a:sx n="33" d="100"/>
          <a:sy n="33" d="100"/>
        </p:scale>
        <p:origin x="1602" y="-19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28CF-209C-4C54-A265-7403FF06B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953" y="4954765"/>
            <a:ext cx="16037719" cy="10540259"/>
          </a:xfrm>
        </p:spPr>
        <p:txBody>
          <a:bodyPr anchor="b"/>
          <a:lstStyle>
            <a:lvl1pPr algn="ctr">
              <a:defRPr sz="1052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17FE4-295C-41A8-AC2B-F6F7DD300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4209"/>
            </a:lvl1pPr>
            <a:lvl2pPr marL="801883" indent="0" algn="ctr">
              <a:buNone/>
              <a:defRPr sz="3508"/>
            </a:lvl2pPr>
            <a:lvl3pPr marL="1603766" indent="0" algn="ctr">
              <a:buNone/>
              <a:defRPr sz="3157"/>
            </a:lvl3pPr>
            <a:lvl4pPr marL="2405649" indent="0" algn="ctr">
              <a:buNone/>
              <a:defRPr sz="2806"/>
            </a:lvl4pPr>
            <a:lvl5pPr marL="3207532" indent="0" algn="ctr">
              <a:buNone/>
              <a:defRPr sz="2806"/>
            </a:lvl5pPr>
            <a:lvl6pPr marL="4009415" indent="0" algn="ctr">
              <a:buNone/>
              <a:defRPr sz="2806"/>
            </a:lvl6pPr>
            <a:lvl7pPr marL="4811298" indent="0" algn="ctr">
              <a:buNone/>
              <a:defRPr sz="2806"/>
            </a:lvl7pPr>
            <a:lvl8pPr marL="5613182" indent="0" algn="ctr">
              <a:buNone/>
              <a:defRPr sz="2806"/>
            </a:lvl8pPr>
            <a:lvl9pPr marL="6415065" indent="0" algn="ctr">
              <a:buNone/>
              <a:defRPr sz="280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A3956-299C-459B-A14B-B13F53C5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FE7-AF71-40FF-A7E4-90700033AED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62EBE-14D3-441E-BD2E-8AA697CC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504F-62EC-4F00-AAFD-87123D2B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D2A4-9E7E-4FF2-B4A5-15484A71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76EE-27DC-4254-8495-80CFBD58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269AF-6F07-463E-AA29-28451030C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192F4-6472-41FF-A23F-DF1A04FC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FE7-AF71-40FF-A7E4-90700033AED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054FC-05C0-4DDD-B975-7E9C1645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A6DD-C869-4BD6-96B7-1FE50715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D2A4-9E7E-4FF2-B4A5-15484A71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F6B834-864B-4C76-B99D-7BB4A4856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302657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3B5E4-60C8-412A-972C-2DF10A486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70124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A4896-887E-4805-BB9B-535A7E37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FE7-AF71-40FF-A7E4-90700033AED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5D7B7-0AA9-4006-9235-B1AAC0AB7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DF783-EC13-484D-A9A6-27EEBA7B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D2A4-9E7E-4FF2-B4A5-15484A71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1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131D-8C36-4A87-8EDB-A6971A87D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4700E-E22F-426F-8E5C-02B4928C9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8D309-E9DC-40D2-86B0-44EC4898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FE7-AF71-40FF-A7E4-90700033AED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D3F38-D879-4A85-A695-2F6B487A0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37263-FCFC-46E7-8F56-65EF4A80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D2A4-9E7E-4FF2-B4A5-15484A71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5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24A2-411B-4D21-AAEE-50364884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87" y="7547783"/>
            <a:ext cx="18443377" cy="12593645"/>
          </a:xfrm>
        </p:spPr>
        <p:txBody>
          <a:bodyPr anchor="b"/>
          <a:lstStyle>
            <a:lvl1pPr>
              <a:defRPr sz="1052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26658-83A1-4CA3-8FCF-18B68FCFF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8987" y="20260569"/>
            <a:ext cx="18443377" cy="6622701"/>
          </a:xfrm>
        </p:spPr>
        <p:txBody>
          <a:bodyPr/>
          <a:lstStyle>
            <a:lvl1pPr marL="0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1pPr>
            <a:lvl2pPr marL="8018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3766" indent="0">
              <a:buNone/>
              <a:defRPr sz="3157">
                <a:solidFill>
                  <a:schemeClr val="tx1">
                    <a:tint val="75000"/>
                  </a:schemeClr>
                </a:solidFill>
              </a:defRPr>
            </a:lvl3pPr>
            <a:lvl4pPr marL="2405649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4pPr>
            <a:lvl5pPr marL="3207532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5pPr>
            <a:lvl6pPr marL="4009415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6pPr>
            <a:lvl7pPr marL="4811298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7pPr>
            <a:lvl8pPr marL="5613182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8pPr>
            <a:lvl9pPr marL="6415065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45A6A-59C1-45F6-BA89-59A954FDC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FE7-AF71-40FF-A7E4-90700033AED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28559-9359-49FD-BA3F-F62F2187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83673-E364-4E85-B245-620630C0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D2A4-9E7E-4FF2-B4A5-15484A71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0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31EC-97E4-4510-A223-AC0F1D72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0E4C1-3A6E-47E9-8728-A889CE27C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A619E-1876-49F6-BE0B-1EC64644C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1DE65-607A-4045-94A8-775794B5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FE7-AF71-40FF-A7E4-90700033AED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75C5A-A37F-4F4F-A114-13A3AE0F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F152E-15E6-42D2-B7D3-C2ED5DF7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D2A4-9E7E-4FF2-B4A5-15484A71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0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DF4C-2439-48BC-AA7D-111760506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09" y="1611877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B319A-1FD3-4203-9999-8F6FB990A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2910" y="7421634"/>
            <a:ext cx="9046275" cy="3637228"/>
          </a:xfrm>
        </p:spPr>
        <p:txBody>
          <a:bodyPr anchor="b"/>
          <a:lstStyle>
            <a:lvl1pPr marL="0" indent="0"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C341D-A4C6-4CF6-AA4D-29745763C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72910" y="11058863"/>
            <a:ext cx="9046275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CB314-DD45-4A59-9D77-02435442A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825460" y="7421634"/>
            <a:ext cx="9090826" cy="3637228"/>
          </a:xfrm>
        </p:spPr>
        <p:txBody>
          <a:bodyPr anchor="b"/>
          <a:lstStyle>
            <a:lvl1pPr marL="0" indent="0"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A8224-3C3B-4C77-A109-7DFD26259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825460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E2F78A-9385-49C0-ABDB-845C623B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FE7-AF71-40FF-A7E4-90700033AED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FD17C-D422-430C-A002-F84F18983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01441A-3B9B-45BC-AE3E-91D2ADCB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D2A4-9E7E-4FF2-B4A5-15484A71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5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AA49-1049-4064-931C-10A6A0F5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DB26E-BF33-46EB-816B-B5CDB148E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FE7-AF71-40FF-A7E4-90700033AED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87875-B2E0-4D5B-9D26-81467458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F6CCA-C5B8-474F-B5FD-DB9A4B4A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D2A4-9E7E-4FF2-B4A5-15484A71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6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9BF6D8-B71F-40C7-805C-01F588C2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FE7-AF71-40FF-A7E4-90700033AED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EE24D-340A-4DC5-AA76-F62036CCF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17CC6-7F70-4524-9BB3-86E21FB3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D2A4-9E7E-4FF2-B4A5-15484A71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0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0E506-E4D9-4C8F-A039-822BEC28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10" y="2018348"/>
            <a:ext cx="6896775" cy="7064216"/>
          </a:xfrm>
        </p:spPr>
        <p:txBody>
          <a:bodyPr anchor="b"/>
          <a:lstStyle>
            <a:lvl1pPr>
              <a:defRPr sz="561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8878E-4ED2-49D0-BCE8-202E0CECD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0826" y="4359072"/>
            <a:ext cx="10825460" cy="21515024"/>
          </a:xfrm>
        </p:spPr>
        <p:txBody>
          <a:bodyPr/>
          <a:lstStyle>
            <a:lvl1pPr>
              <a:defRPr sz="5612"/>
            </a:lvl1pPr>
            <a:lvl2pPr>
              <a:defRPr sz="4911"/>
            </a:lvl2pPr>
            <a:lvl3pPr>
              <a:defRPr sz="4209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9133A-D718-420B-BF01-29685969F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2910" y="9082564"/>
            <a:ext cx="6896775" cy="16826573"/>
          </a:xfrm>
        </p:spPr>
        <p:txBody>
          <a:bodyPr/>
          <a:lstStyle>
            <a:lvl1pPr marL="0" indent="0">
              <a:buNone/>
              <a:defRPr sz="2806"/>
            </a:lvl1pPr>
            <a:lvl2pPr marL="801883" indent="0">
              <a:buNone/>
              <a:defRPr sz="2455"/>
            </a:lvl2pPr>
            <a:lvl3pPr marL="1603766" indent="0">
              <a:buNone/>
              <a:defRPr sz="2105"/>
            </a:lvl3pPr>
            <a:lvl4pPr marL="2405649" indent="0">
              <a:buNone/>
              <a:defRPr sz="1754"/>
            </a:lvl4pPr>
            <a:lvl5pPr marL="3207532" indent="0">
              <a:buNone/>
              <a:defRPr sz="1754"/>
            </a:lvl5pPr>
            <a:lvl6pPr marL="4009415" indent="0">
              <a:buNone/>
              <a:defRPr sz="1754"/>
            </a:lvl6pPr>
            <a:lvl7pPr marL="4811298" indent="0">
              <a:buNone/>
              <a:defRPr sz="1754"/>
            </a:lvl7pPr>
            <a:lvl8pPr marL="5613182" indent="0">
              <a:buNone/>
              <a:defRPr sz="1754"/>
            </a:lvl8pPr>
            <a:lvl9pPr marL="6415065" indent="0">
              <a:buNone/>
              <a:defRPr sz="17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E2BD8-AEA7-47C5-92CB-1F87F59B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FE7-AF71-40FF-A7E4-90700033AED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0FD32-8115-4DFB-8D2B-3219640DA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07D60-F7F2-486B-9DAD-F92F5031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D2A4-9E7E-4FF2-B4A5-15484A71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7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31E3-4A5D-4B59-B069-6B0C47803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10" y="2018348"/>
            <a:ext cx="6896775" cy="7064216"/>
          </a:xfrm>
        </p:spPr>
        <p:txBody>
          <a:bodyPr anchor="b"/>
          <a:lstStyle>
            <a:lvl1pPr>
              <a:defRPr sz="561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2C83D-523E-4810-9693-31F1AB40A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090826" y="4359072"/>
            <a:ext cx="10825460" cy="21515024"/>
          </a:xfrm>
        </p:spPr>
        <p:txBody>
          <a:bodyPr/>
          <a:lstStyle>
            <a:lvl1pPr marL="0" indent="0">
              <a:buNone/>
              <a:defRPr sz="5612"/>
            </a:lvl1pPr>
            <a:lvl2pPr marL="801883" indent="0">
              <a:buNone/>
              <a:defRPr sz="4911"/>
            </a:lvl2pPr>
            <a:lvl3pPr marL="1603766" indent="0">
              <a:buNone/>
              <a:defRPr sz="4209"/>
            </a:lvl3pPr>
            <a:lvl4pPr marL="2405649" indent="0">
              <a:buNone/>
              <a:defRPr sz="3508"/>
            </a:lvl4pPr>
            <a:lvl5pPr marL="3207532" indent="0">
              <a:buNone/>
              <a:defRPr sz="3508"/>
            </a:lvl5pPr>
            <a:lvl6pPr marL="4009415" indent="0">
              <a:buNone/>
              <a:defRPr sz="3508"/>
            </a:lvl6pPr>
            <a:lvl7pPr marL="4811298" indent="0">
              <a:buNone/>
              <a:defRPr sz="3508"/>
            </a:lvl7pPr>
            <a:lvl8pPr marL="5613182" indent="0">
              <a:buNone/>
              <a:defRPr sz="3508"/>
            </a:lvl8pPr>
            <a:lvl9pPr marL="6415065" indent="0">
              <a:buNone/>
              <a:defRPr sz="3508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44C42-9028-4DCE-9874-1D36E2DDD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2910" y="9082564"/>
            <a:ext cx="6896775" cy="16826573"/>
          </a:xfrm>
        </p:spPr>
        <p:txBody>
          <a:bodyPr/>
          <a:lstStyle>
            <a:lvl1pPr marL="0" indent="0">
              <a:buNone/>
              <a:defRPr sz="2806"/>
            </a:lvl1pPr>
            <a:lvl2pPr marL="801883" indent="0">
              <a:buNone/>
              <a:defRPr sz="2455"/>
            </a:lvl2pPr>
            <a:lvl3pPr marL="1603766" indent="0">
              <a:buNone/>
              <a:defRPr sz="2105"/>
            </a:lvl3pPr>
            <a:lvl4pPr marL="2405649" indent="0">
              <a:buNone/>
              <a:defRPr sz="1754"/>
            </a:lvl4pPr>
            <a:lvl5pPr marL="3207532" indent="0">
              <a:buNone/>
              <a:defRPr sz="1754"/>
            </a:lvl5pPr>
            <a:lvl6pPr marL="4009415" indent="0">
              <a:buNone/>
              <a:defRPr sz="1754"/>
            </a:lvl6pPr>
            <a:lvl7pPr marL="4811298" indent="0">
              <a:buNone/>
              <a:defRPr sz="1754"/>
            </a:lvl7pPr>
            <a:lvl8pPr marL="5613182" indent="0">
              <a:buNone/>
              <a:defRPr sz="1754"/>
            </a:lvl8pPr>
            <a:lvl9pPr marL="6415065" indent="0">
              <a:buNone/>
              <a:defRPr sz="17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719C7-8298-46AE-A529-054ED71C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FE7-AF71-40FF-A7E4-90700033AED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6F930-1CD1-4F59-8C1F-F4A905E8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2092F-7A8D-4887-94F0-0658B903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D2A4-9E7E-4FF2-B4A5-15484A71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2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163B9-8E3E-4C3F-8725-7AA619421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124" y="1611877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C6449-D16A-4584-BC8A-BD2064E9B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46E7C-D6BA-4D06-9EEC-C803C84DD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70124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6CFE7-AF71-40FF-A7E4-90700033AED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7D47D-5B90-4166-9D90-1815D1B96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3326" y="28060639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EC6C7-2752-4324-84FC-09E92A51B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102185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BD2A4-9E7E-4FF2-B4A5-15484A71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1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1603766" rtl="0" eaLnBrk="1" latinLnBrk="0" hangingPunct="1">
        <a:lnSpc>
          <a:spcPct val="90000"/>
        </a:lnSpc>
        <a:spcBef>
          <a:spcPct val="0"/>
        </a:spcBef>
        <a:buNone/>
        <a:defRPr sz="77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0942" indent="-400942" algn="l" defTabSz="1603766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sz="4911" kern="1200">
          <a:solidFill>
            <a:schemeClr val="tx1"/>
          </a:solidFill>
          <a:latin typeface="+mn-lt"/>
          <a:ea typeface="+mn-ea"/>
          <a:cs typeface="+mn-cs"/>
        </a:defRPr>
      </a:lvl1pPr>
      <a:lvl2pPr marL="1202825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004708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6591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608474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410357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5212240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6014123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816006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1pPr>
      <a:lvl2pPr marL="801883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2pPr>
      <a:lvl3pPr marL="1603766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3pPr>
      <a:lvl4pPr marL="2405649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207532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009415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4811298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5613182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415065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3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7E4734-EFE2-4D48-87A3-4604161E641D}"/>
              </a:ext>
            </a:extLst>
          </p:cNvPr>
          <p:cNvSpPr txBox="1"/>
          <p:nvPr/>
        </p:nvSpPr>
        <p:spPr>
          <a:xfrm>
            <a:off x="493302" y="496680"/>
            <a:ext cx="20574000" cy="16312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sz="10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Potato Integrated Technologies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671FCCB-CA66-47CC-B947-4A077E2D3D8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20" y="0"/>
            <a:ext cx="2869330" cy="26614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A2F4E9-F3C7-434A-BF74-8DEB06A7443E}"/>
              </a:ext>
            </a:extLst>
          </p:cNvPr>
          <p:cNvSpPr txBox="1"/>
          <p:nvPr/>
        </p:nvSpPr>
        <p:spPr>
          <a:xfrm>
            <a:off x="493302" y="2701686"/>
            <a:ext cx="20574000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tr-TR" sz="3600" dirty="0"/>
              <a:t>PITECH was</a:t>
            </a:r>
            <a:r>
              <a:rPr lang="en-US" sz="3600" dirty="0"/>
              <a:t> </a:t>
            </a:r>
            <a:r>
              <a:rPr lang="tr-TR" sz="3600" dirty="0"/>
              <a:t>founded</a:t>
            </a:r>
            <a:r>
              <a:rPr lang="en-US" sz="3600" dirty="0"/>
              <a:t> </a:t>
            </a:r>
            <a:r>
              <a:rPr lang="tr-TR" sz="3600" dirty="0"/>
              <a:t>in 2018 with</a:t>
            </a:r>
            <a:r>
              <a:rPr lang="en-US" sz="3600" dirty="0"/>
              <a:t> five shareholders </a:t>
            </a:r>
            <a:r>
              <a:rPr lang="tr-TR" sz="3600" dirty="0"/>
              <a:t>from different </a:t>
            </a:r>
            <a:r>
              <a:rPr lang="en-US" sz="3600" dirty="0"/>
              <a:t>backgrounds.</a:t>
            </a:r>
            <a:r>
              <a:rPr lang="tr-TR" sz="3600" dirty="0"/>
              <a:t> As PITECH engineers our aim is to </a:t>
            </a:r>
            <a:r>
              <a:rPr lang="en-US" sz="3600" dirty="0"/>
              <a:t>build a robot that we can control from a specified distance with a remote controller.</a:t>
            </a:r>
            <a:r>
              <a:rPr lang="tr-TR" sz="3600" dirty="0"/>
              <a:t> This robot tries to score within a playfield in its opponent’s goal and defend its own goal.</a:t>
            </a:r>
            <a:r>
              <a:rPr lang="en-US" sz="3600" dirty="0"/>
              <a:t> </a:t>
            </a:r>
            <a:endParaRPr lang="tr-T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903181-270D-4C11-8C70-53102CB42AB2}"/>
              </a:ext>
            </a:extLst>
          </p:cNvPr>
          <p:cNvGrpSpPr/>
          <p:nvPr/>
        </p:nvGrpSpPr>
        <p:grpSpPr>
          <a:xfrm>
            <a:off x="493302" y="4739375"/>
            <a:ext cx="5701021" cy="2990592"/>
            <a:chOff x="404812" y="4798367"/>
            <a:chExt cx="8001769" cy="299059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28C2A4-01AD-4BAE-9EA9-E560AFCA42EC}"/>
                </a:ext>
              </a:extLst>
            </p:cNvPr>
            <p:cNvSpPr txBox="1"/>
            <p:nvPr/>
          </p:nvSpPr>
          <p:spPr>
            <a:xfrm>
              <a:off x="404812" y="5388302"/>
              <a:ext cx="8001769" cy="240065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571500" indent="-571500" algn="just">
                <a:buFont typeface="Wingdings" panose="05000000000000000000" pitchFamily="2" charset="2"/>
                <a:buChar char="v"/>
              </a:pPr>
              <a:r>
                <a:rPr lang="tr-TR" sz="3000" dirty="0"/>
                <a:t>Fatma Nur Arabacı </a:t>
              </a:r>
              <a:r>
                <a:rPr lang="tr-TR" sz="3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 </a:t>
              </a:r>
              <a:r>
                <a:rPr lang="en-US" sz="3000" i="1" dirty="0"/>
                <a:t>C</a:t>
              </a:r>
              <a:r>
                <a:rPr lang="tr-TR" sz="3000" i="1" dirty="0"/>
                <a:t>EO</a:t>
              </a:r>
              <a:endParaRPr lang="en-US" sz="3000" i="1" dirty="0"/>
            </a:p>
            <a:p>
              <a:pPr marL="571500" indent="-571500" algn="just">
                <a:buFont typeface="Wingdings" panose="05000000000000000000" pitchFamily="2" charset="2"/>
                <a:buChar char="v"/>
              </a:pPr>
              <a:r>
                <a:rPr lang="en-US" sz="3000" dirty="0"/>
                <a:t>Furkan Bahadır ELİK</a:t>
              </a:r>
              <a:r>
                <a:rPr lang="tr-TR" sz="3000" dirty="0"/>
                <a:t> - </a:t>
              </a:r>
              <a:r>
                <a:rPr lang="en-US" sz="3000" i="1" dirty="0">
                  <a:cs typeface="Times New Roman" pitchFamily="18" charset="0"/>
                </a:rPr>
                <a:t>C</a:t>
              </a:r>
              <a:r>
                <a:rPr lang="tr-TR" sz="3000" i="1" dirty="0">
                  <a:cs typeface="Times New Roman" pitchFamily="18" charset="0"/>
                </a:rPr>
                <a:t>TO</a:t>
              </a:r>
              <a:endParaRPr lang="en-US" sz="3000" i="1" dirty="0"/>
            </a:p>
            <a:p>
              <a:pPr marL="571500" indent="-571500" algn="just">
                <a:buFont typeface="Wingdings" panose="05000000000000000000" pitchFamily="2" charset="2"/>
                <a:buChar char="v"/>
              </a:pPr>
              <a:r>
                <a:rPr lang="en-US" sz="3000" dirty="0" err="1"/>
                <a:t>İrem</a:t>
              </a:r>
              <a:r>
                <a:rPr lang="en-US" sz="3000" dirty="0"/>
                <a:t> COŞKUN</a:t>
              </a:r>
              <a:r>
                <a:rPr lang="tr-TR" sz="3000" dirty="0"/>
                <a:t> - </a:t>
              </a:r>
              <a:r>
                <a:rPr lang="en-US" sz="3000" i="1" dirty="0">
                  <a:cs typeface="Times New Roman" pitchFamily="18" charset="0"/>
                </a:rPr>
                <a:t>C</a:t>
              </a:r>
              <a:r>
                <a:rPr lang="tr-TR" sz="3000" i="1" dirty="0">
                  <a:cs typeface="Times New Roman" pitchFamily="18" charset="0"/>
                </a:rPr>
                <a:t>OO</a:t>
              </a:r>
            </a:p>
            <a:p>
              <a:pPr marL="571500" indent="-571500" algn="just">
                <a:buFont typeface="Wingdings" panose="05000000000000000000" pitchFamily="2" charset="2"/>
                <a:buChar char="v"/>
              </a:pPr>
              <a:r>
                <a:rPr lang="en-US" sz="3000" dirty="0" err="1"/>
                <a:t>Berkay</a:t>
              </a:r>
              <a:r>
                <a:rPr lang="en-US" sz="3000" dirty="0"/>
                <a:t> GÖKSU</a:t>
              </a:r>
              <a:r>
                <a:rPr lang="tr-TR" sz="3000" dirty="0"/>
                <a:t> - </a:t>
              </a:r>
              <a:r>
                <a:rPr lang="en-US" sz="3000" i="1" dirty="0">
                  <a:cs typeface="Times New Roman" pitchFamily="18" charset="0"/>
                </a:rPr>
                <a:t>C</a:t>
              </a:r>
              <a:r>
                <a:rPr lang="tr-TR" sz="3000" i="1" dirty="0">
                  <a:cs typeface="Times New Roman" pitchFamily="18" charset="0"/>
                </a:rPr>
                <a:t>MO</a:t>
              </a:r>
            </a:p>
            <a:p>
              <a:pPr marL="571500" indent="-571500" algn="just">
                <a:buFont typeface="Wingdings" panose="05000000000000000000" pitchFamily="2" charset="2"/>
                <a:buChar char="v"/>
              </a:pPr>
              <a:r>
                <a:rPr lang="en-US" sz="3000" dirty="0" err="1"/>
                <a:t>Aycan</a:t>
              </a:r>
              <a:r>
                <a:rPr lang="en-US" sz="3000" dirty="0"/>
                <a:t> BEYENİR</a:t>
              </a:r>
              <a:r>
                <a:rPr lang="tr-TR" sz="3000" dirty="0"/>
                <a:t> - </a:t>
              </a:r>
              <a:r>
                <a:rPr lang="en-US" sz="3000" i="1" dirty="0">
                  <a:cs typeface="Times New Roman" pitchFamily="18" charset="0"/>
                </a:rPr>
                <a:t>C</a:t>
              </a:r>
              <a:r>
                <a:rPr lang="tr-TR" sz="3000" i="1" dirty="0">
                  <a:cs typeface="Times New Roman" pitchFamily="18" charset="0"/>
                </a:rPr>
                <a:t>FO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E4A5B2-9D73-4109-B8D0-EC81F517FD2E}"/>
                </a:ext>
              </a:extLst>
            </p:cNvPr>
            <p:cNvSpPr/>
            <p:nvPr/>
          </p:nvSpPr>
          <p:spPr>
            <a:xfrm>
              <a:off x="404812" y="4798367"/>
              <a:ext cx="8001769" cy="58993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3600" b="1" dirty="0">
                  <a:solidFill>
                    <a:schemeClr val="bg1"/>
                  </a:solidFill>
                </a:rPr>
                <a:t>SHAREHOLDERS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7FB8FD5-A6A0-4308-AEC1-7A3A55EFD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998758"/>
              </p:ext>
            </p:extLst>
          </p:nvPr>
        </p:nvGraphicFramePr>
        <p:xfrm>
          <a:off x="493302" y="7993626"/>
          <a:ext cx="5701021" cy="484632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701021">
                  <a:extLst>
                    <a:ext uri="{9D8B030D-6E8A-4147-A177-3AD203B41FA5}">
                      <a16:colId xmlns:a16="http://schemas.microsoft.com/office/drawing/2014/main" val="1698945802"/>
                    </a:ext>
                  </a:extLst>
                </a:gridCol>
              </a:tblGrid>
              <a:tr h="46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DELIVERABLES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6225196"/>
                  </a:ext>
                </a:extLst>
              </a:tr>
              <a:tr h="4179600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30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Potato Robot</a:t>
                      </a:r>
                      <a:endParaRPr lang="tr-TR" sz="3000" b="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30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Controller Unit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30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Li-Po Battery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30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 Game Field Walls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30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Balls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30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Dummy Robot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30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Manu</a:t>
                      </a:r>
                      <a:r>
                        <a:rPr lang="tr-TR" sz="30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30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30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2-year Warranty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30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Pack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8691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DCD66C5-4B9B-419E-9DE1-B2B00F55FCA2}"/>
              </a:ext>
            </a:extLst>
          </p:cNvPr>
          <p:cNvSpPr txBox="1"/>
          <p:nvPr/>
        </p:nvSpPr>
        <p:spPr>
          <a:xfrm>
            <a:off x="716427" y="29014217"/>
            <a:ext cx="13276158" cy="646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bs-Latn-BA" sz="3600" dirty="0"/>
              <a:t>Special Thanks To</a:t>
            </a:r>
            <a:r>
              <a:rPr lang="tr-TR" sz="3600" dirty="0"/>
              <a:t> our Supervisor </a:t>
            </a:r>
            <a:r>
              <a:rPr lang="tr-T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Arzu Tuncay KOÇ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8B918E-6D1F-425D-AE38-9455FF182103}"/>
              </a:ext>
            </a:extLst>
          </p:cNvPr>
          <p:cNvGrpSpPr/>
          <p:nvPr/>
        </p:nvGrpSpPr>
        <p:grpSpPr>
          <a:xfrm>
            <a:off x="493302" y="13131853"/>
            <a:ext cx="5701021" cy="2067263"/>
            <a:chOff x="404812" y="4798367"/>
            <a:chExt cx="9417614" cy="206726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757E68-7674-4C0C-A2E2-79F201C73078}"/>
                </a:ext>
              </a:extLst>
            </p:cNvPr>
            <p:cNvSpPr txBox="1"/>
            <p:nvPr/>
          </p:nvSpPr>
          <p:spPr>
            <a:xfrm>
              <a:off x="404812" y="5388302"/>
              <a:ext cx="9417614" cy="147732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v"/>
              </a:pPr>
              <a:r>
                <a:rPr lang="tr-TR" sz="3000" dirty="0">
                  <a:cs typeface="Times New Roman" pitchFamily="18" charset="0"/>
                </a:rPr>
                <a:t>User friendly control module</a:t>
              </a:r>
            </a:p>
            <a:p>
              <a:pPr marL="571500" indent="-571500">
                <a:buFont typeface="Wingdings" panose="05000000000000000000" pitchFamily="2" charset="2"/>
                <a:buChar char="v"/>
              </a:pPr>
              <a:r>
                <a:rPr lang="tr-TR" sz="3000" dirty="0">
                  <a:cs typeface="Times New Roman" pitchFamily="18" charset="0"/>
                </a:rPr>
                <a:t>Fast-learning curve for the user</a:t>
              </a:r>
            </a:p>
            <a:p>
              <a:pPr marL="571500" indent="-571500">
                <a:buFont typeface="Wingdings" panose="05000000000000000000" pitchFamily="2" charset="2"/>
                <a:buChar char="v"/>
              </a:pPr>
              <a:r>
                <a:rPr lang="tr-TR" sz="3000" dirty="0">
                  <a:cs typeface="Times New Roman" pitchFamily="18" charset="0"/>
                </a:rPr>
                <a:t>Wide field of view 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821B45-53AD-4AF1-8A91-28EC6505A9B6}"/>
                </a:ext>
              </a:extLst>
            </p:cNvPr>
            <p:cNvSpPr/>
            <p:nvPr/>
          </p:nvSpPr>
          <p:spPr>
            <a:xfrm>
              <a:off x="404812" y="4798367"/>
              <a:ext cx="9417614" cy="58993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3600" b="1" dirty="0">
                  <a:solidFill>
                    <a:schemeClr val="bg1"/>
                  </a:solidFill>
                </a:rPr>
                <a:t>OUTSTANDING FEATURES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8" name="İçerik Yer Tutucusu 9">
            <a:extLst>
              <a:ext uri="{FF2B5EF4-FFF2-40B4-BE49-F238E27FC236}">
                <a16:creationId xmlns:a16="http://schemas.microsoft.com/office/drawing/2014/main" id="{0D15F750-29AF-4DB0-AD53-205679FC16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7536537"/>
              </p:ext>
            </p:extLst>
          </p:nvPr>
        </p:nvGraphicFramePr>
        <p:xfrm>
          <a:off x="13992585" y="5355089"/>
          <a:ext cx="6767718" cy="10222103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4265918">
                  <a:extLst>
                    <a:ext uri="{9D8B030D-6E8A-4147-A177-3AD203B41FA5}">
                      <a16:colId xmlns:a16="http://schemas.microsoft.com/office/drawing/2014/main" val="4286130752"/>
                    </a:ext>
                  </a:extLst>
                </a:gridCol>
                <a:gridCol w="619432">
                  <a:extLst>
                    <a:ext uri="{9D8B030D-6E8A-4147-A177-3AD203B41FA5}">
                      <a16:colId xmlns:a16="http://schemas.microsoft.com/office/drawing/2014/main" val="3989257401"/>
                    </a:ext>
                  </a:extLst>
                </a:gridCol>
                <a:gridCol w="1882368">
                  <a:extLst>
                    <a:ext uri="{9D8B030D-6E8A-4147-A177-3AD203B41FA5}">
                      <a16:colId xmlns:a16="http://schemas.microsoft.com/office/drawing/2014/main" val="104283066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Materials</a:t>
                      </a:r>
                      <a:endParaRPr lang="tr-TR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Cost</a:t>
                      </a:r>
                      <a:endParaRPr lang="tr-TR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50403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DC Motor with Gearbox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2 x $15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96787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L298N Motor Driver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2 x $1.5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906493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Push-Pull Solenoid 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1 x $4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33838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Clone Arduino Uno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1 x $4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6044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Clone Arduino Mega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1 x $10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86814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FPV Drone Kit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1 x $35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93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NRF24L01+PA+LNA SMA  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2 x $4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3841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Joystick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1 x $0.50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60657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LCD screen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1 x $30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98709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900 </a:t>
                      </a:r>
                      <a:r>
                        <a:rPr lang="en-US" sz="3000" b="0" dirty="0" err="1">
                          <a:effectLst/>
                        </a:rPr>
                        <a:t>mAH</a:t>
                      </a:r>
                      <a:r>
                        <a:rPr lang="en-US" sz="3000" b="0" dirty="0">
                          <a:effectLst/>
                        </a:rPr>
                        <a:t> Li-Po Battery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1 x $14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07395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1350 </a:t>
                      </a:r>
                      <a:r>
                        <a:rPr lang="en-US" sz="3000" b="0" dirty="0" err="1">
                          <a:effectLst/>
                        </a:rPr>
                        <a:t>mAH</a:t>
                      </a:r>
                      <a:r>
                        <a:rPr lang="en-US" sz="3000" b="0" dirty="0">
                          <a:effectLst/>
                        </a:rPr>
                        <a:t> Li-Po Battery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3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1 x $18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32754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Buck Converter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3 x $1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06262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Plexiglass Chassis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1 x $6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9688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Standard Wheels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2 x $2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72647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Ball Wheel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3 x $1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54831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Cables &amp; Connectors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      $6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01196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Structural connections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      $3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296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Dummy Robot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1 x $2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61934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Balls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2 x $0.25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28174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Play Field Walls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3 x $1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75271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Total: </a:t>
                      </a:r>
                      <a:endParaRPr lang="tr-TR" sz="30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30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tr-TR" sz="3000" b="0" dirty="0">
                          <a:effectLst/>
                        </a:rPr>
                        <a:t>$</a:t>
                      </a:r>
                      <a:r>
                        <a:rPr lang="en-US" sz="3000" b="0" dirty="0">
                          <a:effectLst/>
                        </a:rPr>
                        <a:t>189</a:t>
                      </a:r>
                      <a:endParaRPr lang="tr-TR" sz="30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654190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9EBE0416-E31E-4B53-AC12-D71A61CF3F0B}"/>
              </a:ext>
            </a:extLst>
          </p:cNvPr>
          <p:cNvSpPr/>
          <p:nvPr/>
        </p:nvSpPr>
        <p:spPr>
          <a:xfrm>
            <a:off x="13992584" y="4739375"/>
            <a:ext cx="6767719" cy="58993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 dirty="0">
                <a:solidFill>
                  <a:schemeClr val="bg1"/>
                </a:solidFill>
              </a:rPr>
              <a:t>BUDGET</a:t>
            </a:r>
            <a:endParaRPr 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20" name="Tablo 12">
            <a:extLst>
              <a:ext uri="{FF2B5EF4-FFF2-40B4-BE49-F238E27FC236}">
                <a16:creationId xmlns:a16="http://schemas.microsoft.com/office/drawing/2014/main" id="{A01F7DAA-8BF2-43E2-868A-818554317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212229"/>
              </p:ext>
            </p:extLst>
          </p:nvPr>
        </p:nvGraphicFramePr>
        <p:xfrm>
          <a:off x="428293" y="16740353"/>
          <a:ext cx="8420740" cy="5104638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5482862">
                  <a:extLst>
                    <a:ext uri="{9D8B030D-6E8A-4147-A177-3AD203B41FA5}">
                      <a16:colId xmlns:a16="http://schemas.microsoft.com/office/drawing/2014/main" val="2091407129"/>
                    </a:ext>
                  </a:extLst>
                </a:gridCol>
                <a:gridCol w="2937878">
                  <a:extLst>
                    <a:ext uri="{9D8B030D-6E8A-4147-A177-3AD203B41FA5}">
                      <a16:colId xmlns:a16="http://schemas.microsoft.com/office/drawing/2014/main" val="22875927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1" kern="1200" dirty="0">
                          <a:solidFill>
                            <a:schemeClr val="bg1"/>
                          </a:solidFill>
                          <a:effectLst/>
                        </a:rPr>
                        <a:t>Telecontroller</a:t>
                      </a:r>
                      <a:r>
                        <a:rPr lang="tr-TR" sz="3000" b="1" kern="1200" dirty="0">
                          <a:solidFill>
                            <a:schemeClr val="bg1"/>
                          </a:solidFill>
                          <a:effectLst/>
                        </a:rPr>
                        <a:t> Side</a:t>
                      </a:r>
                      <a:endParaRPr lang="tr-TR" sz="30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1" kern="12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tr-TR" sz="30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24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kern="1200" dirty="0">
                          <a:effectLst/>
                        </a:rPr>
                        <a:t>Physical specifications</a:t>
                      </a:r>
                      <a:endParaRPr lang="tr-TR" sz="3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kern="1200" dirty="0">
                          <a:effectLst/>
                        </a:rPr>
                        <a:t> </a:t>
                      </a:r>
                      <a:endParaRPr lang="tr-TR" sz="3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850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tr-TR" sz="3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kern="1200" dirty="0">
                          <a:effectLst/>
                        </a:rPr>
                        <a:t> </a:t>
                      </a:r>
                      <a:endParaRPr lang="tr-TR" sz="3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050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kern="1200" dirty="0">
                          <a:effectLst/>
                        </a:rPr>
                        <a:t>Weight</a:t>
                      </a:r>
                      <a:endParaRPr lang="tr-TR" sz="3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kern="1200" dirty="0">
                          <a:effectLst/>
                        </a:rPr>
                        <a:t> </a:t>
                      </a:r>
                      <a:endParaRPr lang="tr-TR" sz="3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202644"/>
                  </a:ext>
                </a:extLst>
              </a:tr>
              <a:tr h="108200">
                <a:tc>
                  <a:txBody>
                    <a:bodyPr/>
                    <a:lstStyle/>
                    <a:p>
                      <a:pPr marL="0" algn="l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kern="1200" dirty="0">
                          <a:effectLst/>
                        </a:rPr>
                        <a:t>Power Specifications</a:t>
                      </a:r>
                      <a:endParaRPr lang="tr-TR" sz="3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kern="1200" dirty="0">
                          <a:effectLst/>
                        </a:rPr>
                        <a:t> </a:t>
                      </a:r>
                      <a:endParaRPr lang="tr-TR" sz="3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24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kern="1200" dirty="0">
                          <a:effectLst/>
                        </a:rPr>
                        <a:t>Idle Power</a:t>
                      </a:r>
                      <a:endParaRPr lang="tr-TR" sz="3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kern="1200" dirty="0">
                          <a:effectLst/>
                        </a:rPr>
                        <a:t> </a:t>
                      </a:r>
                      <a:endParaRPr lang="tr-TR" sz="3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25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kern="1200" dirty="0">
                          <a:effectLst/>
                        </a:rPr>
                        <a:t>Max Power</a:t>
                      </a:r>
                      <a:endParaRPr lang="tr-TR" sz="3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kern="1200" dirty="0">
                          <a:effectLst/>
                        </a:rPr>
                        <a:t> </a:t>
                      </a:r>
                      <a:endParaRPr lang="tr-TR" sz="3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177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kern="1200" dirty="0">
                          <a:effectLst/>
                        </a:rPr>
                        <a:t>Operation Time</a:t>
                      </a:r>
                      <a:endParaRPr lang="tr-TR" sz="3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kern="1200" dirty="0">
                          <a:effectLst/>
                        </a:rPr>
                        <a:t> </a:t>
                      </a:r>
                      <a:endParaRPr lang="tr-TR" sz="3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603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kern="1200" dirty="0">
                          <a:effectLst/>
                        </a:rPr>
                        <a:t>Operational Specifications</a:t>
                      </a:r>
                      <a:endParaRPr lang="tr-TR" sz="3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kern="1200" dirty="0">
                          <a:effectLst/>
                        </a:rPr>
                        <a:t> </a:t>
                      </a:r>
                      <a:endParaRPr lang="tr-TR" sz="3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301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kern="1200" dirty="0">
                          <a:effectLst/>
                        </a:rPr>
                        <a:t>Screen Resolution</a:t>
                      </a:r>
                      <a:endParaRPr lang="tr-TR" sz="3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kern="1200" dirty="0">
                          <a:effectLst/>
                        </a:rPr>
                        <a:t> </a:t>
                      </a:r>
                      <a:endParaRPr lang="tr-TR" sz="3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867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kern="1200" dirty="0">
                          <a:effectLst/>
                        </a:rPr>
                        <a:t>Command Resolution</a:t>
                      </a:r>
                      <a:endParaRPr lang="tr-TR" sz="3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kern="1200" dirty="0">
                          <a:effectLst/>
                        </a:rPr>
                        <a:t>8 bit</a:t>
                      </a:r>
                      <a:endParaRPr lang="tr-TR" sz="3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266986"/>
                  </a:ext>
                </a:extLst>
              </a:tr>
            </a:tbl>
          </a:graphicData>
        </a:graphic>
      </p:graphicFrame>
      <p:graphicFrame>
        <p:nvGraphicFramePr>
          <p:cNvPr id="21" name="Tablo 13">
            <a:extLst>
              <a:ext uri="{FF2B5EF4-FFF2-40B4-BE49-F238E27FC236}">
                <a16:creationId xmlns:a16="http://schemas.microsoft.com/office/drawing/2014/main" id="{7855C1D6-13C7-413C-B490-684ECD183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738189"/>
              </p:ext>
            </p:extLst>
          </p:nvPr>
        </p:nvGraphicFramePr>
        <p:xfrm>
          <a:off x="12772103" y="16740353"/>
          <a:ext cx="7988200" cy="5568696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5383598">
                  <a:extLst>
                    <a:ext uri="{9D8B030D-6E8A-4147-A177-3AD203B41FA5}">
                      <a16:colId xmlns:a16="http://schemas.microsoft.com/office/drawing/2014/main" val="434215993"/>
                    </a:ext>
                  </a:extLst>
                </a:gridCol>
                <a:gridCol w="2604602">
                  <a:extLst>
                    <a:ext uri="{9D8B030D-6E8A-4147-A177-3AD203B41FA5}">
                      <a16:colId xmlns:a16="http://schemas.microsoft.com/office/drawing/2014/main" val="2332270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1" dirty="0">
                          <a:effectLst/>
                        </a:rPr>
                        <a:t>Robot</a:t>
                      </a:r>
                      <a:r>
                        <a:rPr lang="tr-TR" sz="3000" b="1" dirty="0">
                          <a:effectLst/>
                        </a:rPr>
                        <a:t> Side</a:t>
                      </a:r>
                      <a:endParaRPr lang="tr-TR" sz="3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1" dirty="0">
                          <a:effectLst/>
                        </a:rPr>
                        <a:t> </a:t>
                      </a:r>
                      <a:endParaRPr lang="tr-TR" sz="3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743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Physical </a:t>
                      </a:r>
                      <a:r>
                        <a:rPr lang="en-US" sz="3000" b="0" kern="1200" dirty="0">
                          <a:effectLst/>
                        </a:rPr>
                        <a:t>specifications</a:t>
                      </a:r>
                      <a:endParaRPr lang="tr-TR" sz="3000" b="0" kern="12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 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280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Height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>
                          <a:effectLst/>
                        </a:rPr>
                        <a:t> </a:t>
                      </a:r>
                      <a:endParaRPr lang="tr-TR" sz="3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715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Diameter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>
                          <a:effectLst/>
                        </a:rPr>
                        <a:t> </a:t>
                      </a:r>
                      <a:endParaRPr lang="tr-TR" sz="3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710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Weight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 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713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Power Specifications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>
                          <a:effectLst/>
                        </a:rPr>
                        <a:t> </a:t>
                      </a:r>
                      <a:endParaRPr lang="tr-TR" sz="3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918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Idle Power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>
                          <a:effectLst/>
                        </a:rPr>
                        <a:t> </a:t>
                      </a:r>
                      <a:endParaRPr lang="tr-TR" sz="3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544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Max Power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>
                          <a:effectLst/>
                        </a:rPr>
                        <a:t> </a:t>
                      </a:r>
                      <a:endParaRPr lang="tr-TR" sz="3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00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Operation Time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>
                          <a:effectLst/>
                        </a:rPr>
                        <a:t> </a:t>
                      </a:r>
                      <a:endParaRPr lang="tr-TR" sz="3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478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Operational Specifications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 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354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Maximum</a:t>
                      </a:r>
                      <a:r>
                        <a:rPr lang="tr-TR" sz="3000" b="0" dirty="0">
                          <a:effectLst/>
                        </a:rPr>
                        <a:t> Forward</a:t>
                      </a:r>
                      <a:r>
                        <a:rPr lang="en-US" sz="3000" b="0" dirty="0">
                          <a:effectLst/>
                        </a:rPr>
                        <a:t> Speed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 </a:t>
                      </a:r>
                      <a:r>
                        <a:rPr lang="tr-TR" sz="3000" b="0" dirty="0">
                          <a:effectLst/>
                        </a:rPr>
                        <a:t>0.45 m/sec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551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Maximum Rotation</a:t>
                      </a:r>
                      <a:r>
                        <a:rPr lang="tr-TR" sz="3000" b="0" dirty="0">
                          <a:effectLst/>
                        </a:rPr>
                        <a:t>al Speed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 </a:t>
                      </a:r>
                      <a:r>
                        <a:rPr lang="tr-TR" sz="3000" b="0" dirty="0">
                          <a:effectLst/>
                        </a:rPr>
                        <a:t>2.3 rad/sec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459008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E5382FEC-2EB8-4967-875E-188E54932856}"/>
              </a:ext>
            </a:extLst>
          </p:cNvPr>
          <p:cNvSpPr/>
          <p:nvPr/>
        </p:nvSpPr>
        <p:spPr>
          <a:xfrm>
            <a:off x="428292" y="15858511"/>
            <a:ext cx="20332012" cy="6172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 dirty="0">
                <a:solidFill>
                  <a:schemeClr val="bg1"/>
                </a:solidFill>
              </a:rPr>
              <a:t>TECHNICAL SPECIFICATIONS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68D0618-FD1A-4DAA-AB83-8B62F6BF5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702426"/>
              </p:ext>
            </p:extLst>
          </p:nvPr>
        </p:nvGraphicFramePr>
        <p:xfrm>
          <a:off x="455161" y="22036784"/>
          <a:ext cx="8420741" cy="2866644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8420741">
                  <a:extLst>
                    <a:ext uri="{9D8B030D-6E8A-4147-A177-3AD203B41FA5}">
                      <a16:colId xmlns:a16="http://schemas.microsoft.com/office/drawing/2014/main" val="3220490302"/>
                    </a:ext>
                  </a:extLst>
                </a:gridCol>
              </a:tblGrid>
              <a:tr h="433398">
                <a:tc>
                  <a:txBody>
                    <a:bodyPr/>
                    <a:lstStyle/>
                    <a:p>
                      <a:pPr marL="0" algn="just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tr-TR" sz="30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 of Solution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594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457200" algn="just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v"/>
                      </a:pPr>
                      <a:r>
                        <a:rPr lang="tr-TR" sz="3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 Interface : Joystick</a:t>
                      </a:r>
                    </a:p>
                    <a:p>
                      <a:pPr marL="457200" indent="-457200" algn="just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v"/>
                      </a:pPr>
                      <a:r>
                        <a:rPr lang="tr-TR" sz="3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 Transfer : 2.4 GHz NRF Communication</a:t>
                      </a:r>
                    </a:p>
                    <a:p>
                      <a:pPr marL="457200" indent="-457200" algn="just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v"/>
                      </a:pPr>
                      <a:r>
                        <a:rPr lang="tr-TR" sz="3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 Transfer : 5.8 GHz FPV Communication</a:t>
                      </a:r>
                    </a:p>
                    <a:p>
                      <a:pPr marL="457200" indent="-457200" algn="just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v"/>
                      </a:pPr>
                      <a:r>
                        <a:rPr lang="tr-TR" sz="3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Shooting : Push - Pull Solenoid</a:t>
                      </a:r>
                    </a:p>
                    <a:p>
                      <a:pPr marL="457200" indent="-457200" algn="just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v"/>
                      </a:pPr>
                      <a:r>
                        <a:rPr lang="tr-TR" sz="3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Motion : Brushed DC Motor with Gear Box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1326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3C6B944-F3CB-43F1-B5C3-6EFA0CAC2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262043"/>
              </p:ext>
            </p:extLst>
          </p:nvPr>
        </p:nvGraphicFramePr>
        <p:xfrm>
          <a:off x="428292" y="25104278"/>
          <a:ext cx="8420741" cy="189738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8420741">
                  <a:extLst>
                    <a:ext uri="{9D8B030D-6E8A-4147-A177-3AD203B41FA5}">
                      <a16:colId xmlns:a16="http://schemas.microsoft.com/office/drawing/2014/main" val="3220490302"/>
                    </a:ext>
                  </a:extLst>
                </a:gridCol>
              </a:tblGrid>
              <a:tr h="433398">
                <a:tc>
                  <a:txBody>
                    <a:bodyPr/>
                    <a:lstStyle/>
                    <a:p>
                      <a:pPr marL="0" algn="just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tr-TR" sz="30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&amp; Engineering Requirements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594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457200" algn="just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v"/>
                      </a:pPr>
                      <a:r>
                        <a:rPr lang="tr-TR" sz="3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$200 budget</a:t>
                      </a:r>
                    </a:p>
                    <a:p>
                      <a:pPr marL="457200" indent="-457200" algn="just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v"/>
                      </a:pPr>
                      <a:r>
                        <a:rPr lang="tr-TR" sz="3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30+ meters  indoor range</a:t>
                      </a:r>
                    </a:p>
                    <a:p>
                      <a:pPr marL="457200" indent="-457200" algn="just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v"/>
                      </a:pPr>
                      <a:endParaRPr lang="tr-TR" sz="3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13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601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367</Words>
  <Application>Microsoft Office PowerPoint</Application>
  <PresentationFormat>Custom</PresentationFormat>
  <Paragraphs>124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Fato</dc:creator>
  <cp:lastModifiedBy>fatmanur arabacı</cp:lastModifiedBy>
  <cp:revision>21</cp:revision>
  <dcterms:created xsi:type="dcterms:W3CDTF">2019-05-11T10:30:39Z</dcterms:created>
  <dcterms:modified xsi:type="dcterms:W3CDTF">2019-05-11T13:01:33Z</dcterms:modified>
</cp:coreProperties>
</file>