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Koyu Stil 2 - Vurgu 5/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Koyu Stil 2 - Vurgu 3/Vurgu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AF606853-7671-496A-8E4F-DF71F8EC918B}" styleName="Koyu Stil 1 - Vurgu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Orta Stil 3 - Vurgu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Orta Stil 1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Orta Stil 1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Açık Stil 2 - Vurgu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Açık Sti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84" y="-3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67767498408704"/>
          <c:y val="4.1952356264108967E-2"/>
          <c:w val="0.8593223129911356"/>
          <c:h val="0.76171859129063979"/>
        </c:manualLayout>
      </c:layout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Seri 1</c:v>
                </c:pt>
              </c:strCache>
            </c:strRef>
          </c:tx>
          <c:spPr>
            <a:ln w="1016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Sayfa1!$A$2:$A$12</c:f>
              <c:numCache>
                <c:formatCode>General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Sayfa1!$B$2:$B$12</c:f>
              <c:numCache>
                <c:formatCode>General</c:formatCode>
                <c:ptCount val="11"/>
                <c:pt idx="0">
                  <c:v>98</c:v>
                </c:pt>
                <c:pt idx="1">
                  <c:v>98</c:v>
                </c:pt>
                <c:pt idx="2">
                  <c:v>99</c:v>
                </c:pt>
                <c:pt idx="3">
                  <c:v>98</c:v>
                </c:pt>
                <c:pt idx="4">
                  <c:v>99</c:v>
                </c:pt>
                <c:pt idx="5">
                  <c:v>97</c:v>
                </c:pt>
                <c:pt idx="6">
                  <c:v>95</c:v>
                </c:pt>
                <c:pt idx="7">
                  <c:v>92</c:v>
                </c:pt>
                <c:pt idx="8">
                  <c:v>86</c:v>
                </c:pt>
                <c:pt idx="9">
                  <c:v>65</c:v>
                </c:pt>
                <c:pt idx="10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6C-412C-8DF4-A848530953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920784"/>
        <c:axId val="403919800"/>
      </c:lineChart>
      <c:catAx>
        <c:axId val="403920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sz="2000" b="1" dirty="0" err="1"/>
                  <a:t>Distance</a:t>
                </a:r>
                <a:r>
                  <a:rPr lang="tr-TR" sz="2000" b="1" dirty="0"/>
                  <a:t> (m)</a:t>
                </a:r>
                <a:endParaRPr lang="en-US" sz="2000" b="1" dirty="0"/>
              </a:p>
            </c:rich>
          </c:tx>
          <c:layout>
            <c:manualLayout>
              <c:xMode val="edge"/>
              <c:yMode val="edge"/>
              <c:x val="0.41079745911573268"/>
              <c:y val="0.944093003035114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03919800"/>
        <c:crosses val="autoZero"/>
        <c:auto val="1"/>
        <c:lblAlgn val="ctr"/>
        <c:lblOffset val="100"/>
        <c:noMultiLvlLbl val="0"/>
      </c:catAx>
      <c:valAx>
        <c:axId val="403919800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sz="2000" b="1" i="0" u="none" strike="noStrike" baseline="0" dirty="0">
                    <a:effectLst/>
                  </a:rPr>
                  <a:t> </a:t>
                </a:r>
                <a:r>
                  <a:rPr lang="tr-TR" sz="2000" b="1" i="0" u="none" strike="noStrike" baseline="0" dirty="0" err="1">
                    <a:effectLst/>
                  </a:rPr>
                  <a:t>Received</a:t>
                </a:r>
                <a:r>
                  <a:rPr lang="tr-TR" sz="2000" b="1" i="0" u="none" strike="noStrike" baseline="0" dirty="0">
                    <a:effectLst/>
                  </a:rPr>
                  <a:t> Data</a:t>
                </a:r>
                <a:r>
                  <a:rPr lang="tr-TR" sz="2000" b="1" dirty="0"/>
                  <a:t> </a:t>
                </a:r>
                <a:r>
                  <a:rPr lang="tr-TR" sz="2000" b="1" dirty="0" err="1"/>
                  <a:t>Percentage</a:t>
                </a:r>
                <a:r>
                  <a:rPr lang="tr-TR" sz="2000" b="1" dirty="0"/>
                  <a:t> (%)</a:t>
                </a:r>
                <a:endParaRPr lang="en-US" sz="20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0392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08235088965596"/>
          <c:y val="4.1952356264108967E-2"/>
          <c:w val="0.84891764911034406"/>
          <c:h val="0.75018285214348202"/>
        </c:manualLayout>
      </c:layout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Seri 1</c:v>
                </c:pt>
              </c:strCache>
            </c:strRef>
          </c:tx>
          <c:spPr>
            <a:ln w="1016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Sayfa1!$A$2:$A$12</c:f>
              <c:numCache>
                <c:formatCode>General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Sayfa1!$B$2:$B$12</c:f>
              <c:numCache>
                <c:formatCode>General</c:formatCode>
                <c:ptCount val="11"/>
                <c:pt idx="0">
                  <c:v>98</c:v>
                </c:pt>
                <c:pt idx="1">
                  <c:v>98</c:v>
                </c:pt>
                <c:pt idx="2">
                  <c:v>98</c:v>
                </c:pt>
                <c:pt idx="3">
                  <c:v>99</c:v>
                </c:pt>
                <c:pt idx="4">
                  <c:v>97</c:v>
                </c:pt>
                <c:pt idx="5">
                  <c:v>97</c:v>
                </c:pt>
                <c:pt idx="6">
                  <c:v>96</c:v>
                </c:pt>
                <c:pt idx="7">
                  <c:v>88</c:v>
                </c:pt>
                <c:pt idx="8">
                  <c:v>78</c:v>
                </c:pt>
                <c:pt idx="9">
                  <c:v>46</c:v>
                </c:pt>
                <c:pt idx="10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FC-4AEA-B890-06EBC4411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920784"/>
        <c:axId val="403919800"/>
      </c:lineChart>
      <c:catAx>
        <c:axId val="403920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sz="2000" dirty="0" err="1"/>
                  <a:t>Distance</a:t>
                </a:r>
                <a:r>
                  <a:rPr lang="tr-TR" sz="2000" dirty="0"/>
                  <a:t> (m)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0.41079745911573268"/>
              <c:y val="0.944093003035114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03919800"/>
        <c:crosses val="autoZero"/>
        <c:auto val="1"/>
        <c:lblAlgn val="ctr"/>
        <c:lblOffset val="100"/>
        <c:noMultiLvlLbl val="0"/>
      </c:catAx>
      <c:valAx>
        <c:axId val="403919800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sz="2000" b="1" i="0" u="none" strike="noStrike" baseline="0" dirty="0">
                    <a:effectLst/>
                  </a:rPr>
                  <a:t> </a:t>
                </a:r>
                <a:r>
                  <a:rPr lang="tr-TR" sz="2000" b="1" i="0" u="none" strike="noStrike" baseline="0" dirty="0" err="1">
                    <a:effectLst/>
                  </a:rPr>
                  <a:t>Received</a:t>
                </a:r>
                <a:r>
                  <a:rPr lang="tr-TR" sz="2000" b="1" i="0" u="none" strike="noStrike" baseline="0" dirty="0">
                    <a:effectLst/>
                  </a:rPr>
                  <a:t>  </a:t>
                </a:r>
                <a:r>
                  <a:rPr lang="tr-TR" sz="2000" b="1" dirty="0"/>
                  <a:t>Video </a:t>
                </a:r>
                <a:r>
                  <a:rPr lang="tr-TR" sz="2000" b="1" dirty="0" err="1"/>
                  <a:t>Percentage</a:t>
                </a:r>
                <a:r>
                  <a:rPr lang="tr-TR" sz="2000" b="1" dirty="0"/>
                  <a:t> (%)</a:t>
                </a:r>
                <a:endParaRPr lang="en-US" sz="20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0392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0.2402</cdr:x>
      <cdr:y>0.45885</cdr:y>
    </cdr:from>
    <cdr:to>
      <cdr:x>0.6948</cdr:x>
      <cdr:y>0.63333</cdr:y>
    </cdr:to>
    <cdr:sp macro="" textlink="">
      <cdr:nvSpPr>
        <cdr:cNvPr id="2" name="Metin kutusu 1">
          <a:extLst xmlns:a="http://schemas.openxmlformats.org/drawingml/2006/main">
            <a:ext uri="{FF2B5EF4-FFF2-40B4-BE49-F238E27FC236}">
              <a16:creationId xmlns:a16="http://schemas.microsoft.com/office/drawing/2014/main" id="{3A672511-3043-4126-BDF7-E7EC41AB0A8C}"/>
            </a:ext>
          </a:extLst>
        </cdr:cNvPr>
        <cdr:cNvSpPr txBox="1"/>
      </cdr:nvSpPr>
      <cdr:spPr>
        <a:xfrm xmlns:a="http://schemas.openxmlformats.org/drawingml/2006/main">
          <a:off x="1641929" y="2097861"/>
          <a:ext cx="3107499" cy="797733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effectLst xmlns:a="http://schemas.openxmlformats.org/drawingml/2006/main">
          <a:softEdge rad="127000"/>
        </a:effectLst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br>
            <a:rPr lang="tr-TR" sz="1000" b="1" dirty="0"/>
          </a:br>
          <a:r>
            <a:rPr lang="tr-TR" sz="2800" b="1" dirty="0"/>
            <a:t>PLAYABLE ZONE</a:t>
          </a:r>
          <a:endParaRPr lang="en-US" sz="28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8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5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3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4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7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3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4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D8D4C-43BF-4B62-924F-D1B0D1CB64F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B9FC-9494-4DEC-AEA9-39C2FCFC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23000">
              <a:srgbClr val="0070C0"/>
            </a:gs>
            <a:gs pos="76285">
              <a:srgbClr val="FFFF00"/>
            </a:gs>
            <a:gs pos="49000">
              <a:schemeClr val="accent6">
                <a:lumMod val="75000"/>
              </a:schemeClr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39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İçerik Yer Tutucusu 9">
            <a:extLst>
              <a:ext uri="{FF2B5EF4-FFF2-40B4-BE49-F238E27FC236}">
                <a16:creationId xmlns:a16="http://schemas.microsoft.com/office/drawing/2014/main" id="{EE988378-5DA7-44D1-BC26-911BB9E446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279212"/>
              </p:ext>
            </p:extLst>
          </p:nvPr>
        </p:nvGraphicFramePr>
        <p:xfrm>
          <a:off x="11975387" y="2901936"/>
          <a:ext cx="5809693" cy="816827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275427">
                  <a:extLst>
                    <a:ext uri="{9D8B030D-6E8A-4147-A177-3AD203B41FA5}">
                      <a16:colId xmlns:a16="http://schemas.microsoft.com/office/drawing/2014/main" val="4286130752"/>
                    </a:ext>
                  </a:extLst>
                </a:gridCol>
                <a:gridCol w="562707">
                  <a:extLst>
                    <a:ext uri="{9D8B030D-6E8A-4147-A177-3AD203B41FA5}">
                      <a16:colId xmlns:a16="http://schemas.microsoft.com/office/drawing/2014/main" val="3989257401"/>
                    </a:ext>
                  </a:extLst>
                </a:gridCol>
                <a:gridCol w="1971559">
                  <a:extLst>
                    <a:ext uri="{9D8B030D-6E8A-4147-A177-3AD203B41FA5}">
                      <a16:colId xmlns:a16="http://schemas.microsoft.com/office/drawing/2014/main" val="1042830662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Materials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Cost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0403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DC Motor with Gearbox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 x $15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896787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L298N Motor Driver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 x $1.5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906493"/>
                  </a:ext>
                </a:extLst>
              </a:tr>
              <a:tr h="291118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Push-Pull Solenoid 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x $4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3383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Clone Arduino Uno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x $4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604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Clone Arduino Mega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x $10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58681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FPV Drone Kit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x $35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793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NRF24L01+PA+LNA SMA  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 x $4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384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Joystick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x $0.50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86065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LCD screen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x $30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98709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900 </a:t>
                      </a:r>
                      <a:r>
                        <a:rPr lang="en-US" sz="2400" dirty="0" err="1">
                          <a:effectLst/>
                        </a:rPr>
                        <a:t>mAH</a:t>
                      </a:r>
                      <a:r>
                        <a:rPr lang="en-US" sz="2400" dirty="0">
                          <a:effectLst/>
                        </a:rPr>
                        <a:t> Li-Po Battery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x $14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30739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1350 </a:t>
                      </a:r>
                      <a:r>
                        <a:rPr lang="en-US" sz="2400" dirty="0" err="1">
                          <a:effectLst/>
                        </a:rPr>
                        <a:t>mAH</a:t>
                      </a:r>
                      <a:r>
                        <a:rPr lang="en-US" sz="2400" dirty="0">
                          <a:effectLst/>
                        </a:rPr>
                        <a:t> Li-Po Battery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x $18</a:t>
                      </a:r>
                      <a:endParaRPr lang="tr-TR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327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Buck Converter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 x $1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062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Plexiglass Chassis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x $6</a:t>
                      </a:r>
                      <a:endParaRPr lang="tr-TR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89688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Standard Wheels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 x $2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7264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Ball Wheel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 x $1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35483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Cables &amp; Connectors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  $6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80119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Structural connections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  $3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1296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Dummy Robot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x $2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66193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Balls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 x $0.25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92817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Play Field Walls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 x $1</a:t>
                      </a:r>
                      <a:endParaRPr lang="tr-TR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47527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Total: </a:t>
                      </a:r>
                      <a:endParaRPr lang="tr-TR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noFill/>
                      <a:prstDash val="solid"/>
                      <a:miter lim="800000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noFill/>
                      <a:prstDash val="solid"/>
                      <a:miter lim="800000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tr-TR" sz="2400" b="1" dirty="0">
                          <a:solidFill>
                            <a:schemeClr val="bg1"/>
                          </a:solidFill>
                          <a:effectLst/>
                        </a:rPr>
                        <a:t>$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189</a:t>
                      </a:r>
                      <a:endParaRPr lang="tr-TR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noFill/>
                      <a:prstDash val="solid"/>
                      <a:miter lim="800000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654190"/>
                  </a:ext>
                </a:extLst>
              </a:tr>
            </a:tbl>
          </a:graphicData>
        </a:graphic>
      </p:graphicFrame>
      <p:graphicFrame>
        <p:nvGraphicFramePr>
          <p:cNvPr id="13" name="Tablo 12">
            <a:extLst>
              <a:ext uri="{FF2B5EF4-FFF2-40B4-BE49-F238E27FC236}">
                <a16:creationId xmlns:a16="http://schemas.microsoft.com/office/drawing/2014/main" id="{ABD2C709-FBE0-4C4B-AE94-C6D1CAD2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27718"/>
              </p:ext>
            </p:extLst>
          </p:nvPr>
        </p:nvGraphicFramePr>
        <p:xfrm>
          <a:off x="11975387" y="11737406"/>
          <a:ext cx="5809693" cy="598989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782773">
                  <a:extLst>
                    <a:ext uri="{9D8B030D-6E8A-4147-A177-3AD203B41FA5}">
                      <a16:colId xmlns:a16="http://schemas.microsoft.com/office/drawing/2014/main" val="2091407129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287592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Telecontroller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400" kern="1200" dirty="0">
                        <a:effectLst/>
                      </a:endParaRPr>
                    </a:p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Physical specifications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85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Height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7050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Width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2370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Length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4798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Weight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202644"/>
                  </a:ext>
                </a:extLst>
              </a:tr>
              <a:tr h="108200">
                <a:tc>
                  <a:txBody>
                    <a:bodyPr/>
                    <a:lstStyle/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400" kern="1200" dirty="0">
                        <a:effectLst/>
                      </a:endParaRPr>
                    </a:p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Power Specifications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212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Idle Power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325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Max Power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0177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Operation Time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60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400" kern="1200" dirty="0">
                        <a:effectLst/>
                      </a:endParaRPr>
                    </a:p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Operational Specifications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301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Screen Resolution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0867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Command Resolution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8 bit</a:t>
                      </a:r>
                      <a:endParaRPr lang="tr-T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6266986"/>
                  </a:ext>
                </a:extLst>
              </a:tr>
            </a:tbl>
          </a:graphicData>
        </a:graphic>
      </p:graphicFrame>
      <p:graphicFrame>
        <p:nvGraphicFramePr>
          <p:cNvPr id="14" name="Tablo 13">
            <a:extLst>
              <a:ext uri="{FF2B5EF4-FFF2-40B4-BE49-F238E27FC236}">
                <a16:creationId xmlns:a16="http://schemas.microsoft.com/office/drawing/2014/main" id="{A2B57953-B7D3-46C0-AE64-1A4F1485D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21429"/>
              </p:ext>
            </p:extLst>
          </p:nvPr>
        </p:nvGraphicFramePr>
        <p:xfrm>
          <a:off x="11963400" y="18537806"/>
          <a:ext cx="5766357" cy="561861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434215993"/>
                    </a:ext>
                  </a:extLst>
                </a:gridCol>
                <a:gridCol w="1880157">
                  <a:extLst>
                    <a:ext uri="{9D8B030D-6E8A-4147-A177-3AD203B41FA5}">
                      <a16:colId xmlns:a16="http://schemas.microsoft.com/office/drawing/2014/main" val="2332270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Robot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43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4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Physical </a:t>
                      </a:r>
                      <a:r>
                        <a:rPr lang="en-US" sz="2400" kern="1200" dirty="0">
                          <a:effectLst/>
                        </a:rPr>
                        <a:t>specifications</a:t>
                      </a:r>
                      <a:endParaRPr lang="tr-TR" sz="2400" kern="1200" dirty="0">
                        <a:effectLst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2280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Height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715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Diameter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7710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Weight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8713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4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Power Specifications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918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Idle Power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4544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Max Power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300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Operation Time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2478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24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Operational Specifications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4354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Maximum Speed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9551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Maximum Rotation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4459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95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A35763EF-C6C1-4F9E-9898-9B15D34BF887}"/>
              </a:ext>
            </a:extLst>
          </p:cNvPr>
          <p:cNvSpPr/>
          <p:nvPr/>
        </p:nvSpPr>
        <p:spPr>
          <a:xfrm>
            <a:off x="12086309" y="14592876"/>
            <a:ext cx="4403372" cy="3493911"/>
          </a:xfrm>
          <a:prstGeom prst="rect">
            <a:avLst/>
          </a:prstGeom>
          <a:pattFill prst="pct20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8D12BD47-0204-4646-997A-49ED49CA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İçerik Yer Tutucusu 7">
            <a:extLst>
              <a:ext uri="{FF2B5EF4-FFF2-40B4-BE49-F238E27FC236}">
                <a16:creationId xmlns:a16="http://schemas.microsoft.com/office/drawing/2014/main" id="{BB6B3A5B-78A2-4B22-A254-B12ACD8BB6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34897"/>
              </p:ext>
            </p:extLst>
          </p:nvPr>
        </p:nvGraphicFramePr>
        <p:xfrm>
          <a:off x="11008604" y="14402364"/>
          <a:ext cx="6558780" cy="457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Dikdörtgen 5">
            <a:extLst>
              <a:ext uri="{FF2B5EF4-FFF2-40B4-BE49-F238E27FC236}">
                <a16:creationId xmlns:a16="http://schemas.microsoft.com/office/drawing/2014/main" id="{9AE7DAD7-BA4A-484E-BD8B-37F8A4ADE7DB}"/>
              </a:ext>
            </a:extLst>
          </p:cNvPr>
          <p:cNvSpPr/>
          <p:nvPr/>
        </p:nvSpPr>
        <p:spPr>
          <a:xfrm>
            <a:off x="2654674" y="14538959"/>
            <a:ext cx="4172546" cy="3493911"/>
          </a:xfrm>
          <a:prstGeom prst="rect">
            <a:avLst/>
          </a:prstGeom>
          <a:pattFill prst="pct20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İçerik Yer Tutucusu 7">
            <a:extLst>
              <a:ext uri="{FF2B5EF4-FFF2-40B4-BE49-F238E27FC236}">
                <a16:creationId xmlns:a16="http://schemas.microsoft.com/office/drawing/2014/main" id="{7589121F-BD33-4AF1-9391-156423FFED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775585"/>
              </p:ext>
            </p:extLst>
          </p:nvPr>
        </p:nvGraphicFramePr>
        <p:xfrm>
          <a:off x="1487940" y="14432280"/>
          <a:ext cx="655878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71857DEF-0FF8-4A2D-A525-26A48180E04E}"/>
              </a:ext>
            </a:extLst>
          </p:cNvPr>
          <p:cNvCxnSpPr>
            <a:cxnSpLocks/>
          </p:cNvCxnSpPr>
          <p:nvPr/>
        </p:nvCxnSpPr>
        <p:spPr>
          <a:xfrm flipV="1">
            <a:off x="6827220" y="15343858"/>
            <a:ext cx="0" cy="2689014"/>
          </a:xfrm>
          <a:prstGeom prst="line">
            <a:avLst/>
          </a:prstGeom>
          <a:ln w="508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2A8A5501-7715-4938-935F-5C0C816A9F0E}"/>
              </a:ext>
            </a:extLst>
          </p:cNvPr>
          <p:cNvCxnSpPr>
            <a:cxnSpLocks/>
          </p:cNvCxnSpPr>
          <p:nvPr/>
        </p:nvCxnSpPr>
        <p:spPr>
          <a:xfrm flipH="1">
            <a:off x="2504308" y="15343858"/>
            <a:ext cx="4322912" cy="0"/>
          </a:xfrm>
          <a:prstGeom prst="line">
            <a:avLst/>
          </a:prstGeom>
          <a:ln w="508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E453837F-482D-4F4B-9435-6DC96B617B65}"/>
              </a:ext>
            </a:extLst>
          </p:cNvPr>
          <p:cNvCxnSpPr>
            <a:cxnSpLocks/>
          </p:cNvCxnSpPr>
          <p:nvPr/>
        </p:nvCxnSpPr>
        <p:spPr>
          <a:xfrm flipV="1">
            <a:off x="16489680" y="15343858"/>
            <a:ext cx="1" cy="2742930"/>
          </a:xfrm>
          <a:prstGeom prst="line">
            <a:avLst/>
          </a:prstGeom>
          <a:ln w="508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F739CAFE-FB43-4164-8438-6DB92292F7E0}"/>
              </a:ext>
            </a:extLst>
          </p:cNvPr>
          <p:cNvCxnSpPr>
            <a:cxnSpLocks/>
          </p:cNvCxnSpPr>
          <p:nvPr/>
        </p:nvCxnSpPr>
        <p:spPr>
          <a:xfrm flipH="1">
            <a:off x="12086309" y="15346680"/>
            <a:ext cx="4403373" cy="0"/>
          </a:xfrm>
          <a:prstGeom prst="line">
            <a:avLst/>
          </a:prstGeom>
          <a:ln w="508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Metin kutusu 1">
            <a:extLst>
              <a:ext uri="{FF2B5EF4-FFF2-40B4-BE49-F238E27FC236}">
                <a16:creationId xmlns:a16="http://schemas.microsoft.com/office/drawing/2014/main" id="{C1155044-A1EF-468F-8ABF-2212C5BA5E42}"/>
              </a:ext>
            </a:extLst>
          </p:cNvPr>
          <p:cNvSpPr txBox="1"/>
          <p:nvPr/>
        </p:nvSpPr>
        <p:spPr>
          <a:xfrm>
            <a:off x="12734245" y="16339831"/>
            <a:ext cx="3107499" cy="797733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tr-TR" sz="1000" b="1" dirty="0"/>
            </a:br>
            <a:r>
              <a:rPr lang="tr-TR" sz="2800" b="1" dirty="0"/>
              <a:t>PLAYABLE ZONE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995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199</Words>
  <Application>Microsoft Office PowerPoint</Application>
  <PresentationFormat>Özel</PresentationFormat>
  <Paragraphs>106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Teması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Aycan Beyenir</dc:creator>
  <cp:lastModifiedBy>Aycan Beyenir</cp:lastModifiedBy>
  <cp:revision>9</cp:revision>
  <dcterms:created xsi:type="dcterms:W3CDTF">2019-05-11T10:23:06Z</dcterms:created>
  <dcterms:modified xsi:type="dcterms:W3CDTF">2019-05-13T08:53:47Z</dcterms:modified>
</cp:coreProperties>
</file>