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8" r:id="rId11"/>
    <p:sldId id="269" r:id="rId12"/>
    <p:sldId id="270" r:id="rId13"/>
    <p:sldId id="271" r:id="rId14"/>
    <p:sldId id="272" r:id="rId15"/>
    <p:sldId id="273" r:id="rId16"/>
    <p:sldId id="299" r:id="rId17"/>
    <p:sldId id="303" r:id="rId18"/>
    <p:sldId id="302" r:id="rId19"/>
    <p:sldId id="300" r:id="rId20"/>
    <p:sldId id="259" r:id="rId21"/>
    <p:sldId id="274" r:id="rId22"/>
    <p:sldId id="275" r:id="rId23"/>
    <p:sldId id="276" r:id="rId24"/>
    <p:sldId id="277" r:id="rId25"/>
    <p:sldId id="278" r:id="rId26"/>
    <p:sldId id="289" r:id="rId27"/>
    <p:sldId id="290" r:id="rId28"/>
    <p:sldId id="260" r:id="rId29"/>
    <p:sldId id="279" r:id="rId30"/>
    <p:sldId id="280" r:id="rId31"/>
    <p:sldId id="281" r:id="rId32"/>
    <p:sldId id="291" r:id="rId33"/>
    <p:sldId id="292" r:id="rId34"/>
    <p:sldId id="282" r:id="rId35"/>
    <p:sldId id="283" r:id="rId36"/>
    <p:sldId id="261" r:id="rId37"/>
    <p:sldId id="284" r:id="rId38"/>
    <p:sldId id="285" r:id="rId39"/>
    <p:sldId id="293" r:id="rId40"/>
    <p:sldId id="294" r:id="rId41"/>
    <p:sldId id="286" r:id="rId42"/>
    <p:sldId id="287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C0000"/>
    <a:srgbClr val="D15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6906-5F2C-406B-9ECD-61B1BC559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CB261-DC4D-4059-A443-DEA4AB6A3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C5964-AF5B-4B79-BF94-3635E535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26-Dec-18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CA37C-F83A-4580-9925-472F9518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93D0-BE5C-4E85-92BC-9317521F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3C3B-B7AF-4A36-8580-6136D340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61DBD-8648-440C-878C-ADD4150A0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324A-99BD-4894-A182-93E36EB7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26-Dec-18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07BE-E2FA-43A2-86BA-05B4B2BE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3E9B-BE45-4E1C-899F-F52C9014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9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444AD-A0C2-4F13-8E15-A5992AE93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E6528-BC13-4CC3-89EA-8762074B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40E24-55C5-4D0C-99DA-DE833DCB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26-Dec-18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913C-A8B4-423F-9406-05468B8E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2550-843F-44DB-AD03-1E1E7F1F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7B46-F91F-47A4-B86D-70C41016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CCA1-48BD-46C0-93B1-F974ABE2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94550-A2B0-4497-9C3D-1857DEAE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26-Dec-18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F8E5-E7DE-4950-A621-EA6A3FF3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C026-E584-4A8C-9624-5EB3F27E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0CAD-B9FF-400D-9E41-FB5C208F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C6168-2B61-42E8-B41A-701BD6E7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FE497-98FE-4365-A555-1663E398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26-Dec-18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03B3-685B-41A1-92F1-187DD64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530D-0096-4D0B-AEC4-0BB09AC7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9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CE42-DBC9-4C4B-A09F-B3A64285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9BAB-71A7-4561-ACD4-E8187712B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CE41-88C3-4CA5-8358-6C08A2AED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06C94-4A2A-47B8-8D6E-FFD467FA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26-Dec-18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0EE57-FBD3-4F7D-95EB-828F285E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13189-E3A8-41EC-9106-1445B7E2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3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E438-435F-47FA-9425-A6BA24C5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1F99-5A77-463A-91F8-782D2ED24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29006-5D65-4609-BBF2-F79BDDABE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72C9F-0B07-4E42-B130-EE88B1BB7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142C0-12D9-45C0-B7B0-DFBD7D2CA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B3FE8-06BE-4F7D-8EE7-5B211799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26-Dec-18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C0BE7-4560-417A-AC83-C9C5B923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3D05D-43A8-4689-BE27-80E6929A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49EB-D180-4B4D-8595-CFB88E89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59935-E4E3-429A-8D50-9EED6493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26-Dec-18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BA972-69F6-4424-AA7E-CDF61F1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E725D-1149-4461-836E-E05483E5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C77F4-3ABA-4C4F-ACE6-E2DFD159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26-Dec-18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65DEC-A116-4F18-9176-924A8589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EE386-86D7-4068-8C08-F7905A89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6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F03C-679C-443C-B49C-83B71A2E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9C35-4572-4465-B591-42C0C5C8A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A7736-20A0-4B3E-A5FB-A6157ECF9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26C07-E24F-432D-9A29-46D256D8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26-Dec-18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C3675-A7FD-4552-92D1-A94A885E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4446-C482-4A84-BA41-435EEB0F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12CD-B845-4801-847F-6995E939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7EB83-9CD3-4A5F-A1D1-223631089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B0254-EEA3-48B9-89EB-05D598086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079A-969F-442F-AFD5-D5EA0A80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E46A-1B00-4233-BF7F-A8763E2B659C}" type="datetimeFigureOut">
              <a:rPr lang="en-US" smtClean="0"/>
              <a:t>26-Dec-18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4751C-096A-4252-B486-B1ABAE76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E7EBF-7FA8-44B2-9A9F-F7150471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5D5EE-2DAE-4684-B58A-40DB7375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25227-52A4-401A-A091-C2EAD206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20EE-AC68-438A-A2D1-68D089E6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E46A-1B00-4233-BF7F-A8763E2B659C}" type="datetimeFigureOut">
              <a:rPr lang="en-US" smtClean="0"/>
              <a:t>26-Dec-18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6199A-910A-4D8E-BC2B-A29FF7AB5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E990-1812-4702-BAA0-F0C6A911B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2EF25-D3A9-4297-89E4-8FACE4A1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160B-D61F-49E3-88CD-A5676B081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174" y="3748414"/>
            <a:ext cx="9144000" cy="2387600"/>
          </a:xfrm>
        </p:spPr>
        <p:txBody>
          <a:bodyPr>
            <a:normAutofit/>
          </a:bodyPr>
          <a:lstStyle/>
          <a:p>
            <a:r>
              <a:rPr lang="tr-TR" sz="5000" dirty="0">
                <a:latin typeface="+mn-lt"/>
              </a:rPr>
              <a:t>CONCEPTUAL DESIGN PRESENTATION</a:t>
            </a:r>
            <a:br>
              <a:rPr lang="tr-TR" sz="5000" dirty="0">
                <a:latin typeface="+mn-lt"/>
              </a:rPr>
            </a:br>
            <a:r>
              <a:rPr lang="tr-TR" sz="3400" dirty="0">
                <a:latin typeface="+mn-lt"/>
              </a:rPr>
              <a:t>Devices Trying to Score in Each Others’ Goals</a:t>
            </a:r>
            <a:endParaRPr lang="en-US" sz="3400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0FF3214C-27DD-4763-9690-6636C8B14C2E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-TR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E57822BD-318A-4E81-B49B-3D9B4AD340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85141577-0165-4731-94DD-320AF0197E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23" descr="A close up of a clock&#10;&#10;Description generated with high confidence">
            <a:extLst>
              <a:ext uri="{FF2B5EF4-FFF2-40B4-BE49-F238E27FC236}">
                <a16:creationId xmlns:a16="http://schemas.microsoft.com/office/drawing/2014/main" id="{C3FDF380-4344-48B2-A40E-DE82FF3B6A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74" y="103258"/>
            <a:ext cx="4280452" cy="4150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54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9501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latin typeface="+mn-lt"/>
              </a:rPr>
              <a:t>CMO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>BERKAY GÖKSU</a:t>
            </a:r>
            <a:endParaRPr lang="en-US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erson wearing a red shirt and smiling at the camera&#10;&#10;Description automatically generated">
            <a:extLst>
              <a:ext uri="{FF2B5EF4-FFF2-40B4-BE49-F238E27FC236}">
                <a16:creationId xmlns:a16="http://schemas.microsoft.com/office/drawing/2014/main" id="{0A7C5A60-5B06-483A-81F0-18E66968D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932936"/>
            <a:ext cx="2857500" cy="34290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6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36"/>
            <a:ext cx="10515600" cy="3064781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Block Diagram</a:t>
            </a:r>
            <a:b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Chart</a:t>
            </a:r>
            <a:b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</a:t>
            </a:r>
            <a:r>
              <a:rPr lang="tr-T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Shooting Subsystem</a:t>
            </a:r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0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 rotWithShape="1">
          <a:blip r:embed="rId5"/>
          <a:srcRect r="1430"/>
          <a:stretch/>
        </p:blipFill>
        <p:spPr bwMode="auto">
          <a:xfrm>
            <a:off x="348625" y="779326"/>
            <a:ext cx="9741207" cy="5088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Shape 280"/>
          <p:cNvSpPr txBox="1">
            <a:spLocks noGrp="1"/>
          </p:cNvSpPr>
          <p:nvPr>
            <p:ph type="title"/>
          </p:nvPr>
        </p:nvSpPr>
        <p:spPr>
          <a:xfrm>
            <a:off x="-573713" y="482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tr-TR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r>
              <a:rPr lang="en-US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Robot Side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7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66" y="109411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 rotWithShape="1">
          <a:blip r:embed="rId5"/>
          <a:srcRect l="4420"/>
          <a:stretch/>
        </p:blipFill>
        <p:spPr bwMode="auto">
          <a:xfrm>
            <a:off x="502766" y="1417955"/>
            <a:ext cx="9438067" cy="4181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32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392"/>
            <a:ext cx="3761045" cy="1325563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Chart</a:t>
            </a:r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482788" y="487679"/>
            <a:ext cx="5056095" cy="53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464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267"/>
              <a:buNone/>
            </a:pPr>
            <a:r>
              <a:rPr lang="en-US" sz="4000" b="1" dirty="0">
                <a:solidFill>
                  <a:schemeClr val="dk1"/>
                </a:solidFill>
                <a:cs typeface="Calibri"/>
                <a:sym typeface="Calibri"/>
              </a:rPr>
              <a:t>Shooting </a:t>
            </a:r>
            <a:r>
              <a:rPr lang="en-US" sz="4000" b="1" dirty="0" smtClean="0">
                <a:solidFill>
                  <a:schemeClr val="dk1"/>
                </a:solidFill>
                <a:cs typeface="Calibri"/>
                <a:sym typeface="Calibri"/>
              </a:rPr>
              <a:t>Subsystem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267"/>
              <a:buNone/>
            </a:pPr>
            <a:r>
              <a:rPr lang="en-US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Motion </a:t>
            </a:r>
            <a:r>
              <a:rPr lang="en-US" sz="4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Subsystem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267"/>
              <a:buNone/>
            </a:pPr>
            <a:r>
              <a:rPr lang="en-US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Communication </a:t>
            </a:r>
            <a:r>
              <a:rPr lang="en-US" sz="4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Subsystem</a:t>
            </a:r>
            <a:endParaRPr lang="en-US" sz="40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267"/>
              <a:buNone/>
            </a:pPr>
            <a:r>
              <a:rPr lang="en-US" sz="4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Power </a:t>
            </a:r>
            <a:r>
              <a:rPr lang="en-US" sz="4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Supply Subsystem</a:t>
            </a:r>
            <a:endParaRPr lang="en-US" sz="4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267"/>
              <a:buNone/>
            </a:pPr>
            <a:r>
              <a:rPr lang="en-US" sz="4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Main Processor </a:t>
            </a:r>
            <a:r>
              <a:rPr lang="en-US" sz="40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Subsystem</a:t>
            </a:r>
            <a:endParaRPr lang="en-US" sz="4000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3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" y="1880649"/>
            <a:ext cx="5231662" cy="2942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34" y="429167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Shooting </a:t>
            </a:r>
            <a:r>
              <a:rPr lang="tr-T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95" y="1859010"/>
            <a:ext cx="5308601" cy="2986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80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58" y="2646080"/>
            <a:ext cx="6126176" cy="2692626"/>
          </a:xfrm>
        </p:spPr>
      </p:pic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00" y="2949405"/>
            <a:ext cx="3708401" cy="208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775345" y="831688"/>
            <a:ext cx="90036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Spring actuated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Very powerful, much energy can be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imple </a:t>
            </a:r>
            <a:r>
              <a:rPr lang="en-US" sz="2800" dirty="0"/>
              <a:t>mechanism (wound up, held, and </a:t>
            </a:r>
            <a:r>
              <a:rPr lang="en-US" sz="2800" dirty="0" smtClean="0"/>
              <a:t>released)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59" y="46195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899" y="1049683"/>
            <a:ext cx="3491202" cy="32730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488" y="1057910"/>
            <a:ext cx="4030165" cy="3085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950672" y="4636131"/>
            <a:ext cx="100614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 DC Motors and encoders &amp; 2 Drive Wheels</a:t>
            </a:r>
          </a:p>
          <a:p>
            <a:r>
              <a:rPr lang="en-US" sz="3200" dirty="0" smtClean="0"/>
              <a:t>2 Caster Wheels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13415"/>
            <a:ext cx="5473700" cy="1325563"/>
          </a:xfrm>
        </p:spPr>
        <p:txBody>
          <a:bodyPr/>
          <a:lstStyle/>
          <a:p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Differential Drive</a:t>
            </a:r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88" descr="differential drive kinematics ile ilgili görsel sonucu"/>
          <p:cNvPicPr preferRelativeResize="0">
            <a:picLocks noGrp="1"/>
          </p:cNvPicPr>
          <p:nvPr>
            <p:ph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83293" y="2155371"/>
            <a:ext cx="6117953" cy="25327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223760" y="2356338"/>
            <a:ext cx="42323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Easy to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Well controlled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Low Cost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72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7571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latin typeface="+mn-lt"/>
              </a:rPr>
              <a:t>CEO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>FATMA NUR ARABACI</a:t>
            </a:r>
            <a:endParaRPr lang="en-US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person who is smiling and looking at the camera&#10;&#10;Description automatically generated">
            <a:extLst>
              <a:ext uri="{FF2B5EF4-FFF2-40B4-BE49-F238E27FC236}">
                <a16:creationId xmlns:a16="http://schemas.microsoft.com/office/drawing/2014/main" id="{126B5EF2-D49E-4052-A047-85B935AB1E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328"/>
          <a:stretch/>
        </p:blipFill>
        <p:spPr>
          <a:xfrm>
            <a:off x="4689865" y="1022552"/>
            <a:ext cx="2812270" cy="3370433"/>
          </a:xfrm>
          <a:prstGeom prst="rect">
            <a:avLst/>
          </a:prstGeom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5676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0687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latin typeface="+mn-lt"/>
              </a:rPr>
              <a:t>CTO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>FURKAN BAHADIR ELİK</a:t>
            </a:r>
            <a:endParaRPr lang="en-US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23819FE-A385-4F67-8B10-E1272A05E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72" y="733886"/>
            <a:ext cx="2790825" cy="371475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850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9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6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5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6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27635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latin typeface="+mn-lt"/>
              </a:rPr>
              <a:t>CFO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>AYCAN BEYENİR</a:t>
            </a:r>
            <a:endParaRPr lang="en-US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erson wearing a black shirt&#10;&#10;Description automatically generated">
            <a:extLst>
              <a:ext uri="{FF2B5EF4-FFF2-40B4-BE49-F238E27FC236}">
                <a16:creationId xmlns:a16="http://schemas.microsoft.com/office/drawing/2014/main" id="{64B2D484-5430-4E0B-A523-C7F0982AE4D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21" y="846093"/>
            <a:ext cx="3156357" cy="378154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4156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5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267">
            <a:extLst>
              <a:ext uri="{FF2B5EF4-FFF2-40B4-BE49-F238E27FC236}">
                <a16:creationId xmlns:a16="http://schemas.microsoft.com/office/drawing/2014/main" id="{5FD15220-CD70-4BD0-B871-523FF8BD8F94}"/>
              </a:ext>
            </a:extLst>
          </p:cNvPr>
          <p:cNvSpPr/>
          <p:nvPr/>
        </p:nvSpPr>
        <p:spPr>
          <a:xfrm>
            <a:off x="3611893" y="1792800"/>
            <a:ext cx="806733" cy="806734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>
                <a:latin typeface="+mj-lt"/>
              </a:rPr>
              <a:t>01</a:t>
            </a:r>
            <a:endParaRPr sz="2400" b="1">
              <a:latin typeface="+mj-lt"/>
            </a:endParaRPr>
          </a:p>
        </p:txBody>
      </p:sp>
      <p:sp>
        <p:nvSpPr>
          <p:cNvPr id="12" name="Shape 270">
            <a:extLst>
              <a:ext uri="{FF2B5EF4-FFF2-40B4-BE49-F238E27FC236}">
                <a16:creationId xmlns:a16="http://schemas.microsoft.com/office/drawing/2014/main" id="{FB1C6BE8-A67F-46AB-BEE3-CF03B0B2E28C}"/>
              </a:ext>
            </a:extLst>
          </p:cNvPr>
          <p:cNvSpPr/>
          <p:nvPr/>
        </p:nvSpPr>
        <p:spPr>
          <a:xfrm>
            <a:off x="8197672" y="1793853"/>
            <a:ext cx="806735" cy="806734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>
                <a:latin typeface="+mj-lt"/>
              </a:rPr>
              <a:t>0</a:t>
            </a:r>
            <a:r>
              <a:rPr lang="tr-TR" sz="2400" b="1" dirty="0">
                <a:latin typeface="+mj-lt"/>
              </a:rPr>
              <a:t>4</a:t>
            </a:r>
            <a:endParaRPr sz="2400" b="1" dirty="0">
              <a:latin typeface="+mj-lt"/>
            </a:endParaRPr>
          </a:p>
        </p:txBody>
      </p:sp>
      <p:sp>
        <p:nvSpPr>
          <p:cNvPr id="13" name="Shape 273">
            <a:extLst>
              <a:ext uri="{FF2B5EF4-FFF2-40B4-BE49-F238E27FC236}">
                <a16:creationId xmlns:a16="http://schemas.microsoft.com/office/drawing/2014/main" id="{07F4BD90-00B0-48C8-B4C1-874A81A8F584}"/>
              </a:ext>
            </a:extLst>
          </p:cNvPr>
          <p:cNvSpPr/>
          <p:nvPr/>
        </p:nvSpPr>
        <p:spPr>
          <a:xfrm>
            <a:off x="3611893" y="2725200"/>
            <a:ext cx="806733" cy="80673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>
                <a:latin typeface="+mj-lt"/>
              </a:rPr>
              <a:t>0</a:t>
            </a:r>
            <a:r>
              <a:rPr lang="tr-TR" sz="2400" b="1" dirty="0">
                <a:latin typeface="+mj-lt"/>
              </a:rPr>
              <a:t>2</a:t>
            </a:r>
            <a:endParaRPr sz="2400" b="1" dirty="0">
              <a:latin typeface="+mj-lt"/>
            </a:endParaRPr>
          </a:p>
        </p:txBody>
      </p:sp>
      <p:sp>
        <p:nvSpPr>
          <p:cNvPr id="14" name="Shape 276">
            <a:extLst>
              <a:ext uri="{FF2B5EF4-FFF2-40B4-BE49-F238E27FC236}">
                <a16:creationId xmlns:a16="http://schemas.microsoft.com/office/drawing/2014/main" id="{AAFFF1E1-4AEC-4A18-92EE-E7731032D781}"/>
              </a:ext>
            </a:extLst>
          </p:cNvPr>
          <p:cNvSpPr/>
          <p:nvPr/>
        </p:nvSpPr>
        <p:spPr>
          <a:xfrm>
            <a:off x="3611893" y="3661200"/>
            <a:ext cx="806733" cy="806734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>
                <a:latin typeface="+mj-lt"/>
              </a:rPr>
              <a:t>0</a:t>
            </a:r>
            <a:r>
              <a:rPr lang="tr-TR" sz="2400" b="1" dirty="0">
                <a:latin typeface="+mj-lt"/>
              </a:rPr>
              <a:t>3</a:t>
            </a:r>
            <a:endParaRPr sz="2400" b="1" dirty="0">
              <a:latin typeface="+mj-lt"/>
            </a:endParaRPr>
          </a:p>
        </p:txBody>
      </p:sp>
      <p:sp>
        <p:nvSpPr>
          <p:cNvPr id="15" name="Shape 279">
            <a:extLst>
              <a:ext uri="{FF2B5EF4-FFF2-40B4-BE49-F238E27FC236}">
                <a16:creationId xmlns:a16="http://schemas.microsoft.com/office/drawing/2014/main" id="{91ABF1EB-9D6F-4B3A-A06D-B4570596228A}"/>
              </a:ext>
            </a:extLst>
          </p:cNvPr>
          <p:cNvSpPr/>
          <p:nvPr/>
        </p:nvSpPr>
        <p:spPr>
          <a:xfrm>
            <a:off x="8197672" y="2725661"/>
            <a:ext cx="806735" cy="806734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>
                <a:latin typeface="+mj-lt"/>
              </a:rPr>
              <a:t>0</a:t>
            </a:r>
            <a:r>
              <a:rPr lang="tr-TR" sz="2400" b="1" dirty="0">
                <a:latin typeface="+mj-lt"/>
              </a:rPr>
              <a:t>5</a:t>
            </a:r>
            <a:endParaRPr sz="2400" b="1" dirty="0"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FE2056-7DF4-4B22-9F1B-E3656AFFDF7D}"/>
              </a:ext>
            </a:extLst>
          </p:cNvPr>
          <p:cNvGrpSpPr/>
          <p:nvPr/>
        </p:nvGrpSpPr>
        <p:grpSpPr>
          <a:xfrm>
            <a:off x="5193178" y="1077180"/>
            <a:ext cx="2819996" cy="4539854"/>
            <a:chOff x="2924175" y="1682750"/>
            <a:chExt cx="2506663" cy="4035425"/>
          </a:xfrm>
        </p:grpSpPr>
        <p:sp>
          <p:nvSpPr>
            <p:cNvPr id="18" name="Freeform 90">
              <a:extLst>
                <a:ext uri="{FF2B5EF4-FFF2-40B4-BE49-F238E27FC236}">
                  <a16:creationId xmlns:a16="http://schemas.microsoft.com/office/drawing/2014/main" id="{0CEF016A-46E1-4064-AEFA-9EA92054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25" y="5511800"/>
              <a:ext cx="276225" cy="206375"/>
            </a:xfrm>
            <a:custGeom>
              <a:avLst/>
              <a:gdLst>
                <a:gd name="T0" fmla="*/ 0 w 699"/>
                <a:gd name="T1" fmla="*/ 2 h 520"/>
                <a:gd name="T2" fmla="*/ 0 w 699"/>
                <a:gd name="T3" fmla="*/ 520 h 520"/>
                <a:gd name="T4" fmla="*/ 691 w 699"/>
                <a:gd name="T5" fmla="*/ 520 h 520"/>
                <a:gd name="T6" fmla="*/ 694 w 699"/>
                <a:gd name="T7" fmla="*/ 516 h 520"/>
                <a:gd name="T8" fmla="*/ 699 w 699"/>
                <a:gd name="T9" fmla="*/ 492 h 520"/>
                <a:gd name="T10" fmla="*/ 696 w 699"/>
                <a:gd name="T11" fmla="*/ 466 h 520"/>
                <a:gd name="T12" fmla="*/ 684 w 699"/>
                <a:gd name="T13" fmla="*/ 433 h 520"/>
                <a:gd name="T14" fmla="*/ 657 w 699"/>
                <a:gd name="T15" fmla="*/ 394 h 520"/>
                <a:gd name="T16" fmla="*/ 612 w 699"/>
                <a:gd name="T17" fmla="*/ 353 h 520"/>
                <a:gd name="T18" fmla="*/ 543 w 699"/>
                <a:gd name="T19" fmla="*/ 306 h 520"/>
                <a:gd name="T20" fmla="*/ 497 w 699"/>
                <a:gd name="T21" fmla="*/ 282 h 520"/>
                <a:gd name="T22" fmla="*/ 237 w 699"/>
                <a:gd name="T23" fmla="*/ 152 h 520"/>
                <a:gd name="T24" fmla="*/ 230 w 699"/>
                <a:gd name="T25" fmla="*/ 0 h 520"/>
                <a:gd name="T26" fmla="*/ 0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0" y="2"/>
                  </a:moveTo>
                  <a:lnTo>
                    <a:pt x="0" y="520"/>
                  </a:lnTo>
                  <a:lnTo>
                    <a:pt x="691" y="520"/>
                  </a:lnTo>
                  <a:lnTo>
                    <a:pt x="694" y="516"/>
                  </a:lnTo>
                  <a:lnTo>
                    <a:pt x="699" y="492"/>
                  </a:lnTo>
                  <a:lnTo>
                    <a:pt x="696" y="466"/>
                  </a:lnTo>
                  <a:lnTo>
                    <a:pt x="684" y="433"/>
                  </a:lnTo>
                  <a:lnTo>
                    <a:pt x="657" y="394"/>
                  </a:lnTo>
                  <a:lnTo>
                    <a:pt x="612" y="353"/>
                  </a:lnTo>
                  <a:lnTo>
                    <a:pt x="543" y="306"/>
                  </a:lnTo>
                  <a:lnTo>
                    <a:pt x="497" y="282"/>
                  </a:lnTo>
                  <a:lnTo>
                    <a:pt x="237" y="152"/>
                  </a:lnTo>
                  <a:lnTo>
                    <a:pt x="23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9" name="Freeform 91">
              <a:extLst>
                <a:ext uri="{FF2B5EF4-FFF2-40B4-BE49-F238E27FC236}">
                  <a16:creationId xmlns:a16="http://schemas.microsoft.com/office/drawing/2014/main" id="{BCF1E3C8-76ED-4461-B508-AF30D870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5511800"/>
              <a:ext cx="277813" cy="206375"/>
            </a:xfrm>
            <a:custGeom>
              <a:avLst/>
              <a:gdLst>
                <a:gd name="T0" fmla="*/ 699 w 699"/>
                <a:gd name="T1" fmla="*/ 2 h 520"/>
                <a:gd name="T2" fmla="*/ 699 w 699"/>
                <a:gd name="T3" fmla="*/ 520 h 520"/>
                <a:gd name="T4" fmla="*/ 8 w 699"/>
                <a:gd name="T5" fmla="*/ 520 h 520"/>
                <a:gd name="T6" fmla="*/ 5 w 699"/>
                <a:gd name="T7" fmla="*/ 516 h 520"/>
                <a:gd name="T8" fmla="*/ 0 w 699"/>
                <a:gd name="T9" fmla="*/ 492 h 520"/>
                <a:gd name="T10" fmla="*/ 3 w 699"/>
                <a:gd name="T11" fmla="*/ 466 h 520"/>
                <a:gd name="T12" fmla="*/ 14 w 699"/>
                <a:gd name="T13" fmla="*/ 433 h 520"/>
                <a:gd name="T14" fmla="*/ 42 w 699"/>
                <a:gd name="T15" fmla="*/ 394 h 520"/>
                <a:gd name="T16" fmla="*/ 87 w 699"/>
                <a:gd name="T17" fmla="*/ 353 h 520"/>
                <a:gd name="T18" fmla="*/ 156 w 699"/>
                <a:gd name="T19" fmla="*/ 306 h 520"/>
                <a:gd name="T20" fmla="*/ 202 w 699"/>
                <a:gd name="T21" fmla="*/ 282 h 520"/>
                <a:gd name="T22" fmla="*/ 462 w 699"/>
                <a:gd name="T23" fmla="*/ 152 h 520"/>
                <a:gd name="T24" fmla="*/ 469 w 699"/>
                <a:gd name="T25" fmla="*/ 0 h 520"/>
                <a:gd name="T26" fmla="*/ 699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699" y="2"/>
                  </a:moveTo>
                  <a:lnTo>
                    <a:pt x="699" y="520"/>
                  </a:lnTo>
                  <a:lnTo>
                    <a:pt x="8" y="520"/>
                  </a:lnTo>
                  <a:lnTo>
                    <a:pt x="5" y="516"/>
                  </a:lnTo>
                  <a:lnTo>
                    <a:pt x="0" y="492"/>
                  </a:lnTo>
                  <a:lnTo>
                    <a:pt x="3" y="466"/>
                  </a:lnTo>
                  <a:lnTo>
                    <a:pt x="14" y="433"/>
                  </a:lnTo>
                  <a:lnTo>
                    <a:pt x="42" y="394"/>
                  </a:lnTo>
                  <a:lnTo>
                    <a:pt x="87" y="353"/>
                  </a:lnTo>
                  <a:lnTo>
                    <a:pt x="156" y="306"/>
                  </a:lnTo>
                  <a:lnTo>
                    <a:pt x="202" y="282"/>
                  </a:lnTo>
                  <a:lnTo>
                    <a:pt x="462" y="152"/>
                  </a:lnTo>
                  <a:lnTo>
                    <a:pt x="469" y="0"/>
                  </a:lnTo>
                  <a:lnTo>
                    <a:pt x="69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0" name="Freeform 92">
              <a:extLst>
                <a:ext uri="{FF2B5EF4-FFF2-40B4-BE49-F238E27FC236}">
                  <a16:creationId xmlns:a16="http://schemas.microsoft.com/office/drawing/2014/main" id="{E906048F-BB38-4D87-9CFA-95D901E89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313" y="3548063"/>
              <a:ext cx="542925" cy="2016125"/>
            </a:xfrm>
            <a:custGeom>
              <a:avLst/>
              <a:gdLst>
                <a:gd name="T0" fmla="*/ 0 w 1368"/>
                <a:gd name="T1" fmla="*/ 0 h 5080"/>
                <a:gd name="T2" fmla="*/ 148 w 1368"/>
                <a:gd name="T3" fmla="*/ 5080 h 5080"/>
                <a:gd name="T4" fmla="*/ 569 w 1368"/>
                <a:gd name="T5" fmla="*/ 5080 h 5080"/>
                <a:gd name="T6" fmla="*/ 697 w 1368"/>
                <a:gd name="T7" fmla="*/ 919 h 5080"/>
                <a:gd name="T8" fmla="*/ 763 w 1368"/>
                <a:gd name="T9" fmla="*/ 5080 h 5080"/>
                <a:gd name="T10" fmla="*/ 1184 w 1368"/>
                <a:gd name="T11" fmla="*/ 5080 h 5080"/>
                <a:gd name="T12" fmla="*/ 1368 w 1368"/>
                <a:gd name="T13" fmla="*/ 0 h 5080"/>
                <a:gd name="T14" fmla="*/ 0 w 1368"/>
                <a:gd name="T15" fmla="*/ 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8" h="5080">
                  <a:moveTo>
                    <a:pt x="0" y="0"/>
                  </a:moveTo>
                  <a:lnTo>
                    <a:pt x="148" y="5080"/>
                  </a:lnTo>
                  <a:lnTo>
                    <a:pt x="569" y="5080"/>
                  </a:lnTo>
                  <a:lnTo>
                    <a:pt x="697" y="919"/>
                  </a:lnTo>
                  <a:lnTo>
                    <a:pt x="763" y="5080"/>
                  </a:lnTo>
                  <a:lnTo>
                    <a:pt x="1184" y="5080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1" name="Freeform 93">
              <a:extLst>
                <a:ext uri="{FF2B5EF4-FFF2-40B4-BE49-F238E27FC236}">
                  <a16:creationId xmlns:a16="http://schemas.microsoft.com/office/drawing/2014/main" id="{2C28E6E5-B4F4-46BD-B214-392A9B86A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2887663"/>
              <a:ext cx="1588" cy="141288"/>
            </a:xfrm>
            <a:custGeom>
              <a:avLst/>
              <a:gdLst>
                <a:gd name="T0" fmla="*/ 0 w 4"/>
                <a:gd name="T1" fmla="*/ 358 h 358"/>
                <a:gd name="T2" fmla="*/ 0 w 4"/>
                <a:gd name="T3" fmla="*/ 4 h 358"/>
                <a:gd name="T4" fmla="*/ 4 w 4"/>
                <a:gd name="T5" fmla="*/ 0 h 358"/>
                <a:gd name="T6" fmla="*/ 4 w 4"/>
                <a:gd name="T7" fmla="*/ 354 h 358"/>
                <a:gd name="T8" fmla="*/ 3 w 4"/>
                <a:gd name="T9" fmla="*/ 357 h 358"/>
                <a:gd name="T10" fmla="*/ 0 w 4"/>
                <a:gd name="T1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58">
                  <a:moveTo>
                    <a:pt x="0" y="358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354"/>
                  </a:lnTo>
                  <a:lnTo>
                    <a:pt x="3" y="357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C6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8CAECCDB-3518-4920-9438-035A6F3E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3471863"/>
              <a:ext cx="547688" cy="76200"/>
            </a:xfrm>
            <a:custGeom>
              <a:avLst/>
              <a:gdLst>
                <a:gd name="T0" fmla="*/ 1380 w 1380"/>
                <a:gd name="T1" fmla="*/ 0 h 196"/>
                <a:gd name="T2" fmla="*/ 0 w 1380"/>
                <a:gd name="T3" fmla="*/ 0 h 196"/>
                <a:gd name="T4" fmla="*/ 5 w 1380"/>
                <a:gd name="T5" fmla="*/ 196 h 196"/>
                <a:gd name="T6" fmla="*/ 1373 w 1380"/>
                <a:gd name="T7" fmla="*/ 196 h 196"/>
                <a:gd name="T8" fmla="*/ 1380 w 138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0" h="196">
                  <a:moveTo>
                    <a:pt x="1380" y="0"/>
                  </a:moveTo>
                  <a:lnTo>
                    <a:pt x="0" y="0"/>
                  </a:lnTo>
                  <a:lnTo>
                    <a:pt x="5" y="196"/>
                  </a:lnTo>
                  <a:lnTo>
                    <a:pt x="1373" y="196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CD913CA4-2F6A-447A-91BC-0675913BF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350" y="2473325"/>
              <a:ext cx="276225" cy="1401763"/>
            </a:xfrm>
            <a:custGeom>
              <a:avLst/>
              <a:gdLst>
                <a:gd name="T0" fmla="*/ 0 w 696"/>
                <a:gd name="T1" fmla="*/ 375 h 3534"/>
                <a:gd name="T2" fmla="*/ 92 w 696"/>
                <a:gd name="T3" fmla="*/ 3513 h 3534"/>
                <a:gd name="T4" fmla="*/ 626 w 696"/>
                <a:gd name="T5" fmla="*/ 3534 h 3534"/>
                <a:gd name="T6" fmla="*/ 642 w 696"/>
                <a:gd name="T7" fmla="*/ 636 h 3534"/>
                <a:gd name="T8" fmla="*/ 696 w 696"/>
                <a:gd name="T9" fmla="*/ 0 h 3534"/>
                <a:gd name="T10" fmla="*/ 0 w 696"/>
                <a:gd name="T11" fmla="*/ 37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3534">
                  <a:moveTo>
                    <a:pt x="0" y="375"/>
                  </a:moveTo>
                  <a:lnTo>
                    <a:pt x="92" y="3513"/>
                  </a:lnTo>
                  <a:lnTo>
                    <a:pt x="626" y="3534"/>
                  </a:lnTo>
                  <a:lnTo>
                    <a:pt x="642" y="636"/>
                  </a:lnTo>
                  <a:lnTo>
                    <a:pt x="696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0EA00BA3-2F9D-470C-919D-8DB227CA8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2462213"/>
              <a:ext cx="223838" cy="1006475"/>
            </a:xfrm>
            <a:custGeom>
              <a:avLst/>
              <a:gdLst>
                <a:gd name="T0" fmla="*/ 262 w 565"/>
                <a:gd name="T1" fmla="*/ 0 h 2536"/>
                <a:gd name="T2" fmla="*/ 94 w 565"/>
                <a:gd name="T3" fmla="*/ 41 h 2536"/>
                <a:gd name="T4" fmla="*/ 0 w 565"/>
                <a:gd name="T5" fmla="*/ 162 h 2536"/>
                <a:gd name="T6" fmla="*/ 0 w 565"/>
                <a:gd name="T7" fmla="*/ 2536 h 2536"/>
                <a:gd name="T8" fmla="*/ 565 w 565"/>
                <a:gd name="T9" fmla="*/ 2536 h 2536"/>
                <a:gd name="T10" fmla="*/ 558 w 565"/>
                <a:gd name="T11" fmla="*/ 162 h 2536"/>
                <a:gd name="T12" fmla="*/ 437 w 565"/>
                <a:gd name="T13" fmla="*/ 35 h 2536"/>
                <a:gd name="T14" fmla="*/ 262 w 565"/>
                <a:gd name="T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2536">
                  <a:moveTo>
                    <a:pt x="262" y="0"/>
                  </a:moveTo>
                  <a:lnTo>
                    <a:pt x="94" y="41"/>
                  </a:lnTo>
                  <a:lnTo>
                    <a:pt x="0" y="162"/>
                  </a:lnTo>
                  <a:lnTo>
                    <a:pt x="0" y="2536"/>
                  </a:lnTo>
                  <a:lnTo>
                    <a:pt x="565" y="2536"/>
                  </a:lnTo>
                  <a:lnTo>
                    <a:pt x="558" y="162"/>
                  </a:lnTo>
                  <a:lnTo>
                    <a:pt x="437" y="3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id="{4F68E2FF-00BA-4CE5-B6DA-849F77402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2489200"/>
              <a:ext cx="92075" cy="120650"/>
            </a:xfrm>
            <a:custGeom>
              <a:avLst/>
              <a:gdLst>
                <a:gd name="T0" fmla="*/ 111 w 232"/>
                <a:gd name="T1" fmla="*/ 0 h 305"/>
                <a:gd name="T2" fmla="*/ 0 w 232"/>
                <a:gd name="T3" fmla="*/ 171 h 305"/>
                <a:gd name="T4" fmla="*/ 71 w 232"/>
                <a:gd name="T5" fmla="*/ 305 h 305"/>
                <a:gd name="T6" fmla="*/ 155 w 232"/>
                <a:gd name="T7" fmla="*/ 305 h 305"/>
                <a:gd name="T8" fmla="*/ 232 w 232"/>
                <a:gd name="T9" fmla="*/ 171 h 305"/>
                <a:gd name="T10" fmla="*/ 111 w 232"/>
                <a:gd name="T1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05">
                  <a:moveTo>
                    <a:pt x="111" y="0"/>
                  </a:moveTo>
                  <a:lnTo>
                    <a:pt x="0" y="171"/>
                  </a:lnTo>
                  <a:lnTo>
                    <a:pt x="71" y="305"/>
                  </a:lnTo>
                  <a:lnTo>
                    <a:pt x="155" y="305"/>
                  </a:lnTo>
                  <a:lnTo>
                    <a:pt x="232" y="1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id="{67350C87-9474-43DF-83D6-66DB23AEB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432050"/>
              <a:ext cx="196850" cy="150813"/>
            </a:xfrm>
            <a:custGeom>
              <a:avLst/>
              <a:gdLst>
                <a:gd name="T0" fmla="*/ 85 w 499"/>
                <a:gd name="T1" fmla="*/ 0 h 380"/>
                <a:gd name="T2" fmla="*/ 387 w 499"/>
                <a:gd name="T3" fmla="*/ 0 h 380"/>
                <a:gd name="T4" fmla="*/ 499 w 499"/>
                <a:gd name="T5" fmla="*/ 203 h 380"/>
                <a:gd name="T6" fmla="*/ 345 w 499"/>
                <a:gd name="T7" fmla="*/ 373 h 380"/>
                <a:gd name="T8" fmla="*/ 232 w 499"/>
                <a:gd name="T9" fmla="*/ 190 h 380"/>
                <a:gd name="T10" fmla="*/ 113 w 499"/>
                <a:gd name="T11" fmla="*/ 380 h 380"/>
                <a:gd name="T12" fmla="*/ 0 w 499"/>
                <a:gd name="T13" fmla="*/ 218 h 380"/>
                <a:gd name="T14" fmla="*/ 85 w 499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380">
                  <a:moveTo>
                    <a:pt x="85" y="0"/>
                  </a:moveTo>
                  <a:lnTo>
                    <a:pt x="387" y="0"/>
                  </a:lnTo>
                  <a:lnTo>
                    <a:pt x="499" y="203"/>
                  </a:lnTo>
                  <a:lnTo>
                    <a:pt x="345" y="373"/>
                  </a:lnTo>
                  <a:lnTo>
                    <a:pt x="232" y="190"/>
                  </a:lnTo>
                  <a:lnTo>
                    <a:pt x="113" y="380"/>
                  </a:lnTo>
                  <a:lnTo>
                    <a:pt x="0" y="21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7" name="Freeform 100">
              <a:extLst>
                <a:ext uri="{FF2B5EF4-FFF2-40B4-BE49-F238E27FC236}">
                  <a16:creationId xmlns:a16="http://schemas.microsoft.com/office/drawing/2014/main" id="{EF6DF703-0DEF-434F-A6D3-446842D06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351088"/>
              <a:ext cx="85725" cy="138113"/>
            </a:xfrm>
            <a:custGeom>
              <a:avLst/>
              <a:gdLst>
                <a:gd name="T0" fmla="*/ 0 w 217"/>
                <a:gd name="T1" fmla="*/ 28 h 346"/>
                <a:gd name="T2" fmla="*/ 0 w 217"/>
                <a:gd name="T3" fmla="*/ 259 h 346"/>
                <a:gd name="T4" fmla="*/ 101 w 217"/>
                <a:gd name="T5" fmla="*/ 346 h 346"/>
                <a:gd name="T6" fmla="*/ 217 w 217"/>
                <a:gd name="T7" fmla="*/ 259 h 346"/>
                <a:gd name="T8" fmla="*/ 217 w 217"/>
                <a:gd name="T9" fmla="*/ 0 h 346"/>
                <a:gd name="T10" fmla="*/ 189 w 217"/>
                <a:gd name="T11" fmla="*/ 8 h 346"/>
                <a:gd name="T12" fmla="*/ 67 w 217"/>
                <a:gd name="T13" fmla="*/ 34 h 346"/>
                <a:gd name="T14" fmla="*/ 20 w 217"/>
                <a:gd name="T15" fmla="*/ 37 h 346"/>
                <a:gd name="T16" fmla="*/ 1 w 217"/>
                <a:gd name="T17" fmla="*/ 34 h 346"/>
                <a:gd name="T18" fmla="*/ 0 w 217"/>
                <a:gd name="T19" fmla="*/ 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346">
                  <a:moveTo>
                    <a:pt x="0" y="28"/>
                  </a:moveTo>
                  <a:lnTo>
                    <a:pt x="0" y="259"/>
                  </a:lnTo>
                  <a:lnTo>
                    <a:pt x="101" y="346"/>
                  </a:lnTo>
                  <a:lnTo>
                    <a:pt x="217" y="259"/>
                  </a:lnTo>
                  <a:lnTo>
                    <a:pt x="217" y="0"/>
                  </a:lnTo>
                  <a:lnTo>
                    <a:pt x="189" y="8"/>
                  </a:lnTo>
                  <a:lnTo>
                    <a:pt x="67" y="34"/>
                  </a:lnTo>
                  <a:lnTo>
                    <a:pt x="20" y="37"/>
                  </a:lnTo>
                  <a:lnTo>
                    <a:pt x="1" y="3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8" name="Freeform 101">
              <a:extLst>
                <a:ext uri="{FF2B5EF4-FFF2-40B4-BE49-F238E27FC236}">
                  <a16:creationId xmlns:a16="http://schemas.microsoft.com/office/drawing/2014/main" id="{6A39CDE3-9913-49B8-BA2A-B92F94F92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500" y="2584450"/>
              <a:ext cx="84138" cy="812800"/>
            </a:xfrm>
            <a:custGeom>
              <a:avLst/>
              <a:gdLst>
                <a:gd name="T0" fmla="*/ 84 w 211"/>
                <a:gd name="T1" fmla="*/ 0 h 2045"/>
                <a:gd name="T2" fmla="*/ 0 w 211"/>
                <a:gd name="T3" fmla="*/ 1926 h 2045"/>
                <a:gd name="T4" fmla="*/ 98 w 211"/>
                <a:gd name="T5" fmla="*/ 2045 h 2045"/>
                <a:gd name="T6" fmla="*/ 211 w 211"/>
                <a:gd name="T7" fmla="*/ 1920 h 2045"/>
                <a:gd name="T8" fmla="*/ 147 w 211"/>
                <a:gd name="T9" fmla="*/ 0 h 2045"/>
                <a:gd name="T10" fmla="*/ 84 w 211"/>
                <a:gd name="T11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045">
                  <a:moveTo>
                    <a:pt x="84" y="0"/>
                  </a:moveTo>
                  <a:lnTo>
                    <a:pt x="0" y="1926"/>
                  </a:lnTo>
                  <a:lnTo>
                    <a:pt x="98" y="2045"/>
                  </a:lnTo>
                  <a:lnTo>
                    <a:pt x="211" y="1920"/>
                  </a:lnTo>
                  <a:lnTo>
                    <a:pt x="147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29" name="Freeform 102">
              <a:extLst>
                <a:ext uri="{FF2B5EF4-FFF2-40B4-BE49-F238E27FC236}">
                  <a16:creationId xmlns:a16="http://schemas.microsoft.com/office/drawing/2014/main" id="{B0303D44-CBC7-4B9B-8480-087956E3B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2481263"/>
              <a:ext cx="273050" cy="1398588"/>
            </a:xfrm>
            <a:custGeom>
              <a:avLst/>
              <a:gdLst>
                <a:gd name="T0" fmla="*/ 689 w 689"/>
                <a:gd name="T1" fmla="*/ 348 h 3524"/>
                <a:gd name="T2" fmla="*/ 0 w 689"/>
                <a:gd name="T3" fmla="*/ 0 h 3524"/>
                <a:gd name="T4" fmla="*/ 55 w 689"/>
                <a:gd name="T5" fmla="*/ 621 h 3524"/>
                <a:gd name="T6" fmla="*/ 0 w 689"/>
                <a:gd name="T7" fmla="*/ 3524 h 3524"/>
                <a:gd name="T8" fmla="*/ 634 w 689"/>
                <a:gd name="T9" fmla="*/ 3480 h 3524"/>
                <a:gd name="T10" fmla="*/ 689 w 689"/>
                <a:gd name="T11" fmla="*/ 348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3524">
                  <a:moveTo>
                    <a:pt x="689" y="348"/>
                  </a:moveTo>
                  <a:lnTo>
                    <a:pt x="0" y="0"/>
                  </a:lnTo>
                  <a:lnTo>
                    <a:pt x="55" y="621"/>
                  </a:lnTo>
                  <a:lnTo>
                    <a:pt x="0" y="3524"/>
                  </a:lnTo>
                  <a:lnTo>
                    <a:pt x="634" y="3480"/>
                  </a:lnTo>
                  <a:lnTo>
                    <a:pt x="689" y="348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0" name="Freeform 103">
              <a:extLst>
                <a:ext uri="{FF2B5EF4-FFF2-40B4-BE49-F238E27FC236}">
                  <a16:creationId xmlns:a16="http://schemas.microsoft.com/office/drawing/2014/main" id="{57F48D45-D076-4691-8A32-D831853AE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5" y="2473325"/>
              <a:ext cx="133350" cy="1073150"/>
            </a:xfrm>
            <a:custGeom>
              <a:avLst/>
              <a:gdLst>
                <a:gd name="T0" fmla="*/ 334 w 334"/>
                <a:gd name="T1" fmla="*/ 0 h 2704"/>
                <a:gd name="T2" fmla="*/ 248 w 334"/>
                <a:gd name="T3" fmla="*/ 56 h 2704"/>
                <a:gd name="T4" fmla="*/ 107 w 334"/>
                <a:gd name="T5" fmla="*/ 255 h 2704"/>
                <a:gd name="T6" fmla="*/ 140 w 334"/>
                <a:gd name="T7" fmla="*/ 462 h 2704"/>
                <a:gd name="T8" fmla="*/ 3 w 334"/>
                <a:gd name="T9" fmla="*/ 524 h 2704"/>
                <a:gd name="T10" fmla="*/ 1 w 334"/>
                <a:gd name="T11" fmla="*/ 535 h 2704"/>
                <a:gd name="T12" fmla="*/ 0 w 334"/>
                <a:gd name="T13" fmla="*/ 537 h 2704"/>
                <a:gd name="T14" fmla="*/ 267 w 334"/>
                <a:gd name="T15" fmla="*/ 2704 h 2704"/>
                <a:gd name="T16" fmla="*/ 280 w 334"/>
                <a:gd name="T17" fmla="*/ 636 h 2704"/>
                <a:gd name="T18" fmla="*/ 334 w 334"/>
                <a:gd name="T19" fmla="*/ 0 h 2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704">
                  <a:moveTo>
                    <a:pt x="334" y="0"/>
                  </a:moveTo>
                  <a:lnTo>
                    <a:pt x="248" y="56"/>
                  </a:lnTo>
                  <a:lnTo>
                    <a:pt x="107" y="255"/>
                  </a:lnTo>
                  <a:lnTo>
                    <a:pt x="140" y="462"/>
                  </a:lnTo>
                  <a:lnTo>
                    <a:pt x="3" y="524"/>
                  </a:lnTo>
                  <a:lnTo>
                    <a:pt x="1" y="535"/>
                  </a:lnTo>
                  <a:lnTo>
                    <a:pt x="0" y="537"/>
                  </a:lnTo>
                  <a:lnTo>
                    <a:pt x="267" y="2704"/>
                  </a:lnTo>
                  <a:lnTo>
                    <a:pt x="280" y="63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1" name="Freeform 104">
              <a:extLst>
                <a:ext uri="{FF2B5EF4-FFF2-40B4-BE49-F238E27FC236}">
                  <a16:creationId xmlns:a16="http://schemas.microsoft.com/office/drawing/2014/main" id="{BECE649F-A788-4351-8FD7-5A389290A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2471738"/>
              <a:ext cx="134938" cy="1077913"/>
            </a:xfrm>
            <a:custGeom>
              <a:avLst/>
              <a:gdLst>
                <a:gd name="T0" fmla="*/ 0 w 340"/>
                <a:gd name="T1" fmla="*/ 0 h 2716"/>
                <a:gd name="T2" fmla="*/ 92 w 340"/>
                <a:gd name="T3" fmla="*/ 59 h 2716"/>
                <a:gd name="T4" fmla="*/ 232 w 340"/>
                <a:gd name="T5" fmla="*/ 258 h 2716"/>
                <a:gd name="T6" fmla="*/ 200 w 340"/>
                <a:gd name="T7" fmla="*/ 465 h 2716"/>
                <a:gd name="T8" fmla="*/ 336 w 340"/>
                <a:gd name="T9" fmla="*/ 527 h 2716"/>
                <a:gd name="T10" fmla="*/ 340 w 340"/>
                <a:gd name="T11" fmla="*/ 538 h 2716"/>
                <a:gd name="T12" fmla="*/ 340 w 340"/>
                <a:gd name="T13" fmla="*/ 540 h 2716"/>
                <a:gd name="T14" fmla="*/ 16 w 340"/>
                <a:gd name="T15" fmla="*/ 2716 h 2716"/>
                <a:gd name="T16" fmla="*/ 61 w 340"/>
                <a:gd name="T17" fmla="*/ 639 h 2716"/>
                <a:gd name="T18" fmla="*/ 0 w 340"/>
                <a:gd name="T19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716">
                  <a:moveTo>
                    <a:pt x="0" y="0"/>
                  </a:moveTo>
                  <a:lnTo>
                    <a:pt x="92" y="59"/>
                  </a:lnTo>
                  <a:lnTo>
                    <a:pt x="232" y="258"/>
                  </a:lnTo>
                  <a:lnTo>
                    <a:pt x="200" y="465"/>
                  </a:lnTo>
                  <a:lnTo>
                    <a:pt x="336" y="527"/>
                  </a:lnTo>
                  <a:lnTo>
                    <a:pt x="340" y="538"/>
                  </a:lnTo>
                  <a:lnTo>
                    <a:pt x="340" y="540"/>
                  </a:lnTo>
                  <a:lnTo>
                    <a:pt x="16" y="2716"/>
                  </a:lnTo>
                  <a:lnTo>
                    <a:pt x="61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2" name="Rectangle 105">
              <a:extLst>
                <a:ext uri="{FF2B5EF4-FFF2-40B4-BE49-F238E27FC236}">
                  <a16:creationId xmlns:a16="http://schemas.microsoft.com/office/drawing/2014/main" id="{90284512-B664-43A2-9010-57D52244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75" y="3468688"/>
              <a:ext cx="93663" cy="76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3" name="Freeform 106">
              <a:extLst>
                <a:ext uri="{FF2B5EF4-FFF2-40B4-BE49-F238E27FC236}">
                  <a16:creationId xmlns:a16="http://schemas.microsoft.com/office/drawing/2014/main" id="{92E9F17B-08EE-418D-BB28-F4B18A275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575" y="3549650"/>
              <a:ext cx="161925" cy="244475"/>
            </a:xfrm>
            <a:custGeom>
              <a:avLst/>
              <a:gdLst>
                <a:gd name="T0" fmla="*/ 129 w 410"/>
                <a:gd name="T1" fmla="*/ 0 h 616"/>
                <a:gd name="T2" fmla="*/ 180 w 410"/>
                <a:gd name="T3" fmla="*/ 33 h 616"/>
                <a:gd name="T4" fmla="*/ 256 w 410"/>
                <a:gd name="T5" fmla="*/ 91 h 616"/>
                <a:gd name="T6" fmla="*/ 303 w 410"/>
                <a:gd name="T7" fmla="*/ 136 h 616"/>
                <a:gd name="T8" fmla="*/ 343 w 410"/>
                <a:gd name="T9" fmla="*/ 184 h 616"/>
                <a:gd name="T10" fmla="*/ 377 w 410"/>
                <a:gd name="T11" fmla="*/ 237 h 616"/>
                <a:gd name="T12" fmla="*/ 400 w 410"/>
                <a:gd name="T13" fmla="*/ 295 h 616"/>
                <a:gd name="T14" fmla="*/ 410 w 410"/>
                <a:gd name="T15" fmla="*/ 357 h 616"/>
                <a:gd name="T16" fmla="*/ 410 w 410"/>
                <a:gd name="T17" fmla="*/ 389 h 616"/>
                <a:gd name="T18" fmla="*/ 407 w 410"/>
                <a:gd name="T19" fmla="*/ 441 h 616"/>
                <a:gd name="T20" fmla="*/ 392 w 410"/>
                <a:gd name="T21" fmla="*/ 498 h 616"/>
                <a:gd name="T22" fmla="*/ 378 w 410"/>
                <a:gd name="T23" fmla="*/ 528 h 616"/>
                <a:gd name="T24" fmla="*/ 357 w 410"/>
                <a:gd name="T25" fmla="*/ 551 h 616"/>
                <a:gd name="T26" fmla="*/ 330 w 410"/>
                <a:gd name="T27" fmla="*/ 569 h 616"/>
                <a:gd name="T28" fmla="*/ 277 w 410"/>
                <a:gd name="T29" fmla="*/ 591 h 616"/>
                <a:gd name="T30" fmla="*/ 226 w 410"/>
                <a:gd name="T31" fmla="*/ 606 h 616"/>
                <a:gd name="T32" fmla="*/ 207 w 410"/>
                <a:gd name="T33" fmla="*/ 609 h 616"/>
                <a:gd name="T34" fmla="*/ 154 w 410"/>
                <a:gd name="T35" fmla="*/ 616 h 616"/>
                <a:gd name="T36" fmla="*/ 99 w 410"/>
                <a:gd name="T37" fmla="*/ 613 h 616"/>
                <a:gd name="T38" fmla="*/ 64 w 410"/>
                <a:gd name="T39" fmla="*/ 600 h 616"/>
                <a:gd name="T40" fmla="*/ 46 w 410"/>
                <a:gd name="T41" fmla="*/ 585 h 616"/>
                <a:gd name="T42" fmla="*/ 40 w 410"/>
                <a:gd name="T43" fmla="*/ 576 h 616"/>
                <a:gd name="T44" fmla="*/ 31 w 410"/>
                <a:gd name="T45" fmla="*/ 559 h 616"/>
                <a:gd name="T46" fmla="*/ 25 w 410"/>
                <a:gd name="T47" fmla="*/ 533 h 616"/>
                <a:gd name="T48" fmla="*/ 29 w 410"/>
                <a:gd name="T49" fmla="*/ 516 h 616"/>
                <a:gd name="T50" fmla="*/ 41 w 410"/>
                <a:gd name="T51" fmla="*/ 504 h 616"/>
                <a:gd name="T52" fmla="*/ 92 w 410"/>
                <a:gd name="T53" fmla="*/ 492 h 616"/>
                <a:gd name="T54" fmla="*/ 129 w 410"/>
                <a:gd name="T55" fmla="*/ 486 h 616"/>
                <a:gd name="T56" fmla="*/ 145 w 410"/>
                <a:gd name="T57" fmla="*/ 480 h 616"/>
                <a:gd name="T58" fmla="*/ 173 w 410"/>
                <a:gd name="T59" fmla="*/ 453 h 616"/>
                <a:gd name="T60" fmla="*/ 188 w 410"/>
                <a:gd name="T61" fmla="*/ 415 h 616"/>
                <a:gd name="T62" fmla="*/ 182 w 410"/>
                <a:gd name="T63" fmla="*/ 384 h 616"/>
                <a:gd name="T64" fmla="*/ 171 w 410"/>
                <a:gd name="T65" fmla="*/ 366 h 616"/>
                <a:gd name="T66" fmla="*/ 162 w 410"/>
                <a:gd name="T67" fmla="*/ 357 h 616"/>
                <a:gd name="T68" fmla="*/ 141 w 410"/>
                <a:gd name="T69" fmla="*/ 339 h 616"/>
                <a:gd name="T70" fmla="*/ 111 w 410"/>
                <a:gd name="T71" fmla="*/ 307 h 616"/>
                <a:gd name="T72" fmla="*/ 86 w 410"/>
                <a:gd name="T73" fmla="*/ 267 h 616"/>
                <a:gd name="T74" fmla="*/ 68 w 410"/>
                <a:gd name="T75" fmla="*/ 213 h 616"/>
                <a:gd name="T76" fmla="*/ 35 w 410"/>
                <a:gd name="T77" fmla="*/ 144 h 616"/>
                <a:gd name="T78" fmla="*/ 0 w 410"/>
                <a:gd name="T79" fmla="*/ 98 h 616"/>
                <a:gd name="T80" fmla="*/ 24 w 410"/>
                <a:gd name="T81" fmla="*/ 82 h 616"/>
                <a:gd name="T82" fmla="*/ 68 w 410"/>
                <a:gd name="T83" fmla="*/ 43 h 616"/>
                <a:gd name="T84" fmla="*/ 86 w 410"/>
                <a:gd name="T85" fmla="*/ 20 h 616"/>
                <a:gd name="T86" fmla="*/ 95 w 410"/>
                <a:gd name="T87" fmla="*/ 31 h 616"/>
                <a:gd name="T88" fmla="*/ 108 w 410"/>
                <a:gd name="T89" fmla="*/ 34 h 616"/>
                <a:gd name="T90" fmla="*/ 120 w 410"/>
                <a:gd name="T91" fmla="*/ 18 h 616"/>
                <a:gd name="T92" fmla="*/ 129 w 410"/>
                <a:gd name="T93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616">
                  <a:moveTo>
                    <a:pt x="129" y="0"/>
                  </a:moveTo>
                  <a:lnTo>
                    <a:pt x="180" y="33"/>
                  </a:lnTo>
                  <a:lnTo>
                    <a:pt x="256" y="91"/>
                  </a:lnTo>
                  <a:lnTo>
                    <a:pt x="303" y="136"/>
                  </a:lnTo>
                  <a:lnTo>
                    <a:pt x="343" y="184"/>
                  </a:lnTo>
                  <a:lnTo>
                    <a:pt x="377" y="237"/>
                  </a:lnTo>
                  <a:lnTo>
                    <a:pt x="400" y="295"/>
                  </a:lnTo>
                  <a:lnTo>
                    <a:pt x="410" y="357"/>
                  </a:lnTo>
                  <a:lnTo>
                    <a:pt x="410" y="389"/>
                  </a:lnTo>
                  <a:lnTo>
                    <a:pt x="407" y="441"/>
                  </a:lnTo>
                  <a:lnTo>
                    <a:pt x="392" y="498"/>
                  </a:lnTo>
                  <a:lnTo>
                    <a:pt x="378" y="528"/>
                  </a:lnTo>
                  <a:lnTo>
                    <a:pt x="357" y="551"/>
                  </a:lnTo>
                  <a:lnTo>
                    <a:pt x="330" y="569"/>
                  </a:lnTo>
                  <a:lnTo>
                    <a:pt x="277" y="591"/>
                  </a:lnTo>
                  <a:lnTo>
                    <a:pt x="226" y="606"/>
                  </a:lnTo>
                  <a:lnTo>
                    <a:pt x="207" y="609"/>
                  </a:lnTo>
                  <a:lnTo>
                    <a:pt x="154" y="616"/>
                  </a:lnTo>
                  <a:lnTo>
                    <a:pt x="99" y="613"/>
                  </a:lnTo>
                  <a:lnTo>
                    <a:pt x="64" y="600"/>
                  </a:lnTo>
                  <a:lnTo>
                    <a:pt x="46" y="585"/>
                  </a:lnTo>
                  <a:lnTo>
                    <a:pt x="40" y="576"/>
                  </a:lnTo>
                  <a:lnTo>
                    <a:pt x="31" y="559"/>
                  </a:lnTo>
                  <a:lnTo>
                    <a:pt x="25" y="533"/>
                  </a:lnTo>
                  <a:lnTo>
                    <a:pt x="29" y="516"/>
                  </a:lnTo>
                  <a:lnTo>
                    <a:pt x="41" y="504"/>
                  </a:lnTo>
                  <a:lnTo>
                    <a:pt x="92" y="492"/>
                  </a:lnTo>
                  <a:lnTo>
                    <a:pt x="129" y="486"/>
                  </a:lnTo>
                  <a:lnTo>
                    <a:pt x="145" y="480"/>
                  </a:lnTo>
                  <a:lnTo>
                    <a:pt x="173" y="453"/>
                  </a:lnTo>
                  <a:lnTo>
                    <a:pt x="188" y="415"/>
                  </a:lnTo>
                  <a:lnTo>
                    <a:pt x="182" y="384"/>
                  </a:lnTo>
                  <a:lnTo>
                    <a:pt x="171" y="366"/>
                  </a:lnTo>
                  <a:lnTo>
                    <a:pt x="162" y="357"/>
                  </a:lnTo>
                  <a:lnTo>
                    <a:pt x="141" y="339"/>
                  </a:lnTo>
                  <a:lnTo>
                    <a:pt x="111" y="307"/>
                  </a:lnTo>
                  <a:lnTo>
                    <a:pt x="86" y="267"/>
                  </a:lnTo>
                  <a:lnTo>
                    <a:pt x="68" y="213"/>
                  </a:lnTo>
                  <a:lnTo>
                    <a:pt x="35" y="144"/>
                  </a:lnTo>
                  <a:lnTo>
                    <a:pt x="0" y="98"/>
                  </a:lnTo>
                  <a:lnTo>
                    <a:pt x="24" y="82"/>
                  </a:lnTo>
                  <a:lnTo>
                    <a:pt x="68" y="43"/>
                  </a:lnTo>
                  <a:lnTo>
                    <a:pt x="86" y="20"/>
                  </a:lnTo>
                  <a:lnTo>
                    <a:pt x="95" y="31"/>
                  </a:lnTo>
                  <a:lnTo>
                    <a:pt x="108" y="34"/>
                  </a:lnTo>
                  <a:lnTo>
                    <a:pt x="120" y="1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4" name="Freeform 107">
              <a:extLst>
                <a:ext uri="{FF2B5EF4-FFF2-40B4-BE49-F238E27FC236}">
                  <a16:creationId xmlns:a16="http://schemas.microsoft.com/office/drawing/2014/main" id="{93B2EFA5-E1C6-42D0-B633-2C805752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188" y="3502025"/>
              <a:ext cx="103188" cy="115888"/>
            </a:xfrm>
            <a:custGeom>
              <a:avLst/>
              <a:gdLst>
                <a:gd name="T0" fmla="*/ 1 w 259"/>
                <a:gd name="T1" fmla="*/ 207 h 293"/>
                <a:gd name="T2" fmla="*/ 68 w 259"/>
                <a:gd name="T3" fmla="*/ 251 h 293"/>
                <a:gd name="T4" fmla="*/ 140 w 259"/>
                <a:gd name="T5" fmla="*/ 293 h 293"/>
                <a:gd name="T6" fmla="*/ 202 w 259"/>
                <a:gd name="T7" fmla="*/ 186 h 293"/>
                <a:gd name="T8" fmla="*/ 259 w 259"/>
                <a:gd name="T9" fmla="*/ 79 h 293"/>
                <a:gd name="T10" fmla="*/ 225 w 259"/>
                <a:gd name="T11" fmla="*/ 57 h 293"/>
                <a:gd name="T12" fmla="*/ 175 w 259"/>
                <a:gd name="T13" fmla="*/ 22 h 293"/>
                <a:gd name="T14" fmla="*/ 138 w 259"/>
                <a:gd name="T15" fmla="*/ 5 h 293"/>
                <a:gd name="T16" fmla="*/ 119 w 259"/>
                <a:gd name="T17" fmla="*/ 0 h 293"/>
                <a:gd name="T18" fmla="*/ 88 w 259"/>
                <a:gd name="T19" fmla="*/ 46 h 293"/>
                <a:gd name="T20" fmla="*/ 36 w 259"/>
                <a:gd name="T21" fmla="*/ 122 h 293"/>
                <a:gd name="T22" fmla="*/ 9 w 259"/>
                <a:gd name="T23" fmla="*/ 172 h 293"/>
                <a:gd name="T24" fmla="*/ 0 w 259"/>
                <a:gd name="T25" fmla="*/ 198 h 293"/>
                <a:gd name="T26" fmla="*/ 0 w 259"/>
                <a:gd name="T27" fmla="*/ 183 h 293"/>
                <a:gd name="T28" fmla="*/ 1 w 259"/>
                <a:gd name="T29" fmla="*/ 16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93">
                  <a:moveTo>
                    <a:pt x="1" y="207"/>
                  </a:moveTo>
                  <a:lnTo>
                    <a:pt x="68" y="251"/>
                  </a:lnTo>
                  <a:lnTo>
                    <a:pt x="140" y="293"/>
                  </a:lnTo>
                  <a:lnTo>
                    <a:pt x="202" y="186"/>
                  </a:lnTo>
                  <a:lnTo>
                    <a:pt x="259" y="79"/>
                  </a:lnTo>
                  <a:lnTo>
                    <a:pt x="225" y="57"/>
                  </a:lnTo>
                  <a:lnTo>
                    <a:pt x="175" y="22"/>
                  </a:lnTo>
                  <a:lnTo>
                    <a:pt x="138" y="5"/>
                  </a:lnTo>
                  <a:lnTo>
                    <a:pt x="119" y="0"/>
                  </a:lnTo>
                  <a:lnTo>
                    <a:pt x="88" y="46"/>
                  </a:lnTo>
                  <a:lnTo>
                    <a:pt x="36" y="122"/>
                  </a:lnTo>
                  <a:lnTo>
                    <a:pt x="9" y="172"/>
                  </a:lnTo>
                  <a:lnTo>
                    <a:pt x="0" y="198"/>
                  </a:lnTo>
                  <a:lnTo>
                    <a:pt x="0" y="183"/>
                  </a:lnTo>
                  <a:lnTo>
                    <a:pt x="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5" name="Freeform 108">
              <a:extLst>
                <a:ext uri="{FF2B5EF4-FFF2-40B4-BE49-F238E27FC236}">
                  <a16:creationId xmlns:a16="http://schemas.microsoft.com/office/drawing/2014/main" id="{1E9AECBA-D6E3-4812-B76A-0C81D0C78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2620963"/>
              <a:ext cx="395288" cy="996950"/>
            </a:xfrm>
            <a:custGeom>
              <a:avLst/>
              <a:gdLst>
                <a:gd name="T0" fmla="*/ 968 w 995"/>
                <a:gd name="T1" fmla="*/ 0 h 2511"/>
                <a:gd name="T2" fmla="*/ 938 w 995"/>
                <a:gd name="T3" fmla="*/ 21 h 2511"/>
                <a:gd name="T4" fmla="*/ 749 w 995"/>
                <a:gd name="T5" fmla="*/ 172 h 2511"/>
                <a:gd name="T6" fmla="*/ 582 w 995"/>
                <a:gd name="T7" fmla="*/ 324 h 2511"/>
                <a:gd name="T8" fmla="*/ 448 w 995"/>
                <a:gd name="T9" fmla="*/ 463 h 2511"/>
                <a:gd name="T10" fmla="*/ 359 w 995"/>
                <a:gd name="T11" fmla="*/ 564 h 2511"/>
                <a:gd name="T12" fmla="*/ 275 w 995"/>
                <a:gd name="T13" fmla="*/ 671 h 2511"/>
                <a:gd name="T14" fmla="*/ 197 w 995"/>
                <a:gd name="T15" fmla="*/ 784 h 2511"/>
                <a:gd name="T16" fmla="*/ 128 w 995"/>
                <a:gd name="T17" fmla="*/ 902 h 2511"/>
                <a:gd name="T18" fmla="*/ 71 w 995"/>
                <a:gd name="T19" fmla="*/ 1023 h 2511"/>
                <a:gd name="T20" fmla="*/ 30 w 995"/>
                <a:gd name="T21" fmla="*/ 1146 h 2511"/>
                <a:gd name="T22" fmla="*/ 5 w 995"/>
                <a:gd name="T23" fmla="*/ 1272 h 2511"/>
                <a:gd name="T24" fmla="*/ 1 w 995"/>
                <a:gd name="T25" fmla="*/ 1334 h 2511"/>
                <a:gd name="T26" fmla="*/ 0 w 995"/>
                <a:gd name="T27" fmla="*/ 1396 h 2511"/>
                <a:gd name="T28" fmla="*/ 10 w 995"/>
                <a:gd name="T29" fmla="*/ 1518 h 2511"/>
                <a:gd name="T30" fmla="*/ 32 w 995"/>
                <a:gd name="T31" fmla="*/ 1634 h 2511"/>
                <a:gd name="T32" fmla="*/ 65 w 995"/>
                <a:gd name="T33" fmla="*/ 1747 h 2511"/>
                <a:gd name="T34" fmla="*/ 106 w 995"/>
                <a:gd name="T35" fmla="*/ 1854 h 2511"/>
                <a:gd name="T36" fmla="*/ 154 w 995"/>
                <a:gd name="T37" fmla="*/ 1953 h 2511"/>
                <a:gd name="T38" fmla="*/ 233 w 995"/>
                <a:gd name="T39" fmla="*/ 2092 h 2511"/>
                <a:gd name="T40" fmla="*/ 347 w 995"/>
                <a:gd name="T41" fmla="*/ 2250 h 2511"/>
                <a:gd name="T42" fmla="*/ 453 w 995"/>
                <a:gd name="T43" fmla="*/ 2375 h 2511"/>
                <a:gd name="T44" fmla="*/ 575 w 995"/>
                <a:gd name="T45" fmla="*/ 2495 h 2511"/>
                <a:gd name="T46" fmla="*/ 595 w 995"/>
                <a:gd name="T47" fmla="*/ 2511 h 2511"/>
                <a:gd name="T48" fmla="*/ 768 w 995"/>
                <a:gd name="T49" fmla="*/ 2241 h 2511"/>
                <a:gd name="T50" fmla="*/ 750 w 995"/>
                <a:gd name="T51" fmla="*/ 2228 h 2511"/>
                <a:gd name="T52" fmla="*/ 640 w 995"/>
                <a:gd name="T53" fmla="*/ 2134 h 2511"/>
                <a:gd name="T54" fmla="*/ 545 w 995"/>
                <a:gd name="T55" fmla="*/ 2036 h 2511"/>
                <a:gd name="T56" fmla="*/ 451 w 995"/>
                <a:gd name="T57" fmla="*/ 1913 h 2511"/>
                <a:gd name="T58" fmla="*/ 389 w 995"/>
                <a:gd name="T59" fmla="*/ 1804 h 2511"/>
                <a:gd name="T60" fmla="*/ 354 w 995"/>
                <a:gd name="T61" fmla="*/ 1727 h 2511"/>
                <a:gd name="T62" fmla="*/ 328 w 995"/>
                <a:gd name="T63" fmla="*/ 1644 h 2511"/>
                <a:gd name="T64" fmla="*/ 311 w 995"/>
                <a:gd name="T65" fmla="*/ 1557 h 2511"/>
                <a:gd name="T66" fmla="*/ 306 w 995"/>
                <a:gd name="T67" fmla="*/ 1466 h 2511"/>
                <a:gd name="T68" fmla="*/ 315 w 995"/>
                <a:gd name="T69" fmla="*/ 1371 h 2511"/>
                <a:gd name="T70" fmla="*/ 325 w 995"/>
                <a:gd name="T71" fmla="*/ 1323 h 2511"/>
                <a:gd name="T72" fmla="*/ 338 w 995"/>
                <a:gd name="T73" fmla="*/ 1275 h 2511"/>
                <a:gd name="T74" fmla="*/ 372 w 995"/>
                <a:gd name="T75" fmla="*/ 1186 h 2511"/>
                <a:gd name="T76" fmla="*/ 412 w 995"/>
                <a:gd name="T77" fmla="*/ 1103 h 2511"/>
                <a:gd name="T78" fmla="*/ 459 w 995"/>
                <a:gd name="T79" fmla="*/ 1029 h 2511"/>
                <a:gd name="T80" fmla="*/ 510 w 995"/>
                <a:gd name="T81" fmla="*/ 962 h 2511"/>
                <a:gd name="T82" fmla="*/ 566 w 995"/>
                <a:gd name="T83" fmla="*/ 901 h 2511"/>
                <a:gd name="T84" fmla="*/ 652 w 995"/>
                <a:gd name="T85" fmla="*/ 821 h 2511"/>
                <a:gd name="T86" fmla="*/ 764 w 995"/>
                <a:gd name="T87" fmla="*/ 738 h 2511"/>
                <a:gd name="T88" fmla="*/ 867 w 995"/>
                <a:gd name="T89" fmla="*/ 678 h 2511"/>
                <a:gd name="T90" fmla="*/ 978 w 995"/>
                <a:gd name="T91" fmla="*/ 626 h 2511"/>
                <a:gd name="T92" fmla="*/ 995 w 995"/>
                <a:gd name="T93" fmla="*/ 621 h 2511"/>
                <a:gd name="T94" fmla="*/ 968 w 995"/>
                <a:gd name="T95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5" h="2511">
                  <a:moveTo>
                    <a:pt x="968" y="0"/>
                  </a:moveTo>
                  <a:lnTo>
                    <a:pt x="938" y="21"/>
                  </a:lnTo>
                  <a:lnTo>
                    <a:pt x="749" y="172"/>
                  </a:lnTo>
                  <a:lnTo>
                    <a:pt x="582" y="324"/>
                  </a:lnTo>
                  <a:lnTo>
                    <a:pt x="448" y="463"/>
                  </a:lnTo>
                  <a:lnTo>
                    <a:pt x="359" y="564"/>
                  </a:lnTo>
                  <a:lnTo>
                    <a:pt x="275" y="671"/>
                  </a:lnTo>
                  <a:lnTo>
                    <a:pt x="197" y="784"/>
                  </a:lnTo>
                  <a:lnTo>
                    <a:pt x="128" y="902"/>
                  </a:lnTo>
                  <a:lnTo>
                    <a:pt x="71" y="1023"/>
                  </a:lnTo>
                  <a:lnTo>
                    <a:pt x="30" y="1146"/>
                  </a:lnTo>
                  <a:lnTo>
                    <a:pt x="5" y="1272"/>
                  </a:lnTo>
                  <a:lnTo>
                    <a:pt x="1" y="1334"/>
                  </a:lnTo>
                  <a:lnTo>
                    <a:pt x="0" y="1396"/>
                  </a:lnTo>
                  <a:lnTo>
                    <a:pt x="10" y="1518"/>
                  </a:lnTo>
                  <a:lnTo>
                    <a:pt x="32" y="1634"/>
                  </a:lnTo>
                  <a:lnTo>
                    <a:pt x="65" y="1747"/>
                  </a:lnTo>
                  <a:lnTo>
                    <a:pt x="106" y="1854"/>
                  </a:lnTo>
                  <a:lnTo>
                    <a:pt x="154" y="1953"/>
                  </a:lnTo>
                  <a:lnTo>
                    <a:pt x="233" y="2092"/>
                  </a:lnTo>
                  <a:lnTo>
                    <a:pt x="347" y="2250"/>
                  </a:lnTo>
                  <a:lnTo>
                    <a:pt x="453" y="2375"/>
                  </a:lnTo>
                  <a:lnTo>
                    <a:pt x="575" y="2495"/>
                  </a:lnTo>
                  <a:lnTo>
                    <a:pt x="595" y="2511"/>
                  </a:lnTo>
                  <a:lnTo>
                    <a:pt x="768" y="2241"/>
                  </a:lnTo>
                  <a:lnTo>
                    <a:pt x="750" y="2228"/>
                  </a:lnTo>
                  <a:lnTo>
                    <a:pt x="640" y="2134"/>
                  </a:lnTo>
                  <a:lnTo>
                    <a:pt x="545" y="2036"/>
                  </a:lnTo>
                  <a:lnTo>
                    <a:pt x="451" y="1913"/>
                  </a:lnTo>
                  <a:lnTo>
                    <a:pt x="389" y="1804"/>
                  </a:lnTo>
                  <a:lnTo>
                    <a:pt x="354" y="1727"/>
                  </a:lnTo>
                  <a:lnTo>
                    <a:pt x="328" y="1644"/>
                  </a:lnTo>
                  <a:lnTo>
                    <a:pt x="311" y="1557"/>
                  </a:lnTo>
                  <a:lnTo>
                    <a:pt x="306" y="1466"/>
                  </a:lnTo>
                  <a:lnTo>
                    <a:pt x="315" y="1371"/>
                  </a:lnTo>
                  <a:lnTo>
                    <a:pt x="325" y="1323"/>
                  </a:lnTo>
                  <a:lnTo>
                    <a:pt x="338" y="1275"/>
                  </a:lnTo>
                  <a:lnTo>
                    <a:pt x="372" y="1186"/>
                  </a:lnTo>
                  <a:lnTo>
                    <a:pt x="412" y="1103"/>
                  </a:lnTo>
                  <a:lnTo>
                    <a:pt x="459" y="1029"/>
                  </a:lnTo>
                  <a:lnTo>
                    <a:pt x="510" y="962"/>
                  </a:lnTo>
                  <a:lnTo>
                    <a:pt x="566" y="901"/>
                  </a:lnTo>
                  <a:lnTo>
                    <a:pt x="652" y="821"/>
                  </a:lnTo>
                  <a:lnTo>
                    <a:pt x="764" y="738"/>
                  </a:lnTo>
                  <a:lnTo>
                    <a:pt x="867" y="678"/>
                  </a:lnTo>
                  <a:lnTo>
                    <a:pt x="978" y="626"/>
                  </a:lnTo>
                  <a:lnTo>
                    <a:pt x="995" y="62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6" name="Freeform 109">
              <a:extLst>
                <a:ext uri="{FF2B5EF4-FFF2-40B4-BE49-F238E27FC236}">
                  <a16:creationId xmlns:a16="http://schemas.microsoft.com/office/drawing/2014/main" id="{D014C09D-DBF8-4B0D-A524-0E45ABFFC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2605088"/>
              <a:ext cx="177800" cy="180975"/>
            </a:xfrm>
            <a:custGeom>
              <a:avLst/>
              <a:gdLst>
                <a:gd name="T0" fmla="*/ 93 w 451"/>
                <a:gd name="T1" fmla="*/ 255 h 457"/>
                <a:gd name="T2" fmla="*/ 48 w 451"/>
                <a:gd name="T3" fmla="*/ 304 h 457"/>
                <a:gd name="T4" fmla="*/ 0 w 451"/>
                <a:gd name="T5" fmla="*/ 356 h 457"/>
                <a:gd name="T6" fmla="*/ 27 w 451"/>
                <a:gd name="T7" fmla="*/ 379 h 457"/>
                <a:gd name="T8" fmla="*/ 81 w 451"/>
                <a:gd name="T9" fmla="*/ 434 h 457"/>
                <a:gd name="T10" fmla="*/ 107 w 451"/>
                <a:gd name="T11" fmla="*/ 457 h 457"/>
                <a:gd name="T12" fmla="*/ 146 w 451"/>
                <a:gd name="T13" fmla="*/ 423 h 457"/>
                <a:gd name="T14" fmla="*/ 207 w 451"/>
                <a:gd name="T15" fmla="*/ 373 h 457"/>
                <a:gd name="T16" fmla="*/ 240 w 451"/>
                <a:gd name="T17" fmla="*/ 360 h 457"/>
                <a:gd name="T18" fmla="*/ 262 w 451"/>
                <a:gd name="T19" fmla="*/ 356 h 457"/>
                <a:gd name="T20" fmla="*/ 273 w 451"/>
                <a:gd name="T21" fmla="*/ 357 h 457"/>
                <a:gd name="T22" fmla="*/ 281 w 451"/>
                <a:gd name="T23" fmla="*/ 360 h 457"/>
                <a:gd name="T24" fmla="*/ 307 w 451"/>
                <a:gd name="T25" fmla="*/ 356 h 457"/>
                <a:gd name="T26" fmla="*/ 347 w 451"/>
                <a:gd name="T27" fmla="*/ 339 h 457"/>
                <a:gd name="T28" fmla="*/ 407 w 451"/>
                <a:gd name="T29" fmla="*/ 304 h 457"/>
                <a:gd name="T30" fmla="*/ 444 w 451"/>
                <a:gd name="T31" fmla="*/ 277 h 457"/>
                <a:gd name="T32" fmla="*/ 451 w 451"/>
                <a:gd name="T33" fmla="*/ 245 h 457"/>
                <a:gd name="T34" fmla="*/ 448 w 451"/>
                <a:gd name="T35" fmla="*/ 169 h 457"/>
                <a:gd name="T36" fmla="*/ 433 w 451"/>
                <a:gd name="T37" fmla="*/ 92 h 457"/>
                <a:gd name="T38" fmla="*/ 411 w 451"/>
                <a:gd name="T39" fmla="*/ 28 h 457"/>
                <a:gd name="T40" fmla="*/ 399 w 451"/>
                <a:gd name="T41" fmla="*/ 9 h 457"/>
                <a:gd name="T42" fmla="*/ 395 w 451"/>
                <a:gd name="T43" fmla="*/ 3 h 457"/>
                <a:gd name="T44" fmla="*/ 377 w 451"/>
                <a:gd name="T45" fmla="*/ 0 h 457"/>
                <a:gd name="T46" fmla="*/ 335 w 451"/>
                <a:gd name="T47" fmla="*/ 5 h 457"/>
                <a:gd name="T48" fmla="*/ 271 w 451"/>
                <a:gd name="T49" fmla="*/ 28 h 457"/>
                <a:gd name="T50" fmla="*/ 218 w 451"/>
                <a:gd name="T51" fmla="*/ 55 h 457"/>
                <a:gd name="T52" fmla="*/ 207 w 451"/>
                <a:gd name="T53" fmla="*/ 68 h 457"/>
                <a:gd name="T54" fmla="*/ 93 w 451"/>
                <a:gd name="T55" fmla="*/ 25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1" h="457">
                  <a:moveTo>
                    <a:pt x="93" y="255"/>
                  </a:moveTo>
                  <a:lnTo>
                    <a:pt x="48" y="304"/>
                  </a:lnTo>
                  <a:lnTo>
                    <a:pt x="0" y="356"/>
                  </a:lnTo>
                  <a:lnTo>
                    <a:pt x="27" y="379"/>
                  </a:lnTo>
                  <a:lnTo>
                    <a:pt x="81" y="434"/>
                  </a:lnTo>
                  <a:lnTo>
                    <a:pt x="107" y="457"/>
                  </a:lnTo>
                  <a:lnTo>
                    <a:pt x="146" y="423"/>
                  </a:lnTo>
                  <a:lnTo>
                    <a:pt x="207" y="373"/>
                  </a:lnTo>
                  <a:lnTo>
                    <a:pt x="240" y="360"/>
                  </a:lnTo>
                  <a:lnTo>
                    <a:pt x="262" y="356"/>
                  </a:lnTo>
                  <a:lnTo>
                    <a:pt x="273" y="357"/>
                  </a:lnTo>
                  <a:lnTo>
                    <a:pt x="281" y="360"/>
                  </a:lnTo>
                  <a:lnTo>
                    <a:pt x="307" y="356"/>
                  </a:lnTo>
                  <a:lnTo>
                    <a:pt x="347" y="339"/>
                  </a:lnTo>
                  <a:lnTo>
                    <a:pt x="407" y="304"/>
                  </a:lnTo>
                  <a:lnTo>
                    <a:pt x="444" y="277"/>
                  </a:lnTo>
                  <a:lnTo>
                    <a:pt x="451" y="245"/>
                  </a:lnTo>
                  <a:lnTo>
                    <a:pt x="448" y="169"/>
                  </a:lnTo>
                  <a:lnTo>
                    <a:pt x="433" y="92"/>
                  </a:lnTo>
                  <a:lnTo>
                    <a:pt x="411" y="28"/>
                  </a:lnTo>
                  <a:lnTo>
                    <a:pt x="399" y="9"/>
                  </a:lnTo>
                  <a:lnTo>
                    <a:pt x="395" y="3"/>
                  </a:lnTo>
                  <a:lnTo>
                    <a:pt x="377" y="0"/>
                  </a:lnTo>
                  <a:lnTo>
                    <a:pt x="335" y="5"/>
                  </a:lnTo>
                  <a:lnTo>
                    <a:pt x="271" y="28"/>
                  </a:lnTo>
                  <a:lnTo>
                    <a:pt x="218" y="55"/>
                  </a:lnTo>
                  <a:lnTo>
                    <a:pt x="207" y="68"/>
                  </a:lnTo>
                  <a:lnTo>
                    <a:pt x="93" y="255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3999855A-71D0-45FC-9770-5F2F68BB7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595563"/>
              <a:ext cx="112713" cy="139700"/>
            </a:xfrm>
            <a:custGeom>
              <a:avLst/>
              <a:gdLst>
                <a:gd name="T0" fmla="*/ 0 w 286"/>
                <a:gd name="T1" fmla="*/ 350 h 350"/>
                <a:gd name="T2" fmla="*/ 7 w 286"/>
                <a:gd name="T3" fmla="*/ 325 h 350"/>
                <a:gd name="T4" fmla="*/ 18 w 286"/>
                <a:gd name="T5" fmla="*/ 272 h 350"/>
                <a:gd name="T6" fmla="*/ 27 w 286"/>
                <a:gd name="T7" fmla="*/ 186 h 350"/>
                <a:gd name="T8" fmla="*/ 35 w 286"/>
                <a:gd name="T9" fmla="*/ 134 h 350"/>
                <a:gd name="T10" fmla="*/ 42 w 286"/>
                <a:gd name="T11" fmla="*/ 86 h 350"/>
                <a:gd name="T12" fmla="*/ 54 w 286"/>
                <a:gd name="T13" fmla="*/ 63 h 350"/>
                <a:gd name="T14" fmla="*/ 76 w 286"/>
                <a:gd name="T15" fmla="*/ 55 h 350"/>
                <a:gd name="T16" fmla="*/ 96 w 286"/>
                <a:gd name="T17" fmla="*/ 49 h 350"/>
                <a:gd name="T18" fmla="*/ 119 w 286"/>
                <a:gd name="T19" fmla="*/ 44 h 350"/>
                <a:gd name="T20" fmla="*/ 171 w 286"/>
                <a:gd name="T21" fmla="*/ 40 h 350"/>
                <a:gd name="T22" fmla="*/ 193 w 286"/>
                <a:gd name="T23" fmla="*/ 35 h 350"/>
                <a:gd name="T24" fmla="*/ 269 w 286"/>
                <a:gd name="T25" fmla="*/ 3 h 350"/>
                <a:gd name="T26" fmla="*/ 283 w 286"/>
                <a:gd name="T27" fmla="*/ 0 h 350"/>
                <a:gd name="T28" fmla="*/ 286 w 286"/>
                <a:gd name="T29" fmla="*/ 5 h 350"/>
                <a:gd name="T30" fmla="*/ 285 w 286"/>
                <a:gd name="T31" fmla="*/ 19 h 350"/>
                <a:gd name="T32" fmla="*/ 274 w 286"/>
                <a:gd name="T33" fmla="*/ 41 h 350"/>
                <a:gd name="T34" fmla="*/ 250 w 286"/>
                <a:gd name="T35" fmla="*/ 68 h 350"/>
                <a:gd name="T36" fmla="*/ 223 w 286"/>
                <a:gd name="T37" fmla="*/ 85 h 350"/>
                <a:gd name="T38" fmla="*/ 213 w 286"/>
                <a:gd name="T39" fmla="*/ 86 h 350"/>
                <a:gd name="T40" fmla="*/ 202 w 286"/>
                <a:gd name="T41" fmla="*/ 92 h 350"/>
                <a:gd name="T42" fmla="*/ 159 w 286"/>
                <a:gd name="T43" fmla="*/ 112 h 350"/>
                <a:gd name="T44" fmla="*/ 137 w 286"/>
                <a:gd name="T45" fmla="*/ 132 h 350"/>
                <a:gd name="T46" fmla="*/ 133 w 286"/>
                <a:gd name="T47" fmla="*/ 143 h 350"/>
                <a:gd name="T48" fmla="*/ 134 w 286"/>
                <a:gd name="T49" fmla="*/ 185 h 350"/>
                <a:gd name="T50" fmla="*/ 143 w 286"/>
                <a:gd name="T51" fmla="*/ 226 h 350"/>
                <a:gd name="T52" fmla="*/ 143 w 286"/>
                <a:gd name="T53" fmla="*/ 246 h 350"/>
                <a:gd name="T54" fmla="*/ 132 w 286"/>
                <a:gd name="T55" fmla="*/ 277 h 350"/>
                <a:gd name="T56" fmla="*/ 98 w 286"/>
                <a:gd name="T57" fmla="*/ 309 h 350"/>
                <a:gd name="T58" fmla="*/ 71 w 286"/>
                <a:gd name="T59" fmla="*/ 326 h 350"/>
                <a:gd name="T60" fmla="*/ 0 w 286"/>
                <a:gd name="T6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350">
                  <a:moveTo>
                    <a:pt x="0" y="350"/>
                  </a:moveTo>
                  <a:lnTo>
                    <a:pt x="7" y="325"/>
                  </a:lnTo>
                  <a:lnTo>
                    <a:pt x="18" y="272"/>
                  </a:lnTo>
                  <a:lnTo>
                    <a:pt x="27" y="186"/>
                  </a:lnTo>
                  <a:lnTo>
                    <a:pt x="35" y="134"/>
                  </a:lnTo>
                  <a:lnTo>
                    <a:pt x="42" y="86"/>
                  </a:lnTo>
                  <a:lnTo>
                    <a:pt x="54" y="63"/>
                  </a:lnTo>
                  <a:lnTo>
                    <a:pt x="76" y="55"/>
                  </a:lnTo>
                  <a:lnTo>
                    <a:pt x="96" y="49"/>
                  </a:lnTo>
                  <a:lnTo>
                    <a:pt x="119" y="44"/>
                  </a:lnTo>
                  <a:lnTo>
                    <a:pt x="171" y="40"/>
                  </a:lnTo>
                  <a:lnTo>
                    <a:pt x="193" y="35"/>
                  </a:lnTo>
                  <a:lnTo>
                    <a:pt x="269" y="3"/>
                  </a:lnTo>
                  <a:lnTo>
                    <a:pt x="283" y="0"/>
                  </a:lnTo>
                  <a:lnTo>
                    <a:pt x="286" y="5"/>
                  </a:lnTo>
                  <a:lnTo>
                    <a:pt x="285" y="19"/>
                  </a:lnTo>
                  <a:lnTo>
                    <a:pt x="274" y="41"/>
                  </a:lnTo>
                  <a:lnTo>
                    <a:pt x="250" y="68"/>
                  </a:lnTo>
                  <a:lnTo>
                    <a:pt x="223" y="85"/>
                  </a:lnTo>
                  <a:lnTo>
                    <a:pt x="213" y="86"/>
                  </a:lnTo>
                  <a:lnTo>
                    <a:pt x="202" y="92"/>
                  </a:lnTo>
                  <a:lnTo>
                    <a:pt x="159" y="112"/>
                  </a:lnTo>
                  <a:lnTo>
                    <a:pt x="137" y="132"/>
                  </a:lnTo>
                  <a:lnTo>
                    <a:pt x="133" y="143"/>
                  </a:lnTo>
                  <a:lnTo>
                    <a:pt x="134" y="185"/>
                  </a:lnTo>
                  <a:lnTo>
                    <a:pt x="143" y="226"/>
                  </a:lnTo>
                  <a:lnTo>
                    <a:pt x="143" y="246"/>
                  </a:lnTo>
                  <a:lnTo>
                    <a:pt x="132" y="277"/>
                  </a:lnTo>
                  <a:lnTo>
                    <a:pt x="98" y="309"/>
                  </a:lnTo>
                  <a:lnTo>
                    <a:pt x="71" y="326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8" name="Freeform 111">
              <a:extLst>
                <a:ext uri="{FF2B5EF4-FFF2-40B4-BE49-F238E27FC236}">
                  <a16:creationId xmlns:a16="http://schemas.microsoft.com/office/drawing/2014/main" id="{3EB3355B-CC51-4045-91F4-8397F65F9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2159000"/>
              <a:ext cx="615950" cy="503238"/>
            </a:xfrm>
            <a:custGeom>
              <a:avLst/>
              <a:gdLst>
                <a:gd name="T0" fmla="*/ 41 w 1549"/>
                <a:gd name="T1" fmla="*/ 1269 h 1269"/>
                <a:gd name="T2" fmla="*/ 0 w 1549"/>
                <a:gd name="T3" fmla="*/ 1218 h 1269"/>
                <a:gd name="T4" fmla="*/ 1529 w 1549"/>
                <a:gd name="T5" fmla="*/ 0 h 1269"/>
                <a:gd name="T6" fmla="*/ 1549 w 1549"/>
                <a:gd name="T7" fmla="*/ 26 h 1269"/>
                <a:gd name="T8" fmla="*/ 41 w 1549"/>
                <a:gd name="T9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69">
                  <a:moveTo>
                    <a:pt x="41" y="1269"/>
                  </a:moveTo>
                  <a:lnTo>
                    <a:pt x="0" y="1218"/>
                  </a:lnTo>
                  <a:lnTo>
                    <a:pt x="1529" y="0"/>
                  </a:lnTo>
                  <a:lnTo>
                    <a:pt x="1549" y="26"/>
                  </a:lnTo>
                  <a:lnTo>
                    <a:pt x="41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39" name="Freeform 112">
              <a:extLst>
                <a:ext uri="{FF2B5EF4-FFF2-40B4-BE49-F238E27FC236}">
                  <a16:creationId xmlns:a16="http://schemas.microsoft.com/office/drawing/2014/main" id="{5E0D7DE1-7338-4AB7-BD4B-34367C99A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92 w 144"/>
                <a:gd name="T1" fmla="*/ 9 h 334"/>
                <a:gd name="T2" fmla="*/ 87 w 144"/>
                <a:gd name="T3" fmla="*/ 2 h 334"/>
                <a:gd name="T4" fmla="*/ 61 w 144"/>
                <a:gd name="T5" fmla="*/ 0 h 334"/>
                <a:gd name="T6" fmla="*/ 44 w 144"/>
                <a:gd name="T7" fmla="*/ 2 h 334"/>
                <a:gd name="T8" fmla="*/ 28 w 144"/>
                <a:gd name="T9" fmla="*/ 15 h 334"/>
                <a:gd name="T10" fmla="*/ 9 w 144"/>
                <a:gd name="T11" fmla="*/ 46 h 334"/>
                <a:gd name="T12" fmla="*/ 1 w 144"/>
                <a:gd name="T13" fmla="*/ 81 h 334"/>
                <a:gd name="T14" fmla="*/ 0 w 144"/>
                <a:gd name="T15" fmla="*/ 121 h 334"/>
                <a:gd name="T16" fmla="*/ 8 w 144"/>
                <a:gd name="T17" fmla="*/ 185 h 334"/>
                <a:gd name="T18" fmla="*/ 22 w 144"/>
                <a:gd name="T19" fmla="*/ 268 h 334"/>
                <a:gd name="T20" fmla="*/ 25 w 144"/>
                <a:gd name="T21" fmla="*/ 305 h 334"/>
                <a:gd name="T22" fmla="*/ 26 w 144"/>
                <a:gd name="T23" fmla="*/ 317 h 334"/>
                <a:gd name="T24" fmla="*/ 40 w 144"/>
                <a:gd name="T25" fmla="*/ 330 h 334"/>
                <a:gd name="T26" fmla="*/ 51 w 144"/>
                <a:gd name="T27" fmla="*/ 334 h 334"/>
                <a:gd name="T28" fmla="*/ 88 w 144"/>
                <a:gd name="T29" fmla="*/ 312 h 334"/>
                <a:gd name="T30" fmla="*/ 137 w 144"/>
                <a:gd name="T31" fmla="*/ 277 h 334"/>
                <a:gd name="T32" fmla="*/ 144 w 144"/>
                <a:gd name="T33" fmla="*/ 245 h 334"/>
                <a:gd name="T34" fmla="*/ 141 w 144"/>
                <a:gd name="T35" fmla="*/ 169 h 334"/>
                <a:gd name="T36" fmla="*/ 126 w 144"/>
                <a:gd name="T37" fmla="*/ 92 h 334"/>
                <a:gd name="T38" fmla="*/ 104 w 144"/>
                <a:gd name="T39" fmla="*/ 28 h 334"/>
                <a:gd name="T40" fmla="*/ 92 w 144"/>
                <a:gd name="T41" fmla="*/ 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334">
                  <a:moveTo>
                    <a:pt x="92" y="9"/>
                  </a:moveTo>
                  <a:lnTo>
                    <a:pt x="87" y="2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28" y="15"/>
                  </a:lnTo>
                  <a:lnTo>
                    <a:pt x="9" y="46"/>
                  </a:lnTo>
                  <a:lnTo>
                    <a:pt x="1" y="81"/>
                  </a:lnTo>
                  <a:lnTo>
                    <a:pt x="0" y="121"/>
                  </a:lnTo>
                  <a:lnTo>
                    <a:pt x="8" y="185"/>
                  </a:lnTo>
                  <a:lnTo>
                    <a:pt x="22" y="268"/>
                  </a:lnTo>
                  <a:lnTo>
                    <a:pt x="25" y="305"/>
                  </a:lnTo>
                  <a:lnTo>
                    <a:pt x="26" y="317"/>
                  </a:lnTo>
                  <a:lnTo>
                    <a:pt x="40" y="330"/>
                  </a:lnTo>
                  <a:lnTo>
                    <a:pt x="51" y="334"/>
                  </a:lnTo>
                  <a:lnTo>
                    <a:pt x="88" y="312"/>
                  </a:lnTo>
                  <a:lnTo>
                    <a:pt x="137" y="277"/>
                  </a:lnTo>
                  <a:lnTo>
                    <a:pt x="144" y="245"/>
                  </a:lnTo>
                  <a:lnTo>
                    <a:pt x="141" y="169"/>
                  </a:lnTo>
                  <a:lnTo>
                    <a:pt x="126" y="92"/>
                  </a:lnTo>
                  <a:lnTo>
                    <a:pt x="104" y="28"/>
                  </a:lnTo>
                  <a:lnTo>
                    <a:pt x="92" y="9"/>
                  </a:lnTo>
                  <a:close/>
                </a:path>
              </a:pathLst>
            </a:custGeom>
            <a:solidFill>
              <a:srgbClr val="DD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0" name="Freeform 113">
              <a:extLst>
                <a:ext uri="{FF2B5EF4-FFF2-40B4-BE49-F238E27FC236}">
                  <a16:creationId xmlns:a16="http://schemas.microsoft.com/office/drawing/2014/main" id="{41A8785D-CE8E-4D66-B090-A50D4284C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2698750"/>
              <a:ext cx="111125" cy="122238"/>
            </a:xfrm>
            <a:custGeom>
              <a:avLst/>
              <a:gdLst>
                <a:gd name="T0" fmla="*/ 0 w 281"/>
                <a:gd name="T1" fmla="*/ 146 h 308"/>
                <a:gd name="T2" fmla="*/ 135 w 281"/>
                <a:gd name="T3" fmla="*/ 0 h 308"/>
                <a:gd name="T4" fmla="*/ 281 w 281"/>
                <a:gd name="T5" fmla="*/ 157 h 308"/>
                <a:gd name="T6" fmla="*/ 135 w 281"/>
                <a:gd name="T7" fmla="*/ 308 h 308"/>
                <a:gd name="T8" fmla="*/ 0 w 281"/>
                <a:gd name="T9" fmla="*/ 1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08">
                  <a:moveTo>
                    <a:pt x="0" y="146"/>
                  </a:moveTo>
                  <a:lnTo>
                    <a:pt x="135" y="0"/>
                  </a:lnTo>
                  <a:lnTo>
                    <a:pt x="281" y="157"/>
                  </a:lnTo>
                  <a:lnTo>
                    <a:pt x="135" y="30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1" name="Freeform 114">
              <a:extLst>
                <a:ext uri="{FF2B5EF4-FFF2-40B4-BE49-F238E27FC236}">
                  <a16:creationId xmlns:a16="http://schemas.microsoft.com/office/drawing/2014/main" id="{C07B1524-8FCF-4F96-B1D4-335D214B5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2619375"/>
              <a:ext cx="766763" cy="450850"/>
            </a:xfrm>
            <a:custGeom>
              <a:avLst/>
              <a:gdLst>
                <a:gd name="T0" fmla="*/ 11 w 1933"/>
                <a:gd name="T1" fmla="*/ 0 h 1138"/>
                <a:gd name="T2" fmla="*/ 24 w 1933"/>
                <a:gd name="T3" fmla="*/ 16 h 1138"/>
                <a:gd name="T4" fmla="*/ 122 w 1933"/>
                <a:gd name="T5" fmla="*/ 129 h 1138"/>
                <a:gd name="T6" fmla="*/ 223 w 1933"/>
                <a:gd name="T7" fmla="*/ 233 h 1138"/>
                <a:gd name="T8" fmla="*/ 348 w 1933"/>
                <a:gd name="T9" fmla="*/ 350 h 1138"/>
                <a:gd name="T10" fmla="*/ 493 w 1933"/>
                <a:gd name="T11" fmla="*/ 469 h 1138"/>
                <a:gd name="T12" fmla="*/ 655 w 1933"/>
                <a:gd name="T13" fmla="*/ 579 h 1138"/>
                <a:gd name="T14" fmla="*/ 785 w 1933"/>
                <a:gd name="T15" fmla="*/ 648 h 1138"/>
                <a:gd name="T16" fmla="*/ 873 w 1933"/>
                <a:gd name="T17" fmla="*/ 687 h 1138"/>
                <a:gd name="T18" fmla="*/ 918 w 1933"/>
                <a:gd name="T19" fmla="*/ 702 h 1138"/>
                <a:gd name="T20" fmla="*/ 949 w 1933"/>
                <a:gd name="T21" fmla="*/ 711 h 1138"/>
                <a:gd name="T22" fmla="*/ 1014 w 1933"/>
                <a:gd name="T23" fmla="*/ 716 h 1138"/>
                <a:gd name="T24" fmla="*/ 1081 w 1933"/>
                <a:gd name="T25" fmla="*/ 710 h 1138"/>
                <a:gd name="T26" fmla="*/ 1151 w 1933"/>
                <a:gd name="T27" fmla="*/ 690 h 1138"/>
                <a:gd name="T28" fmla="*/ 1221 w 1933"/>
                <a:gd name="T29" fmla="*/ 662 h 1138"/>
                <a:gd name="T30" fmla="*/ 1293 w 1933"/>
                <a:gd name="T31" fmla="*/ 627 h 1138"/>
                <a:gd name="T32" fmla="*/ 1396 w 1933"/>
                <a:gd name="T33" fmla="*/ 563 h 1138"/>
                <a:gd name="T34" fmla="*/ 1523 w 1933"/>
                <a:gd name="T35" fmla="*/ 469 h 1138"/>
                <a:gd name="T36" fmla="*/ 1631 w 1933"/>
                <a:gd name="T37" fmla="*/ 375 h 1138"/>
                <a:gd name="T38" fmla="*/ 1744 w 1933"/>
                <a:gd name="T39" fmla="*/ 267 h 1138"/>
                <a:gd name="T40" fmla="*/ 1761 w 1933"/>
                <a:gd name="T41" fmla="*/ 248 h 1138"/>
                <a:gd name="T42" fmla="*/ 1933 w 1933"/>
                <a:gd name="T43" fmla="*/ 443 h 1138"/>
                <a:gd name="T44" fmla="*/ 1915 w 1933"/>
                <a:gd name="T45" fmla="*/ 466 h 1138"/>
                <a:gd name="T46" fmla="*/ 1785 w 1933"/>
                <a:gd name="T47" fmla="*/ 611 h 1138"/>
                <a:gd name="T48" fmla="*/ 1657 w 1933"/>
                <a:gd name="T49" fmla="*/ 738 h 1138"/>
                <a:gd name="T50" fmla="*/ 1504 w 1933"/>
                <a:gd name="T51" fmla="*/ 872 h 1138"/>
                <a:gd name="T52" fmla="*/ 1376 w 1933"/>
                <a:gd name="T53" fmla="*/ 965 h 1138"/>
                <a:gd name="T54" fmla="*/ 1286 w 1933"/>
                <a:gd name="T55" fmla="*/ 1021 h 1138"/>
                <a:gd name="T56" fmla="*/ 1195 w 1933"/>
                <a:gd name="T57" fmla="*/ 1068 h 1138"/>
                <a:gd name="T58" fmla="*/ 1103 w 1933"/>
                <a:gd name="T59" fmla="*/ 1104 h 1138"/>
                <a:gd name="T60" fmla="*/ 1011 w 1933"/>
                <a:gd name="T61" fmla="*/ 1129 h 1138"/>
                <a:gd name="T62" fmla="*/ 919 w 1933"/>
                <a:gd name="T63" fmla="*/ 1138 h 1138"/>
                <a:gd name="T64" fmla="*/ 875 w 1933"/>
                <a:gd name="T65" fmla="*/ 1135 h 1138"/>
                <a:gd name="T66" fmla="*/ 830 w 1933"/>
                <a:gd name="T67" fmla="*/ 1130 h 1138"/>
                <a:gd name="T68" fmla="*/ 743 w 1933"/>
                <a:gd name="T69" fmla="*/ 1113 h 1138"/>
                <a:gd name="T70" fmla="*/ 659 w 1933"/>
                <a:gd name="T71" fmla="*/ 1087 h 1138"/>
                <a:gd name="T72" fmla="*/ 577 w 1933"/>
                <a:gd name="T73" fmla="*/ 1055 h 1138"/>
                <a:gd name="T74" fmla="*/ 461 w 1933"/>
                <a:gd name="T75" fmla="*/ 998 h 1138"/>
                <a:gd name="T76" fmla="*/ 321 w 1933"/>
                <a:gd name="T77" fmla="*/ 911 h 1138"/>
                <a:gd name="T78" fmla="*/ 201 w 1933"/>
                <a:gd name="T79" fmla="*/ 819 h 1138"/>
                <a:gd name="T80" fmla="*/ 105 w 1933"/>
                <a:gd name="T81" fmla="*/ 736 h 1138"/>
                <a:gd name="T82" fmla="*/ 12 w 1933"/>
                <a:gd name="T83" fmla="*/ 641 h 1138"/>
                <a:gd name="T84" fmla="*/ 0 w 1933"/>
                <a:gd name="T85" fmla="*/ 627 h 1138"/>
                <a:gd name="T86" fmla="*/ 11 w 1933"/>
                <a:gd name="T8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3" h="1138">
                  <a:moveTo>
                    <a:pt x="11" y="0"/>
                  </a:moveTo>
                  <a:lnTo>
                    <a:pt x="24" y="16"/>
                  </a:lnTo>
                  <a:lnTo>
                    <a:pt x="122" y="129"/>
                  </a:lnTo>
                  <a:lnTo>
                    <a:pt x="223" y="233"/>
                  </a:lnTo>
                  <a:lnTo>
                    <a:pt x="348" y="350"/>
                  </a:lnTo>
                  <a:lnTo>
                    <a:pt x="493" y="469"/>
                  </a:lnTo>
                  <a:lnTo>
                    <a:pt x="655" y="579"/>
                  </a:lnTo>
                  <a:lnTo>
                    <a:pt x="785" y="648"/>
                  </a:lnTo>
                  <a:lnTo>
                    <a:pt x="873" y="687"/>
                  </a:lnTo>
                  <a:lnTo>
                    <a:pt x="918" y="702"/>
                  </a:lnTo>
                  <a:lnTo>
                    <a:pt x="949" y="711"/>
                  </a:lnTo>
                  <a:lnTo>
                    <a:pt x="1014" y="716"/>
                  </a:lnTo>
                  <a:lnTo>
                    <a:pt x="1081" y="710"/>
                  </a:lnTo>
                  <a:lnTo>
                    <a:pt x="1151" y="690"/>
                  </a:lnTo>
                  <a:lnTo>
                    <a:pt x="1221" y="662"/>
                  </a:lnTo>
                  <a:lnTo>
                    <a:pt x="1293" y="627"/>
                  </a:lnTo>
                  <a:lnTo>
                    <a:pt x="1396" y="563"/>
                  </a:lnTo>
                  <a:lnTo>
                    <a:pt x="1523" y="469"/>
                  </a:lnTo>
                  <a:lnTo>
                    <a:pt x="1631" y="375"/>
                  </a:lnTo>
                  <a:lnTo>
                    <a:pt x="1744" y="267"/>
                  </a:lnTo>
                  <a:lnTo>
                    <a:pt x="1761" y="248"/>
                  </a:lnTo>
                  <a:lnTo>
                    <a:pt x="1933" y="443"/>
                  </a:lnTo>
                  <a:lnTo>
                    <a:pt x="1915" y="466"/>
                  </a:lnTo>
                  <a:lnTo>
                    <a:pt x="1785" y="611"/>
                  </a:lnTo>
                  <a:lnTo>
                    <a:pt x="1657" y="738"/>
                  </a:lnTo>
                  <a:lnTo>
                    <a:pt x="1504" y="872"/>
                  </a:lnTo>
                  <a:lnTo>
                    <a:pt x="1376" y="965"/>
                  </a:lnTo>
                  <a:lnTo>
                    <a:pt x="1286" y="1021"/>
                  </a:lnTo>
                  <a:lnTo>
                    <a:pt x="1195" y="1068"/>
                  </a:lnTo>
                  <a:lnTo>
                    <a:pt x="1103" y="1104"/>
                  </a:lnTo>
                  <a:lnTo>
                    <a:pt x="1011" y="1129"/>
                  </a:lnTo>
                  <a:lnTo>
                    <a:pt x="919" y="1138"/>
                  </a:lnTo>
                  <a:lnTo>
                    <a:pt x="875" y="1135"/>
                  </a:lnTo>
                  <a:lnTo>
                    <a:pt x="830" y="1130"/>
                  </a:lnTo>
                  <a:lnTo>
                    <a:pt x="743" y="1113"/>
                  </a:lnTo>
                  <a:lnTo>
                    <a:pt x="659" y="1087"/>
                  </a:lnTo>
                  <a:lnTo>
                    <a:pt x="577" y="1055"/>
                  </a:lnTo>
                  <a:lnTo>
                    <a:pt x="461" y="998"/>
                  </a:lnTo>
                  <a:lnTo>
                    <a:pt x="321" y="911"/>
                  </a:lnTo>
                  <a:lnTo>
                    <a:pt x="201" y="819"/>
                  </a:lnTo>
                  <a:lnTo>
                    <a:pt x="105" y="736"/>
                  </a:lnTo>
                  <a:lnTo>
                    <a:pt x="12" y="641"/>
                  </a:lnTo>
                  <a:lnTo>
                    <a:pt x="0" y="6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2" name="Freeform 115">
              <a:extLst>
                <a:ext uri="{FF2B5EF4-FFF2-40B4-BE49-F238E27FC236}">
                  <a16:creationId xmlns:a16="http://schemas.microsoft.com/office/drawing/2014/main" id="{209F8D10-828F-4BC1-818A-504023ADF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1746250"/>
              <a:ext cx="490538" cy="657225"/>
            </a:xfrm>
            <a:custGeom>
              <a:avLst/>
              <a:gdLst>
                <a:gd name="T0" fmla="*/ 1222 w 1238"/>
                <a:gd name="T1" fmla="*/ 695 h 1657"/>
                <a:gd name="T2" fmla="*/ 1191 w 1238"/>
                <a:gd name="T3" fmla="*/ 657 h 1657"/>
                <a:gd name="T4" fmla="*/ 1160 w 1238"/>
                <a:gd name="T5" fmla="*/ 656 h 1657"/>
                <a:gd name="T6" fmla="*/ 1160 w 1238"/>
                <a:gd name="T7" fmla="*/ 634 h 1657"/>
                <a:gd name="T8" fmla="*/ 1137 w 1238"/>
                <a:gd name="T9" fmla="*/ 404 h 1657"/>
                <a:gd name="T10" fmla="*/ 1084 w 1238"/>
                <a:gd name="T11" fmla="*/ 258 h 1657"/>
                <a:gd name="T12" fmla="*/ 1021 w 1238"/>
                <a:gd name="T13" fmla="*/ 166 h 1657"/>
                <a:gd name="T14" fmla="*/ 881 w 1238"/>
                <a:gd name="T15" fmla="*/ 55 h 1657"/>
                <a:gd name="T16" fmla="*/ 682 w 1238"/>
                <a:gd name="T17" fmla="*/ 3 h 1657"/>
                <a:gd name="T18" fmla="*/ 573 w 1238"/>
                <a:gd name="T19" fmla="*/ 3 h 1657"/>
                <a:gd name="T20" fmla="*/ 373 w 1238"/>
                <a:gd name="T21" fmla="*/ 55 h 1657"/>
                <a:gd name="T22" fmla="*/ 233 w 1238"/>
                <a:gd name="T23" fmla="*/ 166 h 1657"/>
                <a:gd name="T24" fmla="*/ 171 w 1238"/>
                <a:gd name="T25" fmla="*/ 258 h 1657"/>
                <a:gd name="T26" fmla="*/ 118 w 1238"/>
                <a:gd name="T27" fmla="*/ 404 h 1657"/>
                <a:gd name="T28" fmla="*/ 95 w 1238"/>
                <a:gd name="T29" fmla="*/ 634 h 1657"/>
                <a:gd name="T30" fmla="*/ 95 w 1238"/>
                <a:gd name="T31" fmla="*/ 670 h 1657"/>
                <a:gd name="T32" fmla="*/ 57 w 1238"/>
                <a:gd name="T33" fmla="*/ 653 h 1657"/>
                <a:gd name="T34" fmla="*/ 16 w 1238"/>
                <a:gd name="T35" fmla="*/ 692 h 1657"/>
                <a:gd name="T36" fmla="*/ 4 w 1238"/>
                <a:gd name="T37" fmla="*/ 727 h 1657"/>
                <a:gd name="T38" fmla="*/ 8 w 1238"/>
                <a:gd name="T39" fmla="*/ 835 h 1657"/>
                <a:gd name="T40" fmla="*/ 27 w 1238"/>
                <a:gd name="T41" fmla="*/ 906 h 1657"/>
                <a:gd name="T42" fmla="*/ 74 w 1238"/>
                <a:gd name="T43" fmla="*/ 972 h 1657"/>
                <a:gd name="T44" fmla="*/ 99 w 1238"/>
                <a:gd name="T45" fmla="*/ 983 h 1657"/>
                <a:gd name="T46" fmla="*/ 135 w 1238"/>
                <a:gd name="T47" fmla="*/ 983 h 1657"/>
                <a:gd name="T48" fmla="*/ 192 w 1238"/>
                <a:gd name="T49" fmla="*/ 1177 h 1657"/>
                <a:gd name="T50" fmla="*/ 297 w 1238"/>
                <a:gd name="T51" fmla="*/ 1404 h 1657"/>
                <a:gd name="T52" fmla="*/ 432 w 1238"/>
                <a:gd name="T53" fmla="*/ 1572 h 1657"/>
                <a:gd name="T54" fmla="*/ 567 w 1238"/>
                <a:gd name="T55" fmla="*/ 1649 h 1657"/>
                <a:gd name="T56" fmla="*/ 627 w 1238"/>
                <a:gd name="T57" fmla="*/ 1657 h 1657"/>
                <a:gd name="T58" fmla="*/ 688 w 1238"/>
                <a:gd name="T59" fmla="*/ 1649 h 1657"/>
                <a:gd name="T60" fmla="*/ 823 w 1238"/>
                <a:gd name="T61" fmla="*/ 1572 h 1657"/>
                <a:gd name="T62" fmla="*/ 957 w 1238"/>
                <a:gd name="T63" fmla="*/ 1405 h 1657"/>
                <a:gd name="T64" fmla="*/ 1063 w 1238"/>
                <a:gd name="T65" fmla="*/ 1178 h 1657"/>
                <a:gd name="T66" fmla="*/ 1119 w 1238"/>
                <a:gd name="T67" fmla="*/ 985 h 1657"/>
                <a:gd name="T68" fmla="*/ 1150 w 1238"/>
                <a:gd name="T69" fmla="*/ 979 h 1657"/>
                <a:gd name="T70" fmla="*/ 1186 w 1238"/>
                <a:gd name="T71" fmla="*/ 949 h 1657"/>
                <a:gd name="T72" fmla="*/ 1218 w 1238"/>
                <a:gd name="T73" fmla="*/ 876 h 1657"/>
                <a:gd name="T74" fmla="*/ 1238 w 1238"/>
                <a:gd name="T75" fmla="*/ 770 h 1657"/>
                <a:gd name="T76" fmla="*/ 1228 w 1238"/>
                <a:gd name="T77" fmla="*/ 706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8" h="1657">
                  <a:moveTo>
                    <a:pt x="1228" y="706"/>
                  </a:moveTo>
                  <a:lnTo>
                    <a:pt x="1222" y="695"/>
                  </a:lnTo>
                  <a:lnTo>
                    <a:pt x="1208" y="673"/>
                  </a:lnTo>
                  <a:lnTo>
                    <a:pt x="1191" y="657"/>
                  </a:lnTo>
                  <a:lnTo>
                    <a:pt x="1171" y="652"/>
                  </a:lnTo>
                  <a:lnTo>
                    <a:pt x="1160" y="656"/>
                  </a:lnTo>
                  <a:lnTo>
                    <a:pt x="1160" y="646"/>
                  </a:lnTo>
                  <a:lnTo>
                    <a:pt x="1160" y="634"/>
                  </a:lnTo>
                  <a:lnTo>
                    <a:pt x="1159" y="551"/>
                  </a:lnTo>
                  <a:lnTo>
                    <a:pt x="1137" y="404"/>
                  </a:lnTo>
                  <a:lnTo>
                    <a:pt x="1108" y="312"/>
                  </a:lnTo>
                  <a:lnTo>
                    <a:pt x="1084" y="258"/>
                  </a:lnTo>
                  <a:lnTo>
                    <a:pt x="1055" y="209"/>
                  </a:lnTo>
                  <a:lnTo>
                    <a:pt x="1021" y="166"/>
                  </a:lnTo>
                  <a:lnTo>
                    <a:pt x="967" y="110"/>
                  </a:lnTo>
                  <a:lnTo>
                    <a:pt x="881" y="55"/>
                  </a:lnTo>
                  <a:lnTo>
                    <a:pt x="787" y="20"/>
                  </a:lnTo>
                  <a:lnTo>
                    <a:pt x="682" y="3"/>
                  </a:lnTo>
                  <a:lnTo>
                    <a:pt x="627" y="0"/>
                  </a:lnTo>
                  <a:lnTo>
                    <a:pt x="573" y="3"/>
                  </a:lnTo>
                  <a:lnTo>
                    <a:pt x="468" y="20"/>
                  </a:lnTo>
                  <a:lnTo>
                    <a:pt x="373" y="55"/>
                  </a:lnTo>
                  <a:lnTo>
                    <a:pt x="288" y="110"/>
                  </a:lnTo>
                  <a:lnTo>
                    <a:pt x="233" y="166"/>
                  </a:lnTo>
                  <a:lnTo>
                    <a:pt x="200" y="209"/>
                  </a:lnTo>
                  <a:lnTo>
                    <a:pt x="171" y="258"/>
                  </a:lnTo>
                  <a:lnTo>
                    <a:pt x="147" y="312"/>
                  </a:lnTo>
                  <a:lnTo>
                    <a:pt x="118" y="404"/>
                  </a:lnTo>
                  <a:lnTo>
                    <a:pt x="96" y="551"/>
                  </a:lnTo>
                  <a:lnTo>
                    <a:pt x="95" y="634"/>
                  </a:lnTo>
                  <a:lnTo>
                    <a:pt x="95" y="652"/>
                  </a:lnTo>
                  <a:lnTo>
                    <a:pt x="95" y="670"/>
                  </a:lnTo>
                  <a:lnTo>
                    <a:pt x="82" y="657"/>
                  </a:lnTo>
                  <a:lnTo>
                    <a:pt x="57" y="653"/>
                  </a:lnTo>
                  <a:lnTo>
                    <a:pt x="34" y="666"/>
                  </a:lnTo>
                  <a:lnTo>
                    <a:pt x="16" y="692"/>
                  </a:lnTo>
                  <a:lnTo>
                    <a:pt x="10" y="706"/>
                  </a:lnTo>
                  <a:lnTo>
                    <a:pt x="4" y="727"/>
                  </a:lnTo>
                  <a:lnTo>
                    <a:pt x="0" y="770"/>
                  </a:lnTo>
                  <a:lnTo>
                    <a:pt x="8" y="835"/>
                  </a:lnTo>
                  <a:lnTo>
                    <a:pt x="18" y="876"/>
                  </a:lnTo>
                  <a:lnTo>
                    <a:pt x="27" y="906"/>
                  </a:lnTo>
                  <a:lnTo>
                    <a:pt x="51" y="949"/>
                  </a:lnTo>
                  <a:lnTo>
                    <a:pt x="74" y="972"/>
                  </a:lnTo>
                  <a:lnTo>
                    <a:pt x="87" y="979"/>
                  </a:lnTo>
                  <a:lnTo>
                    <a:pt x="99" y="983"/>
                  </a:lnTo>
                  <a:lnTo>
                    <a:pt x="125" y="985"/>
                  </a:lnTo>
                  <a:lnTo>
                    <a:pt x="135" y="983"/>
                  </a:lnTo>
                  <a:lnTo>
                    <a:pt x="152" y="1049"/>
                  </a:lnTo>
                  <a:lnTo>
                    <a:pt x="192" y="1177"/>
                  </a:lnTo>
                  <a:lnTo>
                    <a:pt x="240" y="1296"/>
                  </a:lnTo>
                  <a:lnTo>
                    <a:pt x="297" y="1404"/>
                  </a:lnTo>
                  <a:lnTo>
                    <a:pt x="360" y="1497"/>
                  </a:lnTo>
                  <a:lnTo>
                    <a:pt x="432" y="1572"/>
                  </a:lnTo>
                  <a:lnTo>
                    <a:pt x="507" y="1625"/>
                  </a:lnTo>
                  <a:lnTo>
                    <a:pt x="567" y="1649"/>
                  </a:lnTo>
                  <a:lnTo>
                    <a:pt x="607" y="1657"/>
                  </a:lnTo>
                  <a:lnTo>
                    <a:pt x="627" y="1657"/>
                  </a:lnTo>
                  <a:lnTo>
                    <a:pt x="648" y="1657"/>
                  </a:lnTo>
                  <a:lnTo>
                    <a:pt x="688" y="1649"/>
                  </a:lnTo>
                  <a:lnTo>
                    <a:pt x="748" y="1627"/>
                  </a:lnTo>
                  <a:lnTo>
                    <a:pt x="823" y="1572"/>
                  </a:lnTo>
                  <a:lnTo>
                    <a:pt x="893" y="1498"/>
                  </a:lnTo>
                  <a:lnTo>
                    <a:pt x="957" y="1405"/>
                  </a:lnTo>
                  <a:lnTo>
                    <a:pt x="1014" y="1297"/>
                  </a:lnTo>
                  <a:lnTo>
                    <a:pt x="1063" y="1178"/>
                  </a:lnTo>
                  <a:lnTo>
                    <a:pt x="1103" y="1051"/>
                  </a:lnTo>
                  <a:lnTo>
                    <a:pt x="1119" y="985"/>
                  </a:lnTo>
                  <a:lnTo>
                    <a:pt x="1136" y="984"/>
                  </a:lnTo>
                  <a:lnTo>
                    <a:pt x="1150" y="979"/>
                  </a:lnTo>
                  <a:lnTo>
                    <a:pt x="1164" y="972"/>
                  </a:lnTo>
                  <a:lnTo>
                    <a:pt x="1186" y="949"/>
                  </a:lnTo>
                  <a:lnTo>
                    <a:pt x="1209" y="906"/>
                  </a:lnTo>
                  <a:lnTo>
                    <a:pt x="1218" y="876"/>
                  </a:lnTo>
                  <a:lnTo>
                    <a:pt x="1230" y="835"/>
                  </a:lnTo>
                  <a:lnTo>
                    <a:pt x="1238" y="770"/>
                  </a:lnTo>
                  <a:lnTo>
                    <a:pt x="1233" y="727"/>
                  </a:lnTo>
                  <a:lnTo>
                    <a:pt x="1228" y="706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id="{D31BCDCF-544A-4C52-8A64-8C3D1B1A2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300" y="1682750"/>
              <a:ext cx="373063" cy="363538"/>
            </a:xfrm>
            <a:custGeom>
              <a:avLst/>
              <a:gdLst>
                <a:gd name="T0" fmla="*/ 69 w 940"/>
                <a:gd name="T1" fmla="*/ 411 h 915"/>
                <a:gd name="T2" fmla="*/ 78 w 940"/>
                <a:gd name="T3" fmla="*/ 435 h 915"/>
                <a:gd name="T4" fmla="*/ 107 w 940"/>
                <a:gd name="T5" fmla="*/ 473 h 915"/>
                <a:gd name="T6" fmla="*/ 149 w 940"/>
                <a:gd name="T7" fmla="*/ 497 h 915"/>
                <a:gd name="T8" fmla="*/ 200 w 940"/>
                <a:gd name="T9" fmla="*/ 512 h 915"/>
                <a:gd name="T10" fmla="*/ 288 w 940"/>
                <a:gd name="T11" fmla="*/ 519 h 915"/>
                <a:gd name="T12" fmla="*/ 420 w 940"/>
                <a:gd name="T13" fmla="*/ 518 h 915"/>
                <a:gd name="T14" fmla="*/ 524 w 940"/>
                <a:gd name="T15" fmla="*/ 521 h 915"/>
                <a:gd name="T16" fmla="*/ 590 w 940"/>
                <a:gd name="T17" fmla="*/ 530 h 915"/>
                <a:gd name="T18" fmla="*/ 652 w 940"/>
                <a:gd name="T19" fmla="*/ 548 h 915"/>
                <a:gd name="T20" fmla="*/ 709 w 940"/>
                <a:gd name="T21" fmla="*/ 576 h 915"/>
                <a:gd name="T22" fmla="*/ 758 w 940"/>
                <a:gd name="T23" fmla="*/ 618 h 915"/>
                <a:gd name="T24" fmla="*/ 798 w 940"/>
                <a:gd name="T25" fmla="*/ 678 h 915"/>
                <a:gd name="T26" fmla="*/ 827 w 940"/>
                <a:gd name="T27" fmla="*/ 755 h 915"/>
                <a:gd name="T28" fmla="*/ 844 w 940"/>
                <a:gd name="T29" fmla="*/ 855 h 915"/>
                <a:gd name="T30" fmla="*/ 845 w 940"/>
                <a:gd name="T31" fmla="*/ 915 h 915"/>
                <a:gd name="T32" fmla="*/ 862 w 940"/>
                <a:gd name="T33" fmla="*/ 885 h 915"/>
                <a:gd name="T34" fmla="*/ 892 w 940"/>
                <a:gd name="T35" fmla="*/ 824 h 915"/>
                <a:gd name="T36" fmla="*/ 914 w 940"/>
                <a:gd name="T37" fmla="*/ 763 h 915"/>
                <a:gd name="T38" fmla="*/ 929 w 940"/>
                <a:gd name="T39" fmla="*/ 700 h 915"/>
                <a:gd name="T40" fmla="*/ 937 w 940"/>
                <a:gd name="T41" fmla="*/ 637 h 915"/>
                <a:gd name="T42" fmla="*/ 940 w 940"/>
                <a:gd name="T43" fmla="*/ 575 h 915"/>
                <a:gd name="T44" fmla="*/ 936 w 940"/>
                <a:gd name="T45" fmla="*/ 514 h 915"/>
                <a:gd name="T46" fmla="*/ 925 w 940"/>
                <a:gd name="T47" fmla="*/ 453 h 915"/>
                <a:gd name="T48" fmla="*/ 907 w 940"/>
                <a:gd name="T49" fmla="*/ 394 h 915"/>
                <a:gd name="T50" fmla="*/ 884 w 940"/>
                <a:gd name="T51" fmla="*/ 337 h 915"/>
                <a:gd name="T52" fmla="*/ 855 w 940"/>
                <a:gd name="T53" fmla="*/ 281 h 915"/>
                <a:gd name="T54" fmla="*/ 819 w 940"/>
                <a:gd name="T55" fmla="*/ 228 h 915"/>
                <a:gd name="T56" fmla="*/ 778 w 940"/>
                <a:gd name="T57" fmla="*/ 177 h 915"/>
                <a:gd name="T58" fmla="*/ 730 w 940"/>
                <a:gd name="T59" fmla="*/ 131 h 915"/>
                <a:gd name="T60" fmla="*/ 676 w 940"/>
                <a:gd name="T61" fmla="*/ 88 h 915"/>
                <a:gd name="T62" fmla="*/ 616 w 940"/>
                <a:gd name="T63" fmla="*/ 48 h 915"/>
                <a:gd name="T64" fmla="*/ 584 w 940"/>
                <a:gd name="T65" fmla="*/ 29 h 915"/>
                <a:gd name="T66" fmla="*/ 566 w 940"/>
                <a:gd name="T67" fmla="*/ 22 h 915"/>
                <a:gd name="T68" fmla="*/ 511 w 940"/>
                <a:gd name="T69" fmla="*/ 10 h 915"/>
                <a:gd name="T70" fmla="*/ 399 w 940"/>
                <a:gd name="T71" fmla="*/ 0 h 915"/>
                <a:gd name="T72" fmla="*/ 271 w 940"/>
                <a:gd name="T73" fmla="*/ 2 h 915"/>
                <a:gd name="T74" fmla="*/ 188 w 940"/>
                <a:gd name="T75" fmla="*/ 13 h 915"/>
                <a:gd name="T76" fmla="*/ 114 w 940"/>
                <a:gd name="T77" fmla="*/ 28 h 915"/>
                <a:gd name="T78" fmla="*/ 57 w 940"/>
                <a:gd name="T79" fmla="*/ 51 h 915"/>
                <a:gd name="T80" fmla="*/ 37 w 940"/>
                <a:gd name="T81" fmla="*/ 66 h 915"/>
                <a:gd name="T82" fmla="*/ 21 w 940"/>
                <a:gd name="T83" fmla="*/ 83 h 915"/>
                <a:gd name="T84" fmla="*/ 4 w 940"/>
                <a:gd name="T85" fmla="*/ 129 h 915"/>
                <a:gd name="T86" fmla="*/ 0 w 940"/>
                <a:gd name="T87" fmla="*/ 185 h 915"/>
                <a:gd name="T88" fmla="*/ 8 w 940"/>
                <a:gd name="T89" fmla="*/ 245 h 915"/>
                <a:gd name="T90" fmla="*/ 30 w 940"/>
                <a:gd name="T91" fmla="*/ 331 h 915"/>
                <a:gd name="T92" fmla="*/ 61 w 940"/>
                <a:gd name="T93" fmla="*/ 407 h 915"/>
                <a:gd name="T94" fmla="*/ 69 w 940"/>
                <a:gd name="T95" fmla="*/ 41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0" h="915">
                  <a:moveTo>
                    <a:pt x="69" y="411"/>
                  </a:moveTo>
                  <a:lnTo>
                    <a:pt x="78" y="435"/>
                  </a:lnTo>
                  <a:lnTo>
                    <a:pt x="107" y="473"/>
                  </a:lnTo>
                  <a:lnTo>
                    <a:pt x="149" y="497"/>
                  </a:lnTo>
                  <a:lnTo>
                    <a:pt x="200" y="512"/>
                  </a:lnTo>
                  <a:lnTo>
                    <a:pt x="288" y="519"/>
                  </a:lnTo>
                  <a:lnTo>
                    <a:pt x="420" y="518"/>
                  </a:lnTo>
                  <a:lnTo>
                    <a:pt x="524" y="521"/>
                  </a:lnTo>
                  <a:lnTo>
                    <a:pt x="590" y="530"/>
                  </a:lnTo>
                  <a:lnTo>
                    <a:pt x="652" y="548"/>
                  </a:lnTo>
                  <a:lnTo>
                    <a:pt x="709" y="576"/>
                  </a:lnTo>
                  <a:lnTo>
                    <a:pt x="758" y="618"/>
                  </a:lnTo>
                  <a:lnTo>
                    <a:pt x="798" y="678"/>
                  </a:lnTo>
                  <a:lnTo>
                    <a:pt x="827" y="755"/>
                  </a:lnTo>
                  <a:lnTo>
                    <a:pt x="844" y="855"/>
                  </a:lnTo>
                  <a:lnTo>
                    <a:pt x="845" y="915"/>
                  </a:lnTo>
                  <a:lnTo>
                    <a:pt x="862" y="885"/>
                  </a:lnTo>
                  <a:lnTo>
                    <a:pt x="892" y="824"/>
                  </a:lnTo>
                  <a:lnTo>
                    <a:pt x="914" y="763"/>
                  </a:lnTo>
                  <a:lnTo>
                    <a:pt x="929" y="700"/>
                  </a:lnTo>
                  <a:lnTo>
                    <a:pt x="937" y="637"/>
                  </a:lnTo>
                  <a:lnTo>
                    <a:pt x="940" y="575"/>
                  </a:lnTo>
                  <a:lnTo>
                    <a:pt x="936" y="514"/>
                  </a:lnTo>
                  <a:lnTo>
                    <a:pt x="925" y="453"/>
                  </a:lnTo>
                  <a:lnTo>
                    <a:pt x="907" y="394"/>
                  </a:lnTo>
                  <a:lnTo>
                    <a:pt x="884" y="337"/>
                  </a:lnTo>
                  <a:lnTo>
                    <a:pt x="855" y="281"/>
                  </a:lnTo>
                  <a:lnTo>
                    <a:pt x="819" y="228"/>
                  </a:lnTo>
                  <a:lnTo>
                    <a:pt x="778" y="177"/>
                  </a:lnTo>
                  <a:lnTo>
                    <a:pt x="730" y="131"/>
                  </a:lnTo>
                  <a:lnTo>
                    <a:pt x="676" y="88"/>
                  </a:lnTo>
                  <a:lnTo>
                    <a:pt x="616" y="48"/>
                  </a:lnTo>
                  <a:lnTo>
                    <a:pt x="584" y="29"/>
                  </a:lnTo>
                  <a:lnTo>
                    <a:pt x="566" y="22"/>
                  </a:lnTo>
                  <a:lnTo>
                    <a:pt x="511" y="10"/>
                  </a:lnTo>
                  <a:lnTo>
                    <a:pt x="399" y="0"/>
                  </a:lnTo>
                  <a:lnTo>
                    <a:pt x="271" y="2"/>
                  </a:lnTo>
                  <a:lnTo>
                    <a:pt x="188" y="13"/>
                  </a:lnTo>
                  <a:lnTo>
                    <a:pt x="114" y="28"/>
                  </a:lnTo>
                  <a:lnTo>
                    <a:pt x="57" y="51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4" y="129"/>
                  </a:lnTo>
                  <a:lnTo>
                    <a:pt x="0" y="185"/>
                  </a:lnTo>
                  <a:lnTo>
                    <a:pt x="8" y="245"/>
                  </a:lnTo>
                  <a:lnTo>
                    <a:pt x="30" y="331"/>
                  </a:lnTo>
                  <a:lnTo>
                    <a:pt x="61" y="407"/>
                  </a:lnTo>
                  <a:lnTo>
                    <a:pt x="69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4" name="Freeform 117">
              <a:extLst>
                <a:ext uri="{FF2B5EF4-FFF2-40B4-BE49-F238E27FC236}">
                  <a16:creationId xmlns:a16="http://schemas.microsoft.com/office/drawing/2014/main" id="{EE9F0B34-1BCC-4E60-827D-C8C3E7862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5" y="1712913"/>
              <a:ext cx="153988" cy="330200"/>
            </a:xfrm>
            <a:custGeom>
              <a:avLst/>
              <a:gdLst>
                <a:gd name="T0" fmla="*/ 92 w 384"/>
                <a:gd name="T1" fmla="*/ 835 h 835"/>
                <a:gd name="T2" fmla="*/ 77 w 384"/>
                <a:gd name="T3" fmla="*/ 814 h 835"/>
                <a:gd name="T4" fmla="*/ 53 w 384"/>
                <a:gd name="T5" fmla="*/ 767 h 835"/>
                <a:gd name="T6" fmla="*/ 25 w 384"/>
                <a:gd name="T7" fmla="*/ 688 h 835"/>
                <a:gd name="T8" fmla="*/ 6 w 384"/>
                <a:gd name="T9" fmla="*/ 561 h 835"/>
                <a:gd name="T10" fmla="*/ 0 w 384"/>
                <a:gd name="T11" fmla="*/ 416 h 835"/>
                <a:gd name="T12" fmla="*/ 0 w 384"/>
                <a:gd name="T13" fmla="*/ 336 h 835"/>
                <a:gd name="T14" fmla="*/ 1 w 384"/>
                <a:gd name="T15" fmla="*/ 310 h 835"/>
                <a:gd name="T16" fmla="*/ 14 w 384"/>
                <a:gd name="T17" fmla="*/ 250 h 835"/>
                <a:gd name="T18" fmla="*/ 40 w 384"/>
                <a:gd name="T19" fmla="*/ 188 h 835"/>
                <a:gd name="T20" fmla="*/ 76 w 384"/>
                <a:gd name="T21" fmla="*/ 127 h 835"/>
                <a:gd name="T22" fmla="*/ 121 w 384"/>
                <a:gd name="T23" fmla="*/ 74 h 835"/>
                <a:gd name="T24" fmla="*/ 173 w 384"/>
                <a:gd name="T25" fmla="*/ 31 h 835"/>
                <a:gd name="T26" fmla="*/ 230 w 384"/>
                <a:gd name="T27" fmla="*/ 5 h 835"/>
                <a:gd name="T28" fmla="*/ 276 w 384"/>
                <a:gd name="T29" fmla="*/ 0 h 835"/>
                <a:gd name="T30" fmla="*/ 308 w 384"/>
                <a:gd name="T31" fmla="*/ 2 h 835"/>
                <a:gd name="T32" fmla="*/ 324 w 384"/>
                <a:gd name="T33" fmla="*/ 6 h 835"/>
                <a:gd name="T34" fmla="*/ 334 w 384"/>
                <a:gd name="T35" fmla="*/ 10 h 835"/>
                <a:gd name="T36" fmla="*/ 352 w 384"/>
                <a:gd name="T37" fmla="*/ 34 h 835"/>
                <a:gd name="T38" fmla="*/ 372 w 384"/>
                <a:gd name="T39" fmla="*/ 93 h 835"/>
                <a:gd name="T40" fmla="*/ 384 w 384"/>
                <a:gd name="T41" fmla="*/ 205 h 835"/>
                <a:gd name="T42" fmla="*/ 384 w 384"/>
                <a:gd name="T43" fmla="*/ 321 h 835"/>
                <a:gd name="T44" fmla="*/ 381 w 384"/>
                <a:gd name="T45" fmla="*/ 372 h 835"/>
                <a:gd name="T46" fmla="*/ 377 w 384"/>
                <a:gd name="T47" fmla="*/ 391 h 835"/>
                <a:gd name="T48" fmla="*/ 359 w 384"/>
                <a:gd name="T49" fmla="*/ 417 h 835"/>
                <a:gd name="T50" fmla="*/ 312 w 384"/>
                <a:gd name="T51" fmla="*/ 442 h 835"/>
                <a:gd name="T52" fmla="*/ 251 w 384"/>
                <a:gd name="T53" fmla="*/ 468 h 835"/>
                <a:gd name="T54" fmla="*/ 210 w 384"/>
                <a:gd name="T55" fmla="*/ 492 h 835"/>
                <a:gd name="T56" fmla="*/ 171 w 384"/>
                <a:gd name="T57" fmla="*/ 531 h 835"/>
                <a:gd name="T58" fmla="*/ 140 w 384"/>
                <a:gd name="T59" fmla="*/ 590 h 835"/>
                <a:gd name="T60" fmla="*/ 128 w 384"/>
                <a:gd name="T61" fmla="*/ 628 h 835"/>
                <a:gd name="T62" fmla="*/ 116 w 384"/>
                <a:gd name="T63" fmla="*/ 647 h 835"/>
                <a:gd name="T64" fmla="*/ 103 w 384"/>
                <a:gd name="T65" fmla="*/ 693 h 835"/>
                <a:gd name="T66" fmla="*/ 95 w 384"/>
                <a:gd name="T67" fmla="*/ 779 h 835"/>
                <a:gd name="T68" fmla="*/ 92 w 384"/>
                <a:gd name="T6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835">
                  <a:moveTo>
                    <a:pt x="92" y="835"/>
                  </a:moveTo>
                  <a:lnTo>
                    <a:pt x="77" y="814"/>
                  </a:lnTo>
                  <a:lnTo>
                    <a:pt x="53" y="767"/>
                  </a:lnTo>
                  <a:lnTo>
                    <a:pt x="25" y="688"/>
                  </a:lnTo>
                  <a:lnTo>
                    <a:pt x="6" y="561"/>
                  </a:lnTo>
                  <a:lnTo>
                    <a:pt x="0" y="416"/>
                  </a:lnTo>
                  <a:lnTo>
                    <a:pt x="0" y="336"/>
                  </a:lnTo>
                  <a:lnTo>
                    <a:pt x="1" y="310"/>
                  </a:lnTo>
                  <a:lnTo>
                    <a:pt x="14" y="250"/>
                  </a:lnTo>
                  <a:lnTo>
                    <a:pt x="40" y="188"/>
                  </a:lnTo>
                  <a:lnTo>
                    <a:pt x="76" y="127"/>
                  </a:lnTo>
                  <a:lnTo>
                    <a:pt x="121" y="74"/>
                  </a:lnTo>
                  <a:lnTo>
                    <a:pt x="173" y="31"/>
                  </a:lnTo>
                  <a:lnTo>
                    <a:pt x="230" y="5"/>
                  </a:lnTo>
                  <a:lnTo>
                    <a:pt x="276" y="0"/>
                  </a:lnTo>
                  <a:lnTo>
                    <a:pt x="308" y="2"/>
                  </a:lnTo>
                  <a:lnTo>
                    <a:pt x="324" y="6"/>
                  </a:lnTo>
                  <a:lnTo>
                    <a:pt x="334" y="10"/>
                  </a:lnTo>
                  <a:lnTo>
                    <a:pt x="352" y="34"/>
                  </a:lnTo>
                  <a:lnTo>
                    <a:pt x="372" y="93"/>
                  </a:lnTo>
                  <a:lnTo>
                    <a:pt x="384" y="205"/>
                  </a:lnTo>
                  <a:lnTo>
                    <a:pt x="384" y="321"/>
                  </a:lnTo>
                  <a:lnTo>
                    <a:pt x="381" y="372"/>
                  </a:lnTo>
                  <a:lnTo>
                    <a:pt x="377" y="391"/>
                  </a:lnTo>
                  <a:lnTo>
                    <a:pt x="359" y="417"/>
                  </a:lnTo>
                  <a:lnTo>
                    <a:pt x="312" y="442"/>
                  </a:lnTo>
                  <a:lnTo>
                    <a:pt x="251" y="468"/>
                  </a:lnTo>
                  <a:lnTo>
                    <a:pt x="210" y="492"/>
                  </a:lnTo>
                  <a:lnTo>
                    <a:pt x="171" y="531"/>
                  </a:lnTo>
                  <a:lnTo>
                    <a:pt x="140" y="590"/>
                  </a:lnTo>
                  <a:lnTo>
                    <a:pt x="128" y="628"/>
                  </a:lnTo>
                  <a:lnTo>
                    <a:pt x="116" y="647"/>
                  </a:lnTo>
                  <a:lnTo>
                    <a:pt x="103" y="693"/>
                  </a:lnTo>
                  <a:lnTo>
                    <a:pt x="95" y="779"/>
                  </a:lnTo>
                  <a:lnTo>
                    <a:pt x="92" y="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id="{7EAD4692-77FC-4D9D-8502-0D51D4A4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800" y="2249488"/>
              <a:ext cx="125413" cy="68263"/>
            </a:xfrm>
            <a:custGeom>
              <a:avLst/>
              <a:gdLst>
                <a:gd name="T0" fmla="*/ 158 w 317"/>
                <a:gd name="T1" fmla="*/ 173 h 173"/>
                <a:gd name="T2" fmla="*/ 171 w 317"/>
                <a:gd name="T3" fmla="*/ 172 h 173"/>
                <a:gd name="T4" fmla="*/ 199 w 317"/>
                <a:gd name="T5" fmla="*/ 166 h 173"/>
                <a:gd name="T6" fmla="*/ 239 w 317"/>
                <a:gd name="T7" fmla="*/ 144 h 173"/>
                <a:gd name="T8" fmla="*/ 285 w 317"/>
                <a:gd name="T9" fmla="*/ 97 h 173"/>
                <a:gd name="T10" fmla="*/ 309 w 317"/>
                <a:gd name="T11" fmla="*/ 52 h 173"/>
                <a:gd name="T12" fmla="*/ 317 w 317"/>
                <a:gd name="T13" fmla="*/ 18 h 173"/>
                <a:gd name="T14" fmla="*/ 317 w 317"/>
                <a:gd name="T15" fmla="*/ 0 h 173"/>
                <a:gd name="T16" fmla="*/ 0 w 317"/>
                <a:gd name="T17" fmla="*/ 0 h 173"/>
                <a:gd name="T18" fmla="*/ 0 w 317"/>
                <a:gd name="T19" fmla="*/ 18 h 173"/>
                <a:gd name="T20" fmla="*/ 8 w 317"/>
                <a:gd name="T21" fmla="*/ 52 h 173"/>
                <a:gd name="T22" fmla="*/ 31 w 317"/>
                <a:gd name="T23" fmla="*/ 97 h 173"/>
                <a:gd name="T24" fmla="*/ 78 w 317"/>
                <a:gd name="T25" fmla="*/ 144 h 173"/>
                <a:gd name="T26" fmla="*/ 118 w 317"/>
                <a:gd name="T27" fmla="*/ 166 h 173"/>
                <a:gd name="T28" fmla="*/ 145 w 317"/>
                <a:gd name="T29" fmla="*/ 172 h 173"/>
                <a:gd name="T30" fmla="*/ 158 w 317"/>
                <a:gd name="T3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73">
                  <a:moveTo>
                    <a:pt x="158" y="173"/>
                  </a:moveTo>
                  <a:lnTo>
                    <a:pt x="171" y="172"/>
                  </a:lnTo>
                  <a:lnTo>
                    <a:pt x="199" y="166"/>
                  </a:lnTo>
                  <a:lnTo>
                    <a:pt x="239" y="144"/>
                  </a:lnTo>
                  <a:lnTo>
                    <a:pt x="285" y="97"/>
                  </a:lnTo>
                  <a:lnTo>
                    <a:pt x="309" y="52"/>
                  </a:lnTo>
                  <a:lnTo>
                    <a:pt x="317" y="18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52"/>
                  </a:lnTo>
                  <a:lnTo>
                    <a:pt x="31" y="97"/>
                  </a:lnTo>
                  <a:lnTo>
                    <a:pt x="78" y="144"/>
                  </a:lnTo>
                  <a:lnTo>
                    <a:pt x="118" y="166"/>
                  </a:lnTo>
                  <a:lnTo>
                    <a:pt x="145" y="172"/>
                  </a:lnTo>
                  <a:lnTo>
                    <a:pt x="158" y="17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6" name="Freeform 306">
              <a:extLst>
                <a:ext uri="{FF2B5EF4-FFF2-40B4-BE49-F238E27FC236}">
                  <a16:creationId xmlns:a16="http://schemas.microsoft.com/office/drawing/2014/main" id="{D47A0E0E-BF5D-4C56-B95F-3BFB74676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746375"/>
              <a:ext cx="12700" cy="4763"/>
            </a:xfrm>
            <a:custGeom>
              <a:avLst/>
              <a:gdLst>
                <a:gd name="T0" fmla="*/ 0 w 33"/>
                <a:gd name="T1" fmla="*/ 9 h 9"/>
                <a:gd name="T2" fmla="*/ 16 w 33"/>
                <a:gd name="T3" fmla="*/ 3 h 9"/>
                <a:gd name="T4" fmla="*/ 33 w 33"/>
                <a:gd name="T5" fmla="*/ 0 h 9"/>
                <a:gd name="T6" fmla="*/ 29 w 33"/>
                <a:gd name="T7" fmla="*/ 2 h 9"/>
                <a:gd name="T8" fmla="*/ 24 w 33"/>
                <a:gd name="T9" fmla="*/ 3 h 9"/>
                <a:gd name="T10" fmla="*/ 13 w 33"/>
                <a:gd name="T11" fmla="*/ 7 h 9"/>
                <a:gd name="T12" fmla="*/ 0 w 3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0" y="9"/>
                  </a:moveTo>
                  <a:lnTo>
                    <a:pt x="16" y="3"/>
                  </a:lnTo>
                  <a:lnTo>
                    <a:pt x="33" y="0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13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7" name="Freeform 307">
              <a:extLst>
                <a:ext uri="{FF2B5EF4-FFF2-40B4-BE49-F238E27FC236}">
                  <a16:creationId xmlns:a16="http://schemas.microsoft.com/office/drawing/2014/main" id="{72F08EA2-E40C-47CF-8B0C-0EFD94485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2740025"/>
              <a:ext cx="3175" cy="3175"/>
            </a:xfrm>
            <a:custGeom>
              <a:avLst/>
              <a:gdLst>
                <a:gd name="T0" fmla="*/ 0 w 6"/>
                <a:gd name="T1" fmla="*/ 7 h 7"/>
                <a:gd name="T2" fmla="*/ 0 w 6"/>
                <a:gd name="T3" fmla="*/ 6 h 7"/>
                <a:gd name="T4" fmla="*/ 0 w 6"/>
                <a:gd name="T5" fmla="*/ 4 h 7"/>
                <a:gd name="T6" fmla="*/ 4 w 6"/>
                <a:gd name="T7" fmla="*/ 2 h 7"/>
                <a:gd name="T8" fmla="*/ 6 w 6"/>
                <a:gd name="T9" fmla="*/ 0 h 7"/>
                <a:gd name="T10" fmla="*/ 0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8" name="Freeform 313">
              <a:extLst>
                <a:ext uri="{FF2B5EF4-FFF2-40B4-BE49-F238E27FC236}">
                  <a16:creationId xmlns:a16="http://schemas.microsoft.com/office/drawing/2014/main" id="{6EE76CBF-7D9E-4F45-BAFA-C327CD68B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317750"/>
              <a:ext cx="577850" cy="571500"/>
            </a:xfrm>
            <a:custGeom>
              <a:avLst/>
              <a:gdLst>
                <a:gd name="T0" fmla="*/ 0 w 1456"/>
                <a:gd name="T1" fmla="*/ 1437 h 1437"/>
                <a:gd name="T2" fmla="*/ 0 w 1456"/>
                <a:gd name="T3" fmla="*/ 1088 h 1437"/>
                <a:gd name="T4" fmla="*/ 1 w 1456"/>
                <a:gd name="T5" fmla="*/ 1088 h 1437"/>
                <a:gd name="T6" fmla="*/ 14 w 1456"/>
                <a:gd name="T7" fmla="*/ 1086 h 1437"/>
                <a:gd name="T8" fmla="*/ 25 w 1456"/>
                <a:gd name="T9" fmla="*/ 1082 h 1437"/>
                <a:gd name="T10" fmla="*/ 30 w 1456"/>
                <a:gd name="T11" fmla="*/ 1081 h 1437"/>
                <a:gd name="T12" fmla="*/ 34 w 1456"/>
                <a:gd name="T13" fmla="*/ 1079 h 1437"/>
                <a:gd name="T14" fmla="*/ 38 w 1456"/>
                <a:gd name="T15" fmla="*/ 1078 h 1437"/>
                <a:gd name="T16" fmla="*/ 40 w 1456"/>
                <a:gd name="T17" fmla="*/ 1078 h 1437"/>
                <a:gd name="T18" fmla="*/ 47 w 1456"/>
                <a:gd name="T19" fmla="*/ 1079 h 1437"/>
                <a:gd name="T20" fmla="*/ 53 w 1456"/>
                <a:gd name="T21" fmla="*/ 1079 h 1437"/>
                <a:gd name="T22" fmla="*/ 58 w 1456"/>
                <a:gd name="T23" fmla="*/ 1081 h 1437"/>
                <a:gd name="T24" fmla="*/ 64 w 1456"/>
                <a:gd name="T25" fmla="*/ 1081 h 1437"/>
                <a:gd name="T26" fmla="*/ 84 w 1456"/>
                <a:gd name="T27" fmla="*/ 1079 h 1437"/>
                <a:gd name="T28" fmla="*/ 117 w 1456"/>
                <a:gd name="T29" fmla="*/ 1066 h 1437"/>
                <a:gd name="T30" fmla="*/ 117 w 1456"/>
                <a:gd name="T31" fmla="*/ 1068 h 1437"/>
                <a:gd name="T32" fmla="*/ 117 w 1456"/>
                <a:gd name="T33" fmla="*/ 1069 h 1437"/>
                <a:gd name="T34" fmla="*/ 123 w 1456"/>
                <a:gd name="T35" fmla="*/ 1062 h 1437"/>
                <a:gd name="T36" fmla="*/ 166 w 1456"/>
                <a:gd name="T37" fmla="*/ 1040 h 1437"/>
                <a:gd name="T38" fmla="*/ 224 w 1456"/>
                <a:gd name="T39" fmla="*/ 999 h 1437"/>
                <a:gd name="T40" fmla="*/ 227 w 1456"/>
                <a:gd name="T41" fmla="*/ 990 h 1437"/>
                <a:gd name="T42" fmla="*/ 228 w 1456"/>
                <a:gd name="T43" fmla="*/ 980 h 1437"/>
                <a:gd name="T44" fmla="*/ 1456 w 1456"/>
                <a:gd name="T45" fmla="*/ 0 h 1437"/>
                <a:gd name="T46" fmla="*/ 1456 w 1456"/>
                <a:gd name="T47" fmla="*/ 44 h 1437"/>
                <a:gd name="T48" fmla="*/ 187 w 1456"/>
                <a:gd name="T49" fmla="*/ 1091 h 1437"/>
                <a:gd name="T50" fmla="*/ 197 w 1456"/>
                <a:gd name="T51" fmla="*/ 1114 h 1437"/>
                <a:gd name="T52" fmla="*/ 217 w 1456"/>
                <a:gd name="T53" fmla="*/ 1177 h 1437"/>
                <a:gd name="T54" fmla="*/ 230 w 1456"/>
                <a:gd name="T55" fmla="*/ 1249 h 1437"/>
                <a:gd name="T56" fmla="*/ 231 w 1456"/>
                <a:gd name="T57" fmla="*/ 1318 h 1437"/>
                <a:gd name="T58" fmla="*/ 224 w 1456"/>
                <a:gd name="T59" fmla="*/ 1348 h 1437"/>
                <a:gd name="T60" fmla="*/ 213 w 1456"/>
                <a:gd name="T61" fmla="*/ 1355 h 1437"/>
                <a:gd name="T62" fmla="*/ 201 w 1456"/>
                <a:gd name="T63" fmla="*/ 1363 h 1437"/>
                <a:gd name="T64" fmla="*/ 196 w 1456"/>
                <a:gd name="T65" fmla="*/ 1367 h 1437"/>
                <a:gd name="T66" fmla="*/ 187 w 1456"/>
                <a:gd name="T67" fmla="*/ 1374 h 1437"/>
                <a:gd name="T68" fmla="*/ 179 w 1456"/>
                <a:gd name="T69" fmla="*/ 1379 h 1437"/>
                <a:gd name="T70" fmla="*/ 175 w 1456"/>
                <a:gd name="T71" fmla="*/ 1381 h 1437"/>
                <a:gd name="T72" fmla="*/ 154 w 1456"/>
                <a:gd name="T73" fmla="*/ 1394 h 1437"/>
                <a:gd name="T74" fmla="*/ 138 w 1456"/>
                <a:gd name="T75" fmla="*/ 1403 h 1437"/>
                <a:gd name="T76" fmla="*/ 112 w 1456"/>
                <a:gd name="T77" fmla="*/ 1416 h 1437"/>
                <a:gd name="T78" fmla="*/ 75 w 1456"/>
                <a:gd name="T79" fmla="*/ 1429 h 1437"/>
                <a:gd name="T80" fmla="*/ 64 w 1456"/>
                <a:gd name="T81" fmla="*/ 1429 h 1437"/>
                <a:gd name="T82" fmla="*/ 58 w 1456"/>
                <a:gd name="T83" fmla="*/ 1429 h 1437"/>
                <a:gd name="T84" fmla="*/ 53 w 1456"/>
                <a:gd name="T85" fmla="*/ 1428 h 1437"/>
                <a:gd name="T86" fmla="*/ 47 w 1456"/>
                <a:gd name="T87" fmla="*/ 1427 h 1437"/>
                <a:gd name="T88" fmla="*/ 40 w 1456"/>
                <a:gd name="T89" fmla="*/ 1427 h 1437"/>
                <a:gd name="T90" fmla="*/ 20 w 1456"/>
                <a:gd name="T91" fmla="*/ 1429 h 1437"/>
                <a:gd name="T92" fmla="*/ 0 w 1456"/>
                <a:gd name="T93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56" h="1437">
                  <a:moveTo>
                    <a:pt x="0" y="1437"/>
                  </a:moveTo>
                  <a:lnTo>
                    <a:pt x="0" y="1088"/>
                  </a:lnTo>
                  <a:lnTo>
                    <a:pt x="1" y="1088"/>
                  </a:lnTo>
                  <a:lnTo>
                    <a:pt x="14" y="1086"/>
                  </a:lnTo>
                  <a:lnTo>
                    <a:pt x="25" y="1082"/>
                  </a:lnTo>
                  <a:lnTo>
                    <a:pt x="30" y="1081"/>
                  </a:lnTo>
                  <a:lnTo>
                    <a:pt x="34" y="1079"/>
                  </a:lnTo>
                  <a:lnTo>
                    <a:pt x="38" y="1078"/>
                  </a:lnTo>
                  <a:lnTo>
                    <a:pt x="40" y="1078"/>
                  </a:lnTo>
                  <a:lnTo>
                    <a:pt x="47" y="1079"/>
                  </a:lnTo>
                  <a:lnTo>
                    <a:pt x="53" y="1079"/>
                  </a:lnTo>
                  <a:lnTo>
                    <a:pt x="58" y="1081"/>
                  </a:lnTo>
                  <a:lnTo>
                    <a:pt x="64" y="1081"/>
                  </a:lnTo>
                  <a:lnTo>
                    <a:pt x="84" y="1079"/>
                  </a:lnTo>
                  <a:lnTo>
                    <a:pt x="117" y="1066"/>
                  </a:lnTo>
                  <a:lnTo>
                    <a:pt x="117" y="1068"/>
                  </a:lnTo>
                  <a:lnTo>
                    <a:pt x="117" y="1069"/>
                  </a:lnTo>
                  <a:lnTo>
                    <a:pt x="123" y="1062"/>
                  </a:lnTo>
                  <a:lnTo>
                    <a:pt x="166" y="1040"/>
                  </a:lnTo>
                  <a:lnTo>
                    <a:pt x="224" y="999"/>
                  </a:lnTo>
                  <a:lnTo>
                    <a:pt x="227" y="990"/>
                  </a:lnTo>
                  <a:lnTo>
                    <a:pt x="228" y="980"/>
                  </a:lnTo>
                  <a:lnTo>
                    <a:pt x="1456" y="0"/>
                  </a:lnTo>
                  <a:lnTo>
                    <a:pt x="1456" y="44"/>
                  </a:lnTo>
                  <a:lnTo>
                    <a:pt x="187" y="1091"/>
                  </a:lnTo>
                  <a:lnTo>
                    <a:pt x="197" y="1114"/>
                  </a:lnTo>
                  <a:lnTo>
                    <a:pt x="217" y="1177"/>
                  </a:lnTo>
                  <a:lnTo>
                    <a:pt x="230" y="1249"/>
                  </a:lnTo>
                  <a:lnTo>
                    <a:pt x="231" y="1318"/>
                  </a:lnTo>
                  <a:lnTo>
                    <a:pt x="224" y="1348"/>
                  </a:lnTo>
                  <a:lnTo>
                    <a:pt x="213" y="1355"/>
                  </a:lnTo>
                  <a:lnTo>
                    <a:pt x="201" y="1363"/>
                  </a:lnTo>
                  <a:lnTo>
                    <a:pt x="196" y="1367"/>
                  </a:lnTo>
                  <a:lnTo>
                    <a:pt x="187" y="1374"/>
                  </a:lnTo>
                  <a:lnTo>
                    <a:pt x="179" y="1379"/>
                  </a:lnTo>
                  <a:lnTo>
                    <a:pt x="175" y="1381"/>
                  </a:lnTo>
                  <a:lnTo>
                    <a:pt x="154" y="1394"/>
                  </a:lnTo>
                  <a:lnTo>
                    <a:pt x="138" y="1403"/>
                  </a:lnTo>
                  <a:lnTo>
                    <a:pt x="112" y="1416"/>
                  </a:lnTo>
                  <a:lnTo>
                    <a:pt x="75" y="1429"/>
                  </a:lnTo>
                  <a:lnTo>
                    <a:pt x="64" y="1429"/>
                  </a:lnTo>
                  <a:lnTo>
                    <a:pt x="58" y="1429"/>
                  </a:lnTo>
                  <a:lnTo>
                    <a:pt x="53" y="1428"/>
                  </a:lnTo>
                  <a:lnTo>
                    <a:pt x="47" y="1427"/>
                  </a:lnTo>
                  <a:lnTo>
                    <a:pt x="40" y="1427"/>
                  </a:lnTo>
                  <a:lnTo>
                    <a:pt x="20" y="1429"/>
                  </a:lnTo>
                  <a:lnTo>
                    <a:pt x="0" y="1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49" name="Freeform 316">
              <a:extLst>
                <a:ext uri="{FF2B5EF4-FFF2-40B4-BE49-F238E27FC236}">
                  <a16:creationId xmlns:a16="http://schemas.microsoft.com/office/drawing/2014/main" id="{88BE2571-7FDB-4ED1-AA46-C2CE1BDEF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644775"/>
              <a:ext cx="90488" cy="106363"/>
            </a:xfrm>
            <a:custGeom>
              <a:avLst/>
              <a:gdLst>
                <a:gd name="T0" fmla="*/ 0 w 231"/>
                <a:gd name="T1" fmla="*/ 265 h 265"/>
                <a:gd name="T2" fmla="*/ 0 w 231"/>
                <a:gd name="T3" fmla="*/ 0 h 265"/>
                <a:gd name="T4" fmla="*/ 36 w 231"/>
                <a:gd name="T5" fmla="*/ 44 h 265"/>
                <a:gd name="T6" fmla="*/ 87 w 231"/>
                <a:gd name="T7" fmla="*/ 2 h 265"/>
                <a:gd name="T8" fmla="*/ 90 w 231"/>
                <a:gd name="T9" fmla="*/ 53 h 265"/>
                <a:gd name="T10" fmla="*/ 108 w 231"/>
                <a:gd name="T11" fmla="*/ 158 h 265"/>
                <a:gd name="T12" fmla="*/ 112 w 231"/>
                <a:gd name="T13" fmla="*/ 204 h 265"/>
                <a:gd name="T14" fmla="*/ 113 w 231"/>
                <a:gd name="T15" fmla="*/ 216 h 265"/>
                <a:gd name="T16" fmla="*/ 127 w 231"/>
                <a:gd name="T17" fmla="*/ 229 h 265"/>
                <a:gd name="T18" fmla="*/ 138 w 231"/>
                <a:gd name="T19" fmla="*/ 233 h 265"/>
                <a:gd name="T20" fmla="*/ 175 w 231"/>
                <a:gd name="T21" fmla="*/ 211 h 265"/>
                <a:gd name="T22" fmla="*/ 224 w 231"/>
                <a:gd name="T23" fmla="*/ 176 h 265"/>
                <a:gd name="T24" fmla="*/ 230 w 231"/>
                <a:gd name="T25" fmla="*/ 150 h 265"/>
                <a:gd name="T26" fmla="*/ 231 w 231"/>
                <a:gd name="T27" fmla="*/ 120 h 265"/>
                <a:gd name="T28" fmla="*/ 231 w 231"/>
                <a:gd name="T29" fmla="*/ 138 h 265"/>
                <a:gd name="T30" fmla="*/ 228 w 231"/>
                <a:gd name="T31" fmla="*/ 157 h 265"/>
                <a:gd name="T32" fmla="*/ 227 w 231"/>
                <a:gd name="T33" fmla="*/ 167 h 265"/>
                <a:gd name="T34" fmla="*/ 224 w 231"/>
                <a:gd name="T35" fmla="*/ 176 h 265"/>
                <a:gd name="T36" fmla="*/ 166 w 231"/>
                <a:gd name="T37" fmla="*/ 217 h 265"/>
                <a:gd name="T38" fmla="*/ 123 w 231"/>
                <a:gd name="T39" fmla="*/ 239 h 265"/>
                <a:gd name="T40" fmla="*/ 121 w 231"/>
                <a:gd name="T41" fmla="*/ 241 h 265"/>
                <a:gd name="T42" fmla="*/ 117 w 231"/>
                <a:gd name="T43" fmla="*/ 243 h 265"/>
                <a:gd name="T44" fmla="*/ 84 w 231"/>
                <a:gd name="T45" fmla="*/ 256 h 265"/>
                <a:gd name="T46" fmla="*/ 64 w 231"/>
                <a:gd name="T47" fmla="*/ 258 h 265"/>
                <a:gd name="T48" fmla="*/ 58 w 231"/>
                <a:gd name="T49" fmla="*/ 258 h 265"/>
                <a:gd name="T50" fmla="*/ 53 w 231"/>
                <a:gd name="T51" fmla="*/ 256 h 265"/>
                <a:gd name="T52" fmla="*/ 47 w 231"/>
                <a:gd name="T53" fmla="*/ 256 h 265"/>
                <a:gd name="T54" fmla="*/ 40 w 231"/>
                <a:gd name="T55" fmla="*/ 255 h 265"/>
                <a:gd name="T56" fmla="*/ 38 w 231"/>
                <a:gd name="T57" fmla="*/ 255 h 265"/>
                <a:gd name="T58" fmla="*/ 34 w 231"/>
                <a:gd name="T59" fmla="*/ 256 h 265"/>
                <a:gd name="T60" fmla="*/ 17 w 231"/>
                <a:gd name="T61" fmla="*/ 259 h 265"/>
                <a:gd name="T62" fmla="*/ 1 w 231"/>
                <a:gd name="T63" fmla="*/ 265 h 265"/>
                <a:gd name="T64" fmla="*/ 0 w 231"/>
                <a:gd name="T6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65">
                  <a:moveTo>
                    <a:pt x="0" y="265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87" y="2"/>
                  </a:lnTo>
                  <a:lnTo>
                    <a:pt x="90" y="53"/>
                  </a:lnTo>
                  <a:lnTo>
                    <a:pt x="108" y="158"/>
                  </a:lnTo>
                  <a:lnTo>
                    <a:pt x="112" y="204"/>
                  </a:lnTo>
                  <a:lnTo>
                    <a:pt x="113" y="216"/>
                  </a:lnTo>
                  <a:lnTo>
                    <a:pt x="127" y="229"/>
                  </a:lnTo>
                  <a:lnTo>
                    <a:pt x="138" y="233"/>
                  </a:lnTo>
                  <a:lnTo>
                    <a:pt x="175" y="211"/>
                  </a:lnTo>
                  <a:lnTo>
                    <a:pt x="224" y="176"/>
                  </a:lnTo>
                  <a:lnTo>
                    <a:pt x="230" y="150"/>
                  </a:lnTo>
                  <a:lnTo>
                    <a:pt x="231" y="120"/>
                  </a:lnTo>
                  <a:lnTo>
                    <a:pt x="231" y="138"/>
                  </a:lnTo>
                  <a:lnTo>
                    <a:pt x="228" y="157"/>
                  </a:lnTo>
                  <a:lnTo>
                    <a:pt x="227" y="167"/>
                  </a:lnTo>
                  <a:lnTo>
                    <a:pt x="224" y="176"/>
                  </a:lnTo>
                  <a:lnTo>
                    <a:pt x="166" y="217"/>
                  </a:lnTo>
                  <a:lnTo>
                    <a:pt x="123" y="239"/>
                  </a:lnTo>
                  <a:lnTo>
                    <a:pt x="121" y="241"/>
                  </a:lnTo>
                  <a:lnTo>
                    <a:pt x="117" y="243"/>
                  </a:lnTo>
                  <a:lnTo>
                    <a:pt x="84" y="256"/>
                  </a:lnTo>
                  <a:lnTo>
                    <a:pt x="64" y="258"/>
                  </a:lnTo>
                  <a:lnTo>
                    <a:pt x="58" y="258"/>
                  </a:lnTo>
                  <a:lnTo>
                    <a:pt x="53" y="256"/>
                  </a:lnTo>
                  <a:lnTo>
                    <a:pt x="47" y="256"/>
                  </a:lnTo>
                  <a:lnTo>
                    <a:pt x="40" y="255"/>
                  </a:lnTo>
                  <a:lnTo>
                    <a:pt x="38" y="255"/>
                  </a:lnTo>
                  <a:lnTo>
                    <a:pt x="34" y="256"/>
                  </a:lnTo>
                  <a:lnTo>
                    <a:pt x="17" y="259"/>
                  </a:lnTo>
                  <a:lnTo>
                    <a:pt x="1" y="265"/>
                  </a:lnTo>
                  <a:lnTo>
                    <a:pt x="0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0" name="Freeform 317">
              <a:extLst>
                <a:ext uri="{FF2B5EF4-FFF2-40B4-BE49-F238E27FC236}">
                  <a16:creationId xmlns:a16="http://schemas.microsoft.com/office/drawing/2014/main" id="{05A9D839-91D7-474D-89F4-0B64FB72B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635250"/>
              <a:ext cx="7938" cy="6350"/>
            </a:xfrm>
            <a:custGeom>
              <a:avLst/>
              <a:gdLst>
                <a:gd name="T0" fmla="*/ 0 w 21"/>
                <a:gd name="T1" fmla="*/ 17 h 17"/>
                <a:gd name="T2" fmla="*/ 0 w 21"/>
                <a:gd name="T3" fmla="*/ 10 h 17"/>
                <a:gd name="T4" fmla="*/ 10 w 21"/>
                <a:gd name="T5" fmla="*/ 5 h 17"/>
                <a:gd name="T6" fmla="*/ 21 w 21"/>
                <a:gd name="T7" fmla="*/ 0 h 17"/>
                <a:gd name="T8" fmla="*/ 0 w 2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0" y="17"/>
                  </a:moveTo>
                  <a:lnTo>
                    <a:pt x="0" y="10"/>
                  </a:lnTo>
                  <a:lnTo>
                    <a:pt x="10" y="5"/>
                  </a:lnTo>
                  <a:lnTo>
                    <a:pt x="21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C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1" name="Freeform 318">
              <a:extLst>
                <a:ext uri="{FF2B5EF4-FFF2-40B4-BE49-F238E27FC236}">
                  <a16:creationId xmlns:a16="http://schemas.microsoft.com/office/drawing/2014/main" id="{74E40673-5BB3-4BA1-816D-E78AEA286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595563"/>
              <a:ext cx="46038" cy="42863"/>
            </a:xfrm>
            <a:custGeom>
              <a:avLst/>
              <a:gdLst>
                <a:gd name="T0" fmla="*/ 0 w 118"/>
                <a:gd name="T1" fmla="*/ 109 h 109"/>
                <a:gd name="T2" fmla="*/ 0 w 118"/>
                <a:gd name="T3" fmla="*/ 42 h 109"/>
                <a:gd name="T4" fmla="*/ 13 w 118"/>
                <a:gd name="T5" fmla="*/ 40 h 109"/>
                <a:gd name="T6" fmla="*/ 25 w 118"/>
                <a:gd name="T7" fmla="*/ 37 h 109"/>
                <a:gd name="T8" fmla="*/ 96 w 118"/>
                <a:gd name="T9" fmla="*/ 7 h 109"/>
                <a:gd name="T10" fmla="*/ 114 w 118"/>
                <a:gd name="T11" fmla="*/ 0 h 109"/>
                <a:gd name="T12" fmla="*/ 114 w 118"/>
                <a:gd name="T13" fmla="*/ 0 h 109"/>
                <a:gd name="T14" fmla="*/ 115 w 118"/>
                <a:gd name="T15" fmla="*/ 2 h 109"/>
                <a:gd name="T16" fmla="*/ 118 w 118"/>
                <a:gd name="T17" fmla="*/ 11 h 109"/>
                <a:gd name="T18" fmla="*/ 117 w 118"/>
                <a:gd name="T19" fmla="*/ 22 h 109"/>
                <a:gd name="T20" fmla="*/ 21 w 118"/>
                <a:gd name="T21" fmla="*/ 99 h 109"/>
                <a:gd name="T22" fmla="*/ 10 w 118"/>
                <a:gd name="T23" fmla="*/ 104 h 109"/>
                <a:gd name="T24" fmla="*/ 0 w 11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09">
                  <a:moveTo>
                    <a:pt x="0" y="109"/>
                  </a:moveTo>
                  <a:lnTo>
                    <a:pt x="0" y="42"/>
                  </a:lnTo>
                  <a:lnTo>
                    <a:pt x="13" y="40"/>
                  </a:lnTo>
                  <a:lnTo>
                    <a:pt x="25" y="37"/>
                  </a:lnTo>
                  <a:lnTo>
                    <a:pt x="96" y="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2"/>
                  </a:lnTo>
                  <a:lnTo>
                    <a:pt x="118" y="11"/>
                  </a:lnTo>
                  <a:lnTo>
                    <a:pt x="117" y="22"/>
                  </a:lnTo>
                  <a:lnTo>
                    <a:pt x="21" y="99"/>
                  </a:lnTo>
                  <a:lnTo>
                    <a:pt x="10" y="10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EBD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2" name="Freeform 319">
              <a:extLst>
                <a:ext uri="{FF2B5EF4-FFF2-40B4-BE49-F238E27FC236}">
                  <a16:creationId xmlns:a16="http://schemas.microsoft.com/office/drawing/2014/main" id="{0BC9D95D-C0F3-4F8E-B052-4D463DD35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063" y="2159000"/>
              <a:ext cx="612775" cy="503238"/>
            </a:xfrm>
            <a:custGeom>
              <a:avLst/>
              <a:gdLst>
                <a:gd name="T0" fmla="*/ 36 w 1544"/>
                <a:gd name="T1" fmla="*/ 1269 h 1269"/>
                <a:gd name="T2" fmla="*/ 0 w 1544"/>
                <a:gd name="T3" fmla="*/ 1225 h 1269"/>
                <a:gd name="T4" fmla="*/ 0 w 1544"/>
                <a:gd name="T5" fmla="*/ 1216 h 1269"/>
                <a:gd name="T6" fmla="*/ 21 w 1544"/>
                <a:gd name="T7" fmla="*/ 1199 h 1269"/>
                <a:gd name="T8" fmla="*/ 117 w 1544"/>
                <a:gd name="T9" fmla="*/ 1122 h 1269"/>
                <a:gd name="T10" fmla="*/ 1456 w 1544"/>
                <a:gd name="T11" fmla="*/ 54 h 1269"/>
                <a:gd name="T12" fmla="*/ 1478 w 1544"/>
                <a:gd name="T13" fmla="*/ 36 h 1269"/>
                <a:gd name="T14" fmla="*/ 1524 w 1544"/>
                <a:gd name="T15" fmla="*/ 0 h 1269"/>
                <a:gd name="T16" fmla="*/ 1544 w 1544"/>
                <a:gd name="T17" fmla="*/ 26 h 1269"/>
                <a:gd name="T18" fmla="*/ 1478 w 1544"/>
                <a:gd name="T19" fmla="*/ 80 h 1269"/>
                <a:gd name="T20" fmla="*/ 1456 w 1544"/>
                <a:gd name="T21" fmla="*/ 98 h 1269"/>
                <a:gd name="T22" fmla="*/ 187 w 1544"/>
                <a:gd name="T23" fmla="*/ 1146 h 1269"/>
                <a:gd name="T24" fmla="*/ 183 w 1544"/>
                <a:gd name="T25" fmla="*/ 1138 h 1269"/>
                <a:gd name="T26" fmla="*/ 179 w 1544"/>
                <a:gd name="T27" fmla="*/ 1133 h 1269"/>
                <a:gd name="T28" fmla="*/ 171 w 1544"/>
                <a:gd name="T29" fmla="*/ 1125 h 1269"/>
                <a:gd name="T30" fmla="*/ 156 w 1544"/>
                <a:gd name="T31" fmla="*/ 1124 h 1269"/>
                <a:gd name="T32" fmla="*/ 144 w 1544"/>
                <a:gd name="T33" fmla="*/ 1125 h 1269"/>
                <a:gd name="T34" fmla="*/ 131 w 1544"/>
                <a:gd name="T35" fmla="*/ 1126 h 1269"/>
                <a:gd name="T36" fmla="*/ 119 w 1544"/>
                <a:gd name="T37" fmla="*/ 1137 h 1269"/>
                <a:gd name="T38" fmla="*/ 103 w 1544"/>
                <a:gd name="T39" fmla="*/ 1159 h 1269"/>
                <a:gd name="T40" fmla="*/ 88 w 1544"/>
                <a:gd name="T41" fmla="*/ 1197 h 1269"/>
                <a:gd name="T42" fmla="*/ 87 w 1544"/>
                <a:gd name="T43" fmla="*/ 1227 h 1269"/>
                <a:gd name="T44" fmla="*/ 36 w 1544"/>
                <a:gd name="T45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4" h="1269">
                  <a:moveTo>
                    <a:pt x="36" y="1269"/>
                  </a:moveTo>
                  <a:lnTo>
                    <a:pt x="0" y="1225"/>
                  </a:lnTo>
                  <a:lnTo>
                    <a:pt x="0" y="1216"/>
                  </a:lnTo>
                  <a:lnTo>
                    <a:pt x="21" y="1199"/>
                  </a:lnTo>
                  <a:lnTo>
                    <a:pt x="117" y="1122"/>
                  </a:lnTo>
                  <a:lnTo>
                    <a:pt x="1456" y="54"/>
                  </a:lnTo>
                  <a:lnTo>
                    <a:pt x="1478" y="36"/>
                  </a:lnTo>
                  <a:lnTo>
                    <a:pt x="1524" y="0"/>
                  </a:lnTo>
                  <a:lnTo>
                    <a:pt x="1544" y="26"/>
                  </a:lnTo>
                  <a:lnTo>
                    <a:pt x="1478" y="80"/>
                  </a:lnTo>
                  <a:lnTo>
                    <a:pt x="1456" y="98"/>
                  </a:lnTo>
                  <a:lnTo>
                    <a:pt x="187" y="1146"/>
                  </a:lnTo>
                  <a:lnTo>
                    <a:pt x="183" y="1138"/>
                  </a:lnTo>
                  <a:lnTo>
                    <a:pt x="179" y="1133"/>
                  </a:lnTo>
                  <a:lnTo>
                    <a:pt x="171" y="1125"/>
                  </a:lnTo>
                  <a:lnTo>
                    <a:pt x="156" y="1124"/>
                  </a:lnTo>
                  <a:lnTo>
                    <a:pt x="144" y="1125"/>
                  </a:lnTo>
                  <a:lnTo>
                    <a:pt x="131" y="1126"/>
                  </a:lnTo>
                  <a:lnTo>
                    <a:pt x="119" y="1137"/>
                  </a:lnTo>
                  <a:lnTo>
                    <a:pt x="103" y="1159"/>
                  </a:lnTo>
                  <a:lnTo>
                    <a:pt x="88" y="1197"/>
                  </a:lnTo>
                  <a:lnTo>
                    <a:pt x="87" y="1227"/>
                  </a:lnTo>
                  <a:lnTo>
                    <a:pt x="36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53" name="Freeform 320">
              <a:extLst>
                <a:ext uri="{FF2B5EF4-FFF2-40B4-BE49-F238E27FC236}">
                  <a16:creationId xmlns:a16="http://schemas.microsoft.com/office/drawing/2014/main" id="{E96F39BF-E3F1-4170-A23C-909532EBE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51 w 144"/>
                <a:gd name="T1" fmla="*/ 334 h 334"/>
                <a:gd name="T2" fmla="*/ 40 w 144"/>
                <a:gd name="T3" fmla="*/ 330 h 334"/>
                <a:gd name="T4" fmla="*/ 26 w 144"/>
                <a:gd name="T5" fmla="*/ 317 h 334"/>
                <a:gd name="T6" fmla="*/ 25 w 144"/>
                <a:gd name="T7" fmla="*/ 305 h 334"/>
                <a:gd name="T8" fmla="*/ 21 w 144"/>
                <a:gd name="T9" fmla="*/ 259 h 334"/>
                <a:gd name="T10" fmla="*/ 3 w 144"/>
                <a:gd name="T11" fmla="*/ 154 h 334"/>
                <a:gd name="T12" fmla="*/ 0 w 144"/>
                <a:gd name="T13" fmla="*/ 103 h 334"/>
                <a:gd name="T14" fmla="*/ 1 w 144"/>
                <a:gd name="T15" fmla="*/ 73 h 334"/>
                <a:gd name="T16" fmla="*/ 16 w 144"/>
                <a:gd name="T17" fmla="*/ 35 h 334"/>
                <a:gd name="T18" fmla="*/ 32 w 144"/>
                <a:gd name="T19" fmla="*/ 13 h 334"/>
                <a:gd name="T20" fmla="*/ 44 w 144"/>
                <a:gd name="T21" fmla="*/ 2 h 334"/>
                <a:gd name="T22" fmla="*/ 57 w 144"/>
                <a:gd name="T23" fmla="*/ 1 h 334"/>
                <a:gd name="T24" fmla="*/ 69 w 144"/>
                <a:gd name="T25" fmla="*/ 0 h 334"/>
                <a:gd name="T26" fmla="*/ 84 w 144"/>
                <a:gd name="T27" fmla="*/ 1 h 334"/>
                <a:gd name="T28" fmla="*/ 92 w 144"/>
                <a:gd name="T29" fmla="*/ 9 h 334"/>
                <a:gd name="T30" fmla="*/ 96 w 144"/>
                <a:gd name="T31" fmla="*/ 14 h 334"/>
                <a:gd name="T32" fmla="*/ 100 w 144"/>
                <a:gd name="T33" fmla="*/ 22 h 334"/>
                <a:gd name="T34" fmla="*/ 102 w 144"/>
                <a:gd name="T35" fmla="*/ 26 h 334"/>
                <a:gd name="T36" fmla="*/ 105 w 144"/>
                <a:gd name="T37" fmla="*/ 32 h 334"/>
                <a:gd name="T38" fmla="*/ 119 w 144"/>
                <a:gd name="T39" fmla="*/ 70 h 334"/>
                <a:gd name="T40" fmla="*/ 141 w 144"/>
                <a:gd name="T41" fmla="*/ 171 h 334"/>
                <a:gd name="T42" fmla="*/ 144 w 144"/>
                <a:gd name="T43" fmla="*/ 221 h 334"/>
                <a:gd name="T44" fmla="*/ 143 w 144"/>
                <a:gd name="T45" fmla="*/ 251 h 334"/>
                <a:gd name="T46" fmla="*/ 137 w 144"/>
                <a:gd name="T47" fmla="*/ 277 h 334"/>
                <a:gd name="T48" fmla="*/ 88 w 144"/>
                <a:gd name="T49" fmla="*/ 312 h 334"/>
                <a:gd name="T50" fmla="*/ 51 w 144"/>
                <a:gd name="T5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334">
                  <a:moveTo>
                    <a:pt x="51" y="334"/>
                  </a:moveTo>
                  <a:lnTo>
                    <a:pt x="40" y="330"/>
                  </a:lnTo>
                  <a:lnTo>
                    <a:pt x="26" y="317"/>
                  </a:lnTo>
                  <a:lnTo>
                    <a:pt x="25" y="305"/>
                  </a:lnTo>
                  <a:lnTo>
                    <a:pt x="21" y="259"/>
                  </a:lnTo>
                  <a:lnTo>
                    <a:pt x="3" y="154"/>
                  </a:lnTo>
                  <a:lnTo>
                    <a:pt x="0" y="103"/>
                  </a:lnTo>
                  <a:lnTo>
                    <a:pt x="1" y="73"/>
                  </a:lnTo>
                  <a:lnTo>
                    <a:pt x="16" y="35"/>
                  </a:lnTo>
                  <a:lnTo>
                    <a:pt x="32" y="13"/>
                  </a:lnTo>
                  <a:lnTo>
                    <a:pt x="44" y="2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84" y="1"/>
                  </a:lnTo>
                  <a:lnTo>
                    <a:pt x="92" y="9"/>
                  </a:lnTo>
                  <a:lnTo>
                    <a:pt x="96" y="14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5" y="32"/>
                  </a:lnTo>
                  <a:lnTo>
                    <a:pt x="119" y="70"/>
                  </a:lnTo>
                  <a:lnTo>
                    <a:pt x="141" y="171"/>
                  </a:lnTo>
                  <a:lnTo>
                    <a:pt x="144" y="221"/>
                  </a:lnTo>
                  <a:lnTo>
                    <a:pt x="143" y="251"/>
                  </a:lnTo>
                  <a:lnTo>
                    <a:pt x="137" y="277"/>
                  </a:lnTo>
                  <a:lnTo>
                    <a:pt x="88" y="312"/>
                  </a:lnTo>
                  <a:lnTo>
                    <a:pt x="51" y="334"/>
                  </a:lnTo>
                  <a:close/>
                </a:path>
              </a:pathLst>
            </a:custGeom>
            <a:solidFill>
              <a:srgbClr val="E9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EE7135-E38F-4F58-A4F1-71C0B6931C4C}"/>
              </a:ext>
            </a:extLst>
          </p:cNvPr>
          <p:cNvGrpSpPr/>
          <p:nvPr/>
        </p:nvGrpSpPr>
        <p:grpSpPr>
          <a:xfrm>
            <a:off x="659893" y="2054443"/>
            <a:ext cx="2589618" cy="2164236"/>
            <a:chOff x="1108381" y="2391419"/>
            <a:chExt cx="2301880" cy="192376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AF75B5-95F5-464B-B876-A943408CEA37}"/>
                </a:ext>
              </a:extLst>
            </p:cNvPr>
            <p:cNvSpPr txBox="1"/>
            <p:nvPr/>
          </p:nvSpPr>
          <p:spPr>
            <a:xfrm>
              <a:off x="2016559" y="2391419"/>
              <a:ext cx="138812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r>
                <a:rPr lang="tr-TR" dirty="0"/>
                <a:t>Company Profile</a:t>
              </a:r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1B2432-05F4-4DAC-88E2-B5812D48F47B}"/>
                </a:ext>
              </a:extLst>
            </p:cNvPr>
            <p:cNvSpPr txBox="1"/>
            <p:nvPr/>
          </p:nvSpPr>
          <p:spPr>
            <a:xfrm>
              <a:off x="1780769" y="3226443"/>
              <a:ext cx="162391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r>
                <a:rPr lang="tr-TR" dirty="0"/>
                <a:t>Problem Statement</a:t>
              </a:r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E955F19-284E-41CA-9CF5-44526001EE98}"/>
                </a:ext>
              </a:extLst>
            </p:cNvPr>
            <p:cNvSpPr txBox="1"/>
            <p:nvPr/>
          </p:nvSpPr>
          <p:spPr>
            <a:xfrm>
              <a:off x="1108381" y="4007408"/>
              <a:ext cx="230188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r>
                <a:rPr lang="tr-TR" dirty="0"/>
                <a:t>Requirements &amp; Objectives </a:t>
              </a:r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155DB86-B561-41CF-BD78-000B113A1193}"/>
              </a:ext>
            </a:extLst>
          </p:cNvPr>
          <p:cNvGrpSpPr/>
          <p:nvPr/>
        </p:nvGrpSpPr>
        <p:grpSpPr>
          <a:xfrm>
            <a:off x="9177900" y="1961892"/>
            <a:ext cx="1943479" cy="1306529"/>
            <a:chOff x="1022849" y="2441467"/>
            <a:chExt cx="1727536" cy="103457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DB7CA9-9324-4887-9C0F-6F187CCB5752}"/>
                </a:ext>
              </a:extLst>
            </p:cNvPr>
            <p:cNvSpPr txBox="1"/>
            <p:nvPr/>
          </p:nvSpPr>
          <p:spPr>
            <a:xfrm>
              <a:off x="1022849" y="2441467"/>
              <a:ext cx="1727536" cy="274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pPr algn="l"/>
              <a:r>
                <a:rPr lang="tr-TR" dirty="0"/>
                <a:t>Solution Approaches</a:t>
              </a:r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8791E3B-7FE3-451A-9B78-CF980FA25064}"/>
                </a:ext>
              </a:extLst>
            </p:cNvPr>
            <p:cNvSpPr txBox="1"/>
            <p:nvPr/>
          </p:nvSpPr>
          <p:spPr>
            <a:xfrm>
              <a:off x="1022849" y="3201867"/>
              <a:ext cx="486171" cy="274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289" tIns="34289" rIns="34289" bIns="34289" numCol="1" anchor="b">
              <a:spAutoFit/>
            </a:bodyPr>
            <a:lstStyle>
              <a:defPPr>
                <a:defRPr lang="fr-FR"/>
              </a:defPPr>
              <a:lvl1pPr algn="r">
                <a:defRPr b="1">
                  <a:solidFill>
                    <a:srgbClr val="595959"/>
                  </a:solidFill>
                  <a:latin typeface="+mj-lt"/>
                </a:defRPr>
              </a:lvl1pPr>
            </a:lstStyle>
            <a:p>
              <a:pPr algn="l"/>
              <a:r>
                <a:rPr lang="tr-TR" dirty="0"/>
                <a:t>Plans</a:t>
              </a:r>
              <a:endParaRPr lang="en-US" dirty="0"/>
            </a:p>
          </p:txBody>
        </p:sp>
      </p:grpSp>
      <p:sp>
        <p:nvSpPr>
          <p:cNvPr id="74" name="Shape 282">
            <a:extLst>
              <a:ext uri="{FF2B5EF4-FFF2-40B4-BE49-F238E27FC236}">
                <a16:creationId xmlns:a16="http://schemas.microsoft.com/office/drawing/2014/main" id="{B0B213D5-4021-4A22-B2A1-62EAD6A2C864}"/>
              </a:ext>
            </a:extLst>
          </p:cNvPr>
          <p:cNvSpPr/>
          <p:nvPr/>
        </p:nvSpPr>
        <p:spPr>
          <a:xfrm>
            <a:off x="8197672" y="3660201"/>
            <a:ext cx="806400" cy="8064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2400" b="1" dirty="0">
                <a:latin typeface="+mj-lt"/>
              </a:rPr>
              <a:t>06</a:t>
            </a:r>
            <a:endParaRPr sz="2400" b="1" dirty="0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40C68A-2855-4954-957B-A09144F37223}"/>
              </a:ext>
            </a:extLst>
          </p:cNvPr>
          <p:cNvSpPr txBox="1"/>
          <p:nvPr/>
        </p:nvSpPr>
        <p:spPr>
          <a:xfrm>
            <a:off x="9177900" y="3861297"/>
            <a:ext cx="1063110" cy="346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34289" tIns="34289" rIns="34289" bIns="34289" numCol="1" anchor="b">
            <a:spAutoFit/>
          </a:bodyPr>
          <a:lstStyle>
            <a:defPPr>
              <a:defRPr lang="fr-FR"/>
            </a:defPPr>
            <a:lvl1pPr algn="r">
              <a:defRPr b="1">
                <a:solidFill>
                  <a:srgbClr val="595959"/>
                </a:solidFill>
                <a:latin typeface="+mj-lt"/>
              </a:defRPr>
            </a:lvl1pPr>
          </a:lstStyle>
          <a:p>
            <a:pPr algn="l"/>
            <a:r>
              <a:rPr lang="tr-TR" dirty="0"/>
              <a:t>Conclusion</a:t>
            </a:r>
            <a:endParaRPr lang="en-US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DD4899EF-6E22-43C7-A9EB-9A7E48B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>
                <a:latin typeface="+mn-lt"/>
              </a:rPr>
              <a:t>Presentation Outline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9907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2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3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7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7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5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1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897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latin typeface="+mn-lt"/>
              </a:rPr>
              <a:t>COO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</a:rPr>
              <a:t>İREM COŞKUN</a:t>
            </a:r>
            <a:endParaRPr lang="en-US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0A86F3B-2CDF-4B03-9125-4F29DAAF93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43" y="1074522"/>
            <a:ext cx="3334483" cy="333448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748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3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4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2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000" dirty="0">
                <a:latin typeface="+mn-lt"/>
              </a:rPr>
              <a:t>COMPANY PROFILE</a:t>
            </a:r>
            <a:r>
              <a:rPr lang="tr-TR" dirty="0">
                <a:latin typeface="+mn-lt"/>
              </a:rPr>
              <a:t/>
            </a:r>
            <a:br>
              <a:rPr lang="tr-TR" dirty="0">
                <a:latin typeface="+mn-lt"/>
              </a:rPr>
            </a:br>
            <a:r>
              <a:rPr lang="tr-TR" sz="3400" dirty="0">
                <a:latin typeface="+mn-lt"/>
              </a:rPr>
              <a:t>Shareholders</a:t>
            </a:r>
            <a:endParaRPr lang="en-US" sz="3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FATOOOO GELCEK</a:t>
            </a:r>
          </a:p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073CD3-2873-447C-96EF-46CCD376E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42455"/>
              </p:ext>
            </p:extLst>
          </p:nvPr>
        </p:nvGraphicFramePr>
        <p:xfrm>
          <a:off x="1453202" y="4792220"/>
          <a:ext cx="9285595" cy="1146287"/>
        </p:xfrm>
        <a:graphic>
          <a:graphicData uri="http://schemas.openxmlformats.org/drawingml/2006/table">
            <a:tbl>
              <a:tblPr firstRow="1" firstCol="1" bandRow="1">
                <a:effectLst>
                  <a:reflection blurRad="6350" stA="50000" endA="300" endPos="55000" dir="5400000" sy="-100000" algn="bl" rotWithShape="0"/>
                </a:effectLst>
                <a:tableStyleId>{5C22544A-7EE6-4342-B048-85BDC9FD1C3A}</a:tableStyleId>
              </a:tblPr>
              <a:tblGrid>
                <a:gridCol w="1857119">
                  <a:extLst>
                    <a:ext uri="{9D8B030D-6E8A-4147-A177-3AD203B41FA5}">
                      <a16:colId xmlns:a16="http://schemas.microsoft.com/office/drawing/2014/main" val="1942019218"/>
                    </a:ext>
                  </a:extLst>
                </a:gridCol>
                <a:gridCol w="1857119">
                  <a:extLst>
                    <a:ext uri="{9D8B030D-6E8A-4147-A177-3AD203B41FA5}">
                      <a16:colId xmlns:a16="http://schemas.microsoft.com/office/drawing/2014/main" val="1523637432"/>
                    </a:ext>
                  </a:extLst>
                </a:gridCol>
                <a:gridCol w="1857119">
                  <a:extLst>
                    <a:ext uri="{9D8B030D-6E8A-4147-A177-3AD203B41FA5}">
                      <a16:colId xmlns:a16="http://schemas.microsoft.com/office/drawing/2014/main" val="1969450737"/>
                    </a:ext>
                  </a:extLst>
                </a:gridCol>
                <a:gridCol w="1857119">
                  <a:extLst>
                    <a:ext uri="{9D8B030D-6E8A-4147-A177-3AD203B41FA5}">
                      <a16:colId xmlns:a16="http://schemas.microsoft.com/office/drawing/2014/main" val="1465242996"/>
                    </a:ext>
                  </a:extLst>
                </a:gridCol>
                <a:gridCol w="1857119">
                  <a:extLst>
                    <a:ext uri="{9D8B030D-6E8A-4147-A177-3AD203B41FA5}">
                      <a16:colId xmlns:a16="http://schemas.microsoft.com/office/drawing/2014/main" val="2573167409"/>
                    </a:ext>
                  </a:extLst>
                </a:gridCol>
              </a:tblGrid>
              <a:tr h="1146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COO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İrem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COŞKUN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2030419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CMO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Berkay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GÖKSU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2030757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CTO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Furkan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Bahadır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ELİK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2030518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CEO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Fatma Nur 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ARABACI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2030047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CF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Aycan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BEYENİR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76784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2030328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8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030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8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7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8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6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B50-386D-43AA-92A0-B35BDC55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Mission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provide creative and reliable solutions that fulfill the needs of industry in the field of Industrial robot applications.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Vision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become the most compelling technology company by driving the Industry’s transition to smart manufacturing.</a:t>
            </a:r>
          </a:p>
          <a:p>
            <a:endParaRPr lang="en-US" dirty="0"/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64DDF9-A72F-4BD2-BF4B-774B974FEC7B}"/>
              </a:ext>
            </a:extLst>
          </p:cNvPr>
          <p:cNvSpPr txBox="1">
            <a:spLocks/>
          </p:cNvSpPr>
          <p:nvPr/>
        </p:nvSpPr>
        <p:spPr>
          <a:xfrm>
            <a:off x="838800" y="363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dirty="0">
                <a:latin typeface="+mn-lt"/>
              </a:rPr>
              <a:t>COMPANY PROFILE</a:t>
            </a:r>
            <a:r>
              <a:rPr lang="tr-TR" dirty="0">
                <a:latin typeface="+mn-lt"/>
              </a:rPr>
              <a:t/>
            </a:r>
            <a:br>
              <a:rPr lang="tr-TR" dirty="0">
                <a:latin typeface="+mn-lt"/>
              </a:rPr>
            </a:br>
            <a:r>
              <a:rPr lang="tr-TR" sz="3400" dirty="0">
                <a:latin typeface="+mn-lt"/>
              </a:rPr>
              <a:t>Mission &amp; Vision</a:t>
            </a:r>
            <a:endParaRPr lang="en-US" sz="3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12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>
                <a:latin typeface="+mn-lt"/>
              </a:rPr>
              <a:t>PROBLEM STATEMENT</a:t>
            </a:r>
            <a:endParaRPr lang="en-US" sz="4000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3">
            <a:extLst>
              <a:ext uri="{FF2B5EF4-FFF2-40B4-BE49-F238E27FC236}">
                <a16:creationId xmlns:a16="http://schemas.microsoft.com/office/drawing/2014/main" id="{0BD01EB5-842A-45A2-B206-5A35E154B60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7" b="2081"/>
          <a:stretch>
            <a:fillRect/>
          </a:stretch>
        </p:blipFill>
        <p:spPr bwMode="auto">
          <a:xfrm>
            <a:off x="126153" y="1367385"/>
            <a:ext cx="4515729" cy="449256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70960E-DE0F-4C80-91CB-127A2FAC5DC4}"/>
              </a:ext>
            </a:extLst>
          </p:cNvPr>
          <p:cNvSpPr txBox="1"/>
          <p:nvPr/>
        </p:nvSpPr>
        <p:spPr>
          <a:xfrm>
            <a:off x="5271295" y="2788402"/>
            <a:ext cx="657975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600" dirty="0"/>
              <a:t>Try to score in the opponents’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600" dirty="0"/>
              <a:t>Try to defend our own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600" dirty="0"/>
              <a:t>Control via tele-controller (non-autonomous)</a:t>
            </a:r>
          </a:p>
          <a:p>
            <a:endParaRPr lang="en-US" sz="2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028AA0-B33B-4047-9A1B-D11B0C0B1359}"/>
              </a:ext>
            </a:extLst>
          </p:cNvPr>
          <p:cNvCxnSpPr>
            <a:cxnSpLocks/>
          </p:cNvCxnSpPr>
          <p:nvPr/>
        </p:nvCxnSpPr>
        <p:spPr>
          <a:xfrm>
            <a:off x="4604700" y="2514551"/>
            <a:ext cx="0" cy="2143873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5BC547-178F-4FB7-A4F9-BA9EA1F8A051}"/>
              </a:ext>
            </a:extLst>
          </p:cNvPr>
          <p:cNvSpPr txBox="1"/>
          <p:nvPr/>
        </p:nvSpPr>
        <p:spPr>
          <a:xfrm>
            <a:off x="4641882" y="3333248"/>
            <a:ext cx="7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75 cm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35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79691B-AE05-4728-ADCE-7C6286E119D0}"/>
              </a:ext>
            </a:extLst>
          </p:cNvPr>
          <p:cNvSpPr txBox="1"/>
          <p:nvPr/>
        </p:nvSpPr>
        <p:spPr>
          <a:xfrm>
            <a:off x="3610423" y="5369192"/>
            <a:ext cx="15868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600" dirty="0"/>
              <a:t>Our Robot</a:t>
            </a:r>
            <a:endParaRPr lang="en-US" sz="2600" dirty="0"/>
          </a:p>
        </p:txBody>
      </p:sp>
      <p:pic>
        <p:nvPicPr>
          <p:cNvPr id="2050" name="Picture 2" descr="controller cartoon ile ilgili gÃ¶rsel sonucu">
            <a:extLst>
              <a:ext uri="{FF2B5EF4-FFF2-40B4-BE49-F238E27FC236}">
                <a16:creationId xmlns:a16="http://schemas.microsoft.com/office/drawing/2014/main" id="{4FBE1D6B-0721-45DC-B91B-C99075D3C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6"/>
          <a:stretch/>
        </p:blipFill>
        <p:spPr bwMode="auto">
          <a:xfrm>
            <a:off x="9076945" y="2296938"/>
            <a:ext cx="2476500" cy="241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043AFF-A20D-4AA9-9481-827003ACEF20}"/>
              </a:ext>
            </a:extLst>
          </p:cNvPr>
          <p:cNvSpPr txBox="1"/>
          <p:nvPr/>
        </p:nvSpPr>
        <p:spPr>
          <a:xfrm>
            <a:off x="1322470" y="5614890"/>
            <a:ext cx="20429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600" b="1" dirty="0"/>
              <a:t>Playfield Side</a:t>
            </a:r>
            <a:endParaRPr lang="en-US" sz="2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F583E1-9537-469C-8C68-1053E1F5C9A5}"/>
              </a:ext>
            </a:extLst>
          </p:cNvPr>
          <p:cNvSpPr txBox="1"/>
          <p:nvPr/>
        </p:nvSpPr>
        <p:spPr>
          <a:xfrm>
            <a:off x="9218805" y="5038794"/>
            <a:ext cx="22390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600" b="1" dirty="0"/>
              <a:t>Controller Side</a:t>
            </a:r>
            <a:endParaRPr lang="en-US" sz="26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03384A-31B2-4F75-929A-7E18D4949C5B}"/>
              </a:ext>
            </a:extLst>
          </p:cNvPr>
          <p:cNvCxnSpPr>
            <a:cxnSpLocks/>
          </p:cNvCxnSpPr>
          <p:nvPr/>
        </p:nvCxnSpPr>
        <p:spPr>
          <a:xfrm flipH="1">
            <a:off x="4116508" y="4779897"/>
            <a:ext cx="5102297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CF6645-368B-40E9-83E2-8965EBDFFAE3}"/>
              </a:ext>
            </a:extLst>
          </p:cNvPr>
          <p:cNvSpPr txBox="1"/>
          <p:nvPr/>
        </p:nvSpPr>
        <p:spPr>
          <a:xfrm>
            <a:off x="6321697" y="4770959"/>
            <a:ext cx="92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&gt; 30 m</a:t>
            </a:r>
            <a:endParaRPr lang="en-US" b="1" dirty="0"/>
          </a:p>
        </p:txBody>
      </p:sp>
      <p:sp>
        <p:nvSpPr>
          <p:cNvPr id="2055" name="Hexagon 2054">
            <a:extLst>
              <a:ext uri="{FF2B5EF4-FFF2-40B4-BE49-F238E27FC236}">
                <a16:creationId xmlns:a16="http://schemas.microsoft.com/office/drawing/2014/main" id="{207B0171-B236-47E4-8A76-0321A2643AEE}"/>
              </a:ext>
            </a:extLst>
          </p:cNvPr>
          <p:cNvSpPr/>
          <p:nvPr/>
        </p:nvSpPr>
        <p:spPr>
          <a:xfrm rot="16200000">
            <a:off x="329327" y="1961178"/>
            <a:ext cx="3798276" cy="3387769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84E575D6-FFE3-4344-B16B-A8DA8686918B}"/>
              </a:ext>
            </a:extLst>
          </p:cNvPr>
          <p:cNvCxnSpPr/>
          <p:nvPr/>
        </p:nvCxnSpPr>
        <p:spPr>
          <a:xfrm>
            <a:off x="534580" y="3655062"/>
            <a:ext cx="3387770" cy="105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Arrow Connector 2070">
            <a:extLst>
              <a:ext uri="{FF2B5EF4-FFF2-40B4-BE49-F238E27FC236}">
                <a16:creationId xmlns:a16="http://schemas.microsoft.com/office/drawing/2014/main" id="{28B349F0-A796-4A6A-9D44-5A6DBE41AB31}"/>
              </a:ext>
            </a:extLst>
          </p:cNvPr>
          <p:cNvCxnSpPr/>
          <p:nvPr/>
        </p:nvCxnSpPr>
        <p:spPr>
          <a:xfrm>
            <a:off x="1322470" y="2208628"/>
            <a:ext cx="17864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Arrow Connector 2072">
            <a:extLst>
              <a:ext uri="{FF2B5EF4-FFF2-40B4-BE49-F238E27FC236}">
                <a16:creationId xmlns:a16="http://schemas.microsoft.com/office/drawing/2014/main" id="{BDAFB7A7-7F0E-4947-B5BC-385C43C66AAB}"/>
              </a:ext>
            </a:extLst>
          </p:cNvPr>
          <p:cNvCxnSpPr/>
          <p:nvPr/>
        </p:nvCxnSpPr>
        <p:spPr>
          <a:xfrm>
            <a:off x="1181686" y="5010658"/>
            <a:ext cx="210700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>
            <a:extLst>
              <a:ext uri="{FF2B5EF4-FFF2-40B4-BE49-F238E27FC236}">
                <a16:creationId xmlns:a16="http://schemas.microsoft.com/office/drawing/2014/main" id="{B024B5D7-3FBE-4720-9FFE-9A84872658C6}"/>
              </a:ext>
            </a:extLst>
          </p:cNvPr>
          <p:cNvSpPr/>
          <p:nvPr/>
        </p:nvSpPr>
        <p:spPr>
          <a:xfrm>
            <a:off x="2167902" y="4682226"/>
            <a:ext cx="529073" cy="592663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EBA3073-352C-451D-A351-99CA0D6C7DE5}"/>
              </a:ext>
            </a:extLst>
          </p:cNvPr>
          <p:cNvCxnSpPr>
            <a:cxnSpLocks/>
          </p:cNvCxnSpPr>
          <p:nvPr/>
        </p:nvCxnSpPr>
        <p:spPr>
          <a:xfrm>
            <a:off x="2711133" y="4987878"/>
            <a:ext cx="975544" cy="656747"/>
          </a:xfrm>
          <a:prstGeom prst="curvedConnector3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miley Face 23">
            <a:extLst>
              <a:ext uri="{FF2B5EF4-FFF2-40B4-BE49-F238E27FC236}">
                <a16:creationId xmlns:a16="http://schemas.microsoft.com/office/drawing/2014/main" id="{76915BCD-2B50-44DD-8B59-C6AD8569B7D1}"/>
              </a:ext>
            </a:extLst>
          </p:cNvPr>
          <p:cNvSpPr/>
          <p:nvPr/>
        </p:nvSpPr>
        <p:spPr>
          <a:xfrm>
            <a:off x="2235187" y="1975422"/>
            <a:ext cx="421913" cy="451986"/>
          </a:xfrm>
          <a:prstGeom prst="smileyFace">
            <a:avLst>
              <a:gd name="adj" fmla="val -465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694D90-8EBD-4B31-A9E7-356E0CCCC2D7}"/>
              </a:ext>
            </a:extLst>
          </p:cNvPr>
          <p:cNvSpPr txBox="1"/>
          <p:nvPr/>
        </p:nvSpPr>
        <p:spPr>
          <a:xfrm>
            <a:off x="3323086" y="1440452"/>
            <a:ext cx="26481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600" dirty="0"/>
              <a:t>Opponents’ Robot</a:t>
            </a:r>
            <a:endParaRPr lang="en-US" sz="2600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6C03894-75A7-4EED-A5F6-F0A76EB92C22}"/>
              </a:ext>
            </a:extLst>
          </p:cNvPr>
          <p:cNvCxnSpPr>
            <a:cxnSpLocks/>
          </p:cNvCxnSpPr>
          <p:nvPr/>
        </p:nvCxnSpPr>
        <p:spPr>
          <a:xfrm flipV="1">
            <a:off x="2670527" y="1703693"/>
            <a:ext cx="698474" cy="488318"/>
          </a:xfrm>
          <a:prstGeom prst="curvedConnector3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514F17-0AFA-4C11-9319-14C89DA3E91C}"/>
              </a:ext>
            </a:extLst>
          </p:cNvPr>
          <p:cNvSpPr txBox="1"/>
          <p:nvPr/>
        </p:nvSpPr>
        <p:spPr>
          <a:xfrm>
            <a:off x="1450922" y="324375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>
                <a:solidFill>
                  <a:srgbClr val="C00000"/>
                </a:solidFill>
              </a:rPr>
              <a:t>Half Field Line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3436991-944A-4DAD-85E0-C52A03294B99}"/>
              </a:ext>
            </a:extLst>
          </p:cNvPr>
          <p:cNvSpPr/>
          <p:nvPr/>
        </p:nvSpPr>
        <p:spPr>
          <a:xfrm>
            <a:off x="198041" y="1088651"/>
            <a:ext cx="1124429" cy="606584"/>
          </a:xfrm>
          <a:prstGeom prst="wedgeRoundRectCallout">
            <a:avLst>
              <a:gd name="adj1" fmla="val 72333"/>
              <a:gd name="adj2" fmla="val 12789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rgbClr val="C00000"/>
                </a:solidFill>
              </a:rPr>
              <a:t>Oppenents’ Goal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22B63DCD-1AA2-4D7B-8278-4D79D87F7A33}"/>
              </a:ext>
            </a:extLst>
          </p:cNvPr>
          <p:cNvSpPr/>
          <p:nvPr/>
        </p:nvSpPr>
        <p:spPr>
          <a:xfrm>
            <a:off x="198041" y="3981111"/>
            <a:ext cx="1124429" cy="553830"/>
          </a:xfrm>
          <a:prstGeom prst="wedgeRoundRectCallout">
            <a:avLst>
              <a:gd name="adj1" fmla="val 72333"/>
              <a:gd name="adj2" fmla="val 12789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rgbClr val="C00000"/>
                </a:solidFill>
              </a:rPr>
              <a:t>Our Goal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996880-A477-4551-8663-3C29D8AA89AC}"/>
              </a:ext>
            </a:extLst>
          </p:cNvPr>
          <p:cNvSpPr/>
          <p:nvPr/>
        </p:nvSpPr>
        <p:spPr>
          <a:xfrm>
            <a:off x="2976638" y="2494884"/>
            <a:ext cx="308180" cy="2706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DC7973C-55FD-48C2-9DA8-0372C3B986D8}"/>
              </a:ext>
            </a:extLst>
          </p:cNvPr>
          <p:cNvCxnSpPr>
            <a:cxnSpLocks/>
          </p:cNvCxnSpPr>
          <p:nvPr/>
        </p:nvCxnSpPr>
        <p:spPr>
          <a:xfrm flipV="1">
            <a:off x="3274090" y="2168464"/>
            <a:ext cx="698474" cy="488318"/>
          </a:xfrm>
          <a:prstGeom prst="curvedConnector3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E7A000-93B8-4893-B744-EF32E7E1E159}"/>
              </a:ext>
            </a:extLst>
          </p:cNvPr>
          <p:cNvSpPr txBox="1"/>
          <p:nvPr/>
        </p:nvSpPr>
        <p:spPr>
          <a:xfrm>
            <a:off x="3935777" y="1896350"/>
            <a:ext cx="12506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600" dirty="0"/>
              <a:t>The ball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457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>
                <a:latin typeface="+mn-lt"/>
              </a:rPr>
              <a:t>REQUIREMENTS &amp; OBJECTIVES</a:t>
            </a:r>
            <a:br>
              <a:rPr lang="tr-TR" sz="4000" dirty="0">
                <a:latin typeface="+mn-lt"/>
              </a:rPr>
            </a:br>
            <a:r>
              <a:rPr lang="tr-TR" sz="3400" dirty="0">
                <a:latin typeface="+mn-lt"/>
              </a:rPr>
              <a:t>Requirements &amp; Constraints</a:t>
            </a:r>
            <a:endParaRPr lang="en-US" sz="3400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7A19408B-652E-4530-BCE4-2AC660DC50E4}"/>
              </a:ext>
            </a:extLst>
          </p:cNvPr>
          <p:cNvSpPr/>
          <p:nvPr/>
        </p:nvSpPr>
        <p:spPr>
          <a:xfrm rot="16200000">
            <a:off x="329327" y="1961178"/>
            <a:ext cx="3798276" cy="3387769"/>
          </a:xfrm>
          <a:prstGeom prst="hexagon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37785B-2729-4EB7-B861-9DC859B6AEB1}"/>
              </a:ext>
            </a:extLst>
          </p:cNvPr>
          <p:cNvCxnSpPr/>
          <p:nvPr/>
        </p:nvCxnSpPr>
        <p:spPr>
          <a:xfrm>
            <a:off x="534580" y="3655062"/>
            <a:ext cx="3387770" cy="105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BF2CA0-12AE-47AD-96DC-23CE96776145}"/>
              </a:ext>
            </a:extLst>
          </p:cNvPr>
          <p:cNvCxnSpPr/>
          <p:nvPr/>
        </p:nvCxnSpPr>
        <p:spPr>
          <a:xfrm>
            <a:off x="1322470" y="2208628"/>
            <a:ext cx="17864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0980D3-7B1E-42AD-BDE6-B3386AC07BB2}"/>
              </a:ext>
            </a:extLst>
          </p:cNvPr>
          <p:cNvCxnSpPr/>
          <p:nvPr/>
        </p:nvCxnSpPr>
        <p:spPr>
          <a:xfrm>
            <a:off x="1181686" y="5010658"/>
            <a:ext cx="210700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y Face 14">
            <a:extLst>
              <a:ext uri="{FF2B5EF4-FFF2-40B4-BE49-F238E27FC236}">
                <a16:creationId xmlns:a16="http://schemas.microsoft.com/office/drawing/2014/main" id="{5371C5D4-01A7-4E57-874E-42795F393806}"/>
              </a:ext>
            </a:extLst>
          </p:cNvPr>
          <p:cNvSpPr/>
          <p:nvPr/>
        </p:nvSpPr>
        <p:spPr>
          <a:xfrm>
            <a:off x="2167902" y="4682226"/>
            <a:ext cx="529073" cy="592663"/>
          </a:xfrm>
          <a:prstGeom prst="smileyFac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F01CAD5F-CC69-4082-8698-A475087C09FD}"/>
              </a:ext>
            </a:extLst>
          </p:cNvPr>
          <p:cNvSpPr/>
          <p:nvPr/>
        </p:nvSpPr>
        <p:spPr>
          <a:xfrm>
            <a:off x="2235187" y="1975422"/>
            <a:ext cx="421913" cy="451986"/>
          </a:xfrm>
          <a:prstGeom prst="smileyFace">
            <a:avLst>
              <a:gd name="adj" fmla="val -465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F7C7D-53C4-409D-8687-1509DE7593C0}"/>
              </a:ext>
            </a:extLst>
          </p:cNvPr>
          <p:cNvSpPr txBox="1"/>
          <p:nvPr/>
        </p:nvSpPr>
        <p:spPr>
          <a:xfrm>
            <a:off x="1450922" y="324375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>
                <a:solidFill>
                  <a:srgbClr val="C00000"/>
                </a:solidFill>
              </a:rPr>
              <a:t>Half Field Line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BA7D34AB-F07D-4643-91C9-DFE0A2A5E603}"/>
              </a:ext>
            </a:extLst>
          </p:cNvPr>
          <p:cNvSpPr/>
          <p:nvPr/>
        </p:nvSpPr>
        <p:spPr>
          <a:xfrm>
            <a:off x="198041" y="1088651"/>
            <a:ext cx="1124429" cy="606584"/>
          </a:xfrm>
          <a:prstGeom prst="wedgeRoundRectCallout">
            <a:avLst>
              <a:gd name="adj1" fmla="val 72333"/>
              <a:gd name="adj2" fmla="val 12789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rgbClr val="C00000"/>
                </a:solidFill>
              </a:rPr>
              <a:t>Oppenents’ Goal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D5331293-483D-40C5-9BA7-FEE2FE87D603}"/>
              </a:ext>
            </a:extLst>
          </p:cNvPr>
          <p:cNvSpPr/>
          <p:nvPr/>
        </p:nvSpPr>
        <p:spPr>
          <a:xfrm>
            <a:off x="198041" y="3981111"/>
            <a:ext cx="1124429" cy="553830"/>
          </a:xfrm>
          <a:prstGeom prst="wedgeRoundRectCallout">
            <a:avLst>
              <a:gd name="adj1" fmla="val 72333"/>
              <a:gd name="adj2" fmla="val 12789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solidFill>
                  <a:srgbClr val="C00000"/>
                </a:solidFill>
              </a:rPr>
              <a:t>Our Goal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64191-960D-4681-8174-1D2D2105C600}"/>
              </a:ext>
            </a:extLst>
          </p:cNvPr>
          <p:cNvSpPr txBox="1"/>
          <p:nvPr/>
        </p:nvSpPr>
        <p:spPr>
          <a:xfrm>
            <a:off x="3966724" y="2311423"/>
            <a:ext cx="769127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500" dirty="0"/>
              <a:t>Goal line should be two times of our robots’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500" dirty="0"/>
              <a:t>20 sec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500" dirty="0"/>
              <a:t>Robot should stay in its’ half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Carrying, grasping and scooping the ball is not allowed. </a:t>
            </a:r>
            <a:endParaRPr lang="tr-T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500" dirty="0"/>
              <a:t>Within $200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9F88-9455-4895-BE9F-A609BA55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tr-TR" sz="4000" dirty="0">
                <a:latin typeface="+mn-lt"/>
              </a:rPr>
              <a:t>REQUIREMENTS &amp; OBJECTIVES</a:t>
            </a:r>
            <a:r>
              <a:rPr lang="tr-TR" dirty="0"/>
              <a:t/>
            </a:r>
            <a:br>
              <a:rPr lang="tr-TR" dirty="0"/>
            </a:br>
            <a:r>
              <a:rPr lang="tr-TR" sz="3400" dirty="0">
                <a:latin typeface="+mn-lt"/>
              </a:rPr>
              <a:t>Performance Related Objectives</a:t>
            </a:r>
            <a:endParaRPr lang="en-US" sz="3400" dirty="0">
              <a:latin typeface="+mn-lt"/>
            </a:endParaRPr>
          </a:p>
        </p:txBody>
      </p:sp>
      <p:sp>
        <p:nvSpPr>
          <p:cNvPr id="4" name="Shape 92">
            <a:extLst>
              <a:ext uri="{FF2B5EF4-FFF2-40B4-BE49-F238E27FC236}">
                <a16:creationId xmlns:a16="http://schemas.microsoft.com/office/drawing/2014/main" id="{5607223F-03DD-4F0C-9B0F-F9C5B15037CD}"/>
              </a:ext>
            </a:extLst>
          </p:cNvPr>
          <p:cNvSpPr/>
          <p:nvPr/>
        </p:nvSpPr>
        <p:spPr>
          <a:xfrm>
            <a:off x="0" y="6124353"/>
            <a:ext cx="12192000" cy="7336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tr-TR" sz="2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 PITECH 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94">
            <a:extLst>
              <a:ext uri="{FF2B5EF4-FFF2-40B4-BE49-F238E27FC236}">
                <a16:creationId xmlns:a16="http://schemas.microsoft.com/office/drawing/2014/main" id="{14A61A72-7592-4726-8827-5351BDBB30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12934" y="6090314"/>
            <a:ext cx="801725" cy="8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5">
            <a:extLst>
              <a:ext uri="{FF2B5EF4-FFF2-40B4-BE49-F238E27FC236}">
                <a16:creationId xmlns:a16="http://schemas.microsoft.com/office/drawing/2014/main" id="{BF865788-0132-4ECA-AFE1-ED372E47EB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02" t="30279" r="49853" b="30873"/>
          <a:stretch/>
        </p:blipFill>
        <p:spPr>
          <a:xfrm>
            <a:off x="10407413" y="6136014"/>
            <a:ext cx="805521" cy="7103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ik Üçgen 14">
            <a:extLst>
              <a:ext uri="{FF2B5EF4-FFF2-40B4-BE49-F238E27FC236}">
                <a16:creationId xmlns:a16="http://schemas.microsoft.com/office/drawing/2014/main" id="{6A6364F7-0D0B-44B1-BF15-6EDA70F066E5}"/>
              </a:ext>
            </a:extLst>
          </p:cNvPr>
          <p:cNvSpPr/>
          <p:nvPr/>
        </p:nvSpPr>
        <p:spPr>
          <a:xfrm rot="10800000">
            <a:off x="7987665" y="0"/>
            <a:ext cx="4204335" cy="1417955"/>
          </a:xfrm>
          <a:prstGeom prst="rt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10" name="Resim 27">
            <a:extLst>
              <a:ext uri="{FF2B5EF4-FFF2-40B4-BE49-F238E27FC236}">
                <a16:creationId xmlns:a16="http://schemas.microsoft.com/office/drawing/2014/main" id="{830D151B-EC68-40DC-A715-42E2C5C01D38}"/>
              </a:ext>
            </a:extLst>
          </p:cNvPr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70" y="259080"/>
            <a:ext cx="798830" cy="79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 53">
            <a:extLst>
              <a:ext uri="{FF2B5EF4-FFF2-40B4-BE49-F238E27FC236}">
                <a16:creationId xmlns:a16="http://schemas.microsoft.com/office/drawing/2014/main" id="{61EB58F7-84BC-45EF-8204-520480D9B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433" y="2442420"/>
            <a:ext cx="2494542" cy="3360227"/>
          </a:xfrm>
          <a:custGeom>
            <a:avLst/>
            <a:gdLst>
              <a:gd name="T0" fmla="*/ 965 w 1930"/>
              <a:gd name="T1" fmla="*/ 0 h 2601"/>
              <a:gd name="T2" fmla="*/ 0 w 1930"/>
              <a:gd name="T3" fmla="*/ 0 h 2601"/>
              <a:gd name="T4" fmla="*/ 0 w 1930"/>
              <a:gd name="T5" fmla="*/ 2106 h 2601"/>
              <a:gd name="T6" fmla="*/ 965 w 1930"/>
              <a:gd name="T7" fmla="*/ 2600 h 2601"/>
              <a:gd name="T8" fmla="*/ 1929 w 1930"/>
              <a:gd name="T9" fmla="*/ 2106 h 2601"/>
              <a:gd name="T10" fmla="*/ 1929 w 1930"/>
              <a:gd name="T11" fmla="*/ 0 h 2601"/>
              <a:gd name="T12" fmla="*/ 965 w 1930"/>
              <a:gd name="T13" fmla="*/ 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0" h="2601">
                <a:moveTo>
                  <a:pt x="965" y="0"/>
                </a:moveTo>
                <a:lnTo>
                  <a:pt x="0" y="0"/>
                </a:lnTo>
                <a:lnTo>
                  <a:pt x="0" y="2106"/>
                </a:lnTo>
                <a:lnTo>
                  <a:pt x="965" y="2600"/>
                </a:lnTo>
                <a:lnTo>
                  <a:pt x="1929" y="2106"/>
                </a:lnTo>
                <a:lnTo>
                  <a:pt x="1929" y="0"/>
                </a:lnTo>
                <a:lnTo>
                  <a:pt x="965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>
              <a:latin typeface="+mj-lt"/>
            </a:endParaRPr>
          </a:p>
        </p:txBody>
      </p:sp>
      <p:sp>
        <p:nvSpPr>
          <p:cNvPr id="12" name="Freeform 54">
            <a:extLst>
              <a:ext uri="{FF2B5EF4-FFF2-40B4-BE49-F238E27FC236}">
                <a16:creationId xmlns:a16="http://schemas.microsoft.com/office/drawing/2014/main" id="{73906FC1-22FC-481D-BC5A-976889D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995" y="2441008"/>
            <a:ext cx="427149" cy="535359"/>
          </a:xfrm>
          <a:custGeom>
            <a:avLst/>
            <a:gdLst>
              <a:gd name="T0" fmla="*/ 330 w 331"/>
              <a:gd name="T1" fmla="*/ 412 h 413"/>
              <a:gd name="T2" fmla="*/ 0 w 331"/>
              <a:gd name="T3" fmla="*/ 412 h 413"/>
              <a:gd name="T4" fmla="*/ 0 w 331"/>
              <a:gd name="T5" fmla="*/ 0 h 413"/>
              <a:gd name="T6" fmla="*/ 330 w 331"/>
              <a:gd name="T7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1" h="413">
                <a:moveTo>
                  <a:pt x="330" y="412"/>
                </a:moveTo>
                <a:lnTo>
                  <a:pt x="0" y="412"/>
                </a:lnTo>
                <a:lnTo>
                  <a:pt x="0" y="0"/>
                </a:lnTo>
                <a:lnTo>
                  <a:pt x="330" y="412"/>
                </a:ln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>
              <a:latin typeface="+mj-lt"/>
            </a:endParaRPr>
          </a:p>
        </p:txBody>
      </p:sp>
      <p:sp>
        <p:nvSpPr>
          <p:cNvPr id="15" name="Freeform 53">
            <a:extLst>
              <a:ext uri="{FF2B5EF4-FFF2-40B4-BE49-F238E27FC236}">
                <a16:creationId xmlns:a16="http://schemas.microsoft.com/office/drawing/2014/main" id="{CBF3C026-B5EC-41D7-BE9F-166A94B69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975" y="2443593"/>
            <a:ext cx="2494542" cy="3360227"/>
          </a:xfrm>
          <a:custGeom>
            <a:avLst/>
            <a:gdLst>
              <a:gd name="T0" fmla="*/ 965 w 1930"/>
              <a:gd name="T1" fmla="*/ 0 h 2601"/>
              <a:gd name="T2" fmla="*/ 0 w 1930"/>
              <a:gd name="T3" fmla="*/ 0 h 2601"/>
              <a:gd name="T4" fmla="*/ 0 w 1930"/>
              <a:gd name="T5" fmla="*/ 2106 h 2601"/>
              <a:gd name="T6" fmla="*/ 965 w 1930"/>
              <a:gd name="T7" fmla="*/ 2600 h 2601"/>
              <a:gd name="T8" fmla="*/ 1929 w 1930"/>
              <a:gd name="T9" fmla="*/ 2106 h 2601"/>
              <a:gd name="T10" fmla="*/ 1929 w 1930"/>
              <a:gd name="T11" fmla="*/ 0 h 2601"/>
              <a:gd name="T12" fmla="*/ 965 w 1930"/>
              <a:gd name="T13" fmla="*/ 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0" h="2601">
                <a:moveTo>
                  <a:pt x="965" y="0"/>
                </a:moveTo>
                <a:lnTo>
                  <a:pt x="0" y="0"/>
                </a:lnTo>
                <a:lnTo>
                  <a:pt x="0" y="2106"/>
                </a:lnTo>
                <a:lnTo>
                  <a:pt x="965" y="2600"/>
                </a:lnTo>
                <a:lnTo>
                  <a:pt x="1929" y="2106"/>
                </a:lnTo>
                <a:lnTo>
                  <a:pt x="1929" y="0"/>
                </a:lnTo>
                <a:lnTo>
                  <a:pt x="96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 dirty="0">
              <a:latin typeface="+mj-lt"/>
            </a:endParaRPr>
          </a:p>
        </p:txBody>
      </p:sp>
      <p:sp>
        <p:nvSpPr>
          <p:cNvPr id="16" name="Freeform 54">
            <a:extLst>
              <a:ext uri="{FF2B5EF4-FFF2-40B4-BE49-F238E27FC236}">
                <a16:creationId xmlns:a16="http://schemas.microsoft.com/office/drawing/2014/main" id="{FC496C1B-3984-4E34-A7F1-132C49EA7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739" y="2443592"/>
            <a:ext cx="427149" cy="535359"/>
          </a:xfrm>
          <a:custGeom>
            <a:avLst/>
            <a:gdLst>
              <a:gd name="T0" fmla="*/ 330 w 331"/>
              <a:gd name="T1" fmla="*/ 412 h 413"/>
              <a:gd name="T2" fmla="*/ 0 w 331"/>
              <a:gd name="T3" fmla="*/ 412 h 413"/>
              <a:gd name="T4" fmla="*/ 0 w 331"/>
              <a:gd name="T5" fmla="*/ 0 h 413"/>
              <a:gd name="T6" fmla="*/ 330 w 331"/>
              <a:gd name="T7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1" h="413">
                <a:moveTo>
                  <a:pt x="330" y="412"/>
                </a:moveTo>
                <a:lnTo>
                  <a:pt x="0" y="412"/>
                </a:lnTo>
                <a:lnTo>
                  <a:pt x="0" y="0"/>
                </a:lnTo>
                <a:lnTo>
                  <a:pt x="330" y="412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>
              <a:latin typeface="+mj-lt"/>
            </a:endParaRPr>
          </a:p>
        </p:txBody>
      </p:sp>
      <p:sp>
        <p:nvSpPr>
          <p:cNvPr id="17" name="Freeform 53">
            <a:extLst>
              <a:ext uri="{FF2B5EF4-FFF2-40B4-BE49-F238E27FC236}">
                <a16:creationId xmlns:a16="http://schemas.microsoft.com/office/drawing/2014/main" id="{76697BD7-647A-43A1-B3E1-B14A7A31C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204" y="2442420"/>
            <a:ext cx="2494542" cy="3360227"/>
          </a:xfrm>
          <a:custGeom>
            <a:avLst/>
            <a:gdLst>
              <a:gd name="T0" fmla="*/ 965 w 1930"/>
              <a:gd name="T1" fmla="*/ 0 h 2601"/>
              <a:gd name="T2" fmla="*/ 0 w 1930"/>
              <a:gd name="T3" fmla="*/ 0 h 2601"/>
              <a:gd name="T4" fmla="*/ 0 w 1930"/>
              <a:gd name="T5" fmla="*/ 2106 h 2601"/>
              <a:gd name="T6" fmla="*/ 965 w 1930"/>
              <a:gd name="T7" fmla="*/ 2600 h 2601"/>
              <a:gd name="T8" fmla="*/ 1929 w 1930"/>
              <a:gd name="T9" fmla="*/ 2106 h 2601"/>
              <a:gd name="T10" fmla="*/ 1929 w 1930"/>
              <a:gd name="T11" fmla="*/ 0 h 2601"/>
              <a:gd name="T12" fmla="*/ 965 w 1930"/>
              <a:gd name="T13" fmla="*/ 0 h 2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0" h="2601">
                <a:moveTo>
                  <a:pt x="965" y="0"/>
                </a:moveTo>
                <a:lnTo>
                  <a:pt x="0" y="0"/>
                </a:lnTo>
                <a:lnTo>
                  <a:pt x="0" y="2106"/>
                </a:lnTo>
                <a:lnTo>
                  <a:pt x="965" y="2600"/>
                </a:lnTo>
                <a:lnTo>
                  <a:pt x="1929" y="2106"/>
                </a:lnTo>
                <a:lnTo>
                  <a:pt x="1929" y="0"/>
                </a:lnTo>
                <a:lnTo>
                  <a:pt x="965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/>
          <a:p>
            <a:endParaRPr lang="en-US" sz="675" dirty="0">
              <a:latin typeface="+mj-lt"/>
            </a:endParaRPr>
          </a:p>
        </p:txBody>
      </p:sp>
      <p:sp>
        <p:nvSpPr>
          <p:cNvPr id="18" name="Freeform 54">
            <a:extLst>
              <a:ext uri="{FF2B5EF4-FFF2-40B4-BE49-F238E27FC236}">
                <a16:creationId xmlns:a16="http://schemas.microsoft.com/office/drawing/2014/main" id="{D64A413C-7DA7-4B26-ABDD-2396749E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925" y="2442419"/>
            <a:ext cx="427149" cy="535359"/>
          </a:xfrm>
          <a:custGeom>
            <a:avLst/>
            <a:gdLst>
              <a:gd name="T0" fmla="*/ 330 w 331"/>
              <a:gd name="T1" fmla="*/ 412 h 413"/>
              <a:gd name="T2" fmla="*/ 0 w 331"/>
              <a:gd name="T3" fmla="*/ 412 h 413"/>
              <a:gd name="T4" fmla="*/ 0 w 331"/>
              <a:gd name="T5" fmla="*/ 0 h 413"/>
              <a:gd name="T6" fmla="*/ 330 w 331"/>
              <a:gd name="T7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1" h="413">
                <a:moveTo>
                  <a:pt x="330" y="412"/>
                </a:moveTo>
                <a:lnTo>
                  <a:pt x="0" y="412"/>
                </a:lnTo>
                <a:lnTo>
                  <a:pt x="0" y="0"/>
                </a:lnTo>
                <a:lnTo>
                  <a:pt x="330" y="412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75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C25F1-EBB0-46DE-96FB-953F5C881497}"/>
              </a:ext>
            </a:extLst>
          </p:cNvPr>
          <p:cNvSpPr txBox="1"/>
          <p:nvPr/>
        </p:nvSpPr>
        <p:spPr bwMode="auto">
          <a:xfrm>
            <a:off x="2284254" y="2715698"/>
            <a:ext cx="1542899" cy="3847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tr-TR" sz="2500" b="1" dirty="0">
                <a:solidFill>
                  <a:schemeClr val="bg1"/>
                </a:solidFill>
                <a:latin typeface="+mj-lt"/>
                <a:ea typeface="EverSlide Office" charset="0"/>
                <a:cs typeface="EverSlide Office" charset="0"/>
              </a:rPr>
              <a:t>Range</a:t>
            </a:r>
            <a:endParaRPr lang="en-US" sz="2500" b="1" dirty="0">
              <a:solidFill>
                <a:schemeClr val="bg1"/>
              </a:solidFill>
              <a:latin typeface="+mj-lt"/>
              <a:ea typeface="EverSlide Office" charset="0"/>
              <a:cs typeface="EverSlide Office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1F5A6-3D54-4E28-9D67-89EB9C513649}"/>
              </a:ext>
            </a:extLst>
          </p:cNvPr>
          <p:cNvSpPr txBox="1"/>
          <p:nvPr/>
        </p:nvSpPr>
        <p:spPr bwMode="auto">
          <a:xfrm>
            <a:off x="4778796" y="2505912"/>
            <a:ext cx="2127517" cy="7694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tr-TR" sz="2500" b="1" dirty="0">
                <a:solidFill>
                  <a:schemeClr val="bg1"/>
                </a:solidFill>
                <a:latin typeface="+mj-lt"/>
                <a:ea typeface="linea-basic-10" charset="0"/>
                <a:cs typeface="linea-basic-10" charset="0"/>
              </a:rPr>
              <a:t>Power Consumption</a:t>
            </a:r>
            <a:endParaRPr lang="en-US" sz="2500" b="1" dirty="0">
              <a:solidFill>
                <a:schemeClr val="bg1"/>
              </a:solidFill>
              <a:latin typeface="+mj-lt"/>
              <a:ea typeface="EverSlide Office" charset="0"/>
              <a:cs typeface="EverSlide Office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BA2786-CC8B-4E3D-A0F2-2DC71C619C11}"/>
              </a:ext>
            </a:extLst>
          </p:cNvPr>
          <p:cNvSpPr txBox="1"/>
          <p:nvPr/>
        </p:nvSpPr>
        <p:spPr bwMode="auto">
          <a:xfrm>
            <a:off x="7516907" y="2531173"/>
            <a:ext cx="2287133" cy="76944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tr-TR" sz="2500" b="1" dirty="0">
                <a:solidFill>
                  <a:schemeClr val="bg1"/>
                </a:solidFill>
                <a:latin typeface="+mj-lt"/>
                <a:ea typeface="EverSlide Office" charset="0"/>
                <a:cs typeface="EverSlide Office" charset="0"/>
              </a:rPr>
              <a:t>Transmission Delay</a:t>
            </a:r>
            <a:endParaRPr lang="en-US" sz="2500" b="1" dirty="0">
              <a:solidFill>
                <a:schemeClr val="bg1"/>
              </a:solidFill>
              <a:latin typeface="+mj-lt"/>
              <a:ea typeface="EverSlide Office" charset="0"/>
              <a:cs typeface="EverSlide Office" charset="0"/>
            </a:endParaRPr>
          </a:p>
        </p:txBody>
      </p:sp>
      <p:sp>
        <p:nvSpPr>
          <p:cNvPr id="27" name="Shape 2554">
            <a:extLst>
              <a:ext uri="{FF2B5EF4-FFF2-40B4-BE49-F238E27FC236}">
                <a16:creationId xmlns:a16="http://schemas.microsoft.com/office/drawing/2014/main" id="{34EDC522-6DCF-43AA-9E1C-6C737F627492}"/>
              </a:ext>
            </a:extLst>
          </p:cNvPr>
          <p:cNvSpPr/>
          <p:nvPr/>
        </p:nvSpPr>
        <p:spPr>
          <a:xfrm>
            <a:off x="8311995" y="1771665"/>
            <a:ext cx="696959" cy="633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8" name="Shape 2587">
            <a:extLst>
              <a:ext uri="{FF2B5EF4-FFF2-40B4-BE49-F238E27FC236}">
                <a16:creationId xmlns:a16="http://schemas.microsoft.com/office/drawing/2014/main" id="{7EE9C49E-93F9-4530-BDEB-5B5C13469575}"/>
              </a:ext>
            </a:extLst>
          </p:cNvPr>
          <p:cNvSpPr/>
          <p:nvPr/>
        </p:nvSpPr>
        <p:spPr>
          <a:xfrm>
            <a:off x="2763869" y="1810994"/>
            <a:ext cx="523259" cy="523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30" name="Shape 2617">
            <a:extLst>
              <a:ext uri="{FF2B5EF4-FFF2-40B4-BE49-F238E27FC236}">
                <a16:creationId xmlns:a16="http://schemas.microsoft.com/office/drawing/2014/main" id="{E810944D-8E2E-4312-B1BB-233954BBFE3F}"/>
              </a:ext>
            </a:extLst>
          </p:cNvPr>
          <p:cNvSpPr/>
          <p:nvPr/>
        </p:nvSpPr>
        <p:spPr>
          <a:xfrm>
            <a:off x="5513579" y="1798405"/>
            <a:ext cx="725331" cy="593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67B06-77F6-4F21-9636-6119CD63120C}"/>
              </a:ext>
            </a:extLst>
          </p:cNvPr>
          <p:cNvSpPr txBox="1"/>
          <p:nvPr/>
        </p:nvSpPr>
        <p:spPr>
          <a:xfrm>
            <a:off x="4628736" y="3309391"/>
            <a:ext cx="2491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Perfect–&gt; 30 min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Sufficient -&gt; 15 min of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Poor -&gt; 5 min of operation</a:t>
            </a:r>
          </a:p>
          <a:p>
            <a:r>
              <a:rPr lang="tr-TR" dirty="0"/>
              <a:t>    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EA018F-9221-4D6D-A4A2-DD48ED8056AF}"/>
              </a:ext>
            </a:extLst>
          </p:cNvPr>
          <p:cNvSpPr txBox="1"/>
          <p:nvPr/>
        </p:nvSpPr>
        <p:spPr>
          <a:xfrm>
            <a:off x="7442269" y="3229351"/>
            <a:ext cx="2491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Perfect–&gt; 100 ms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Good -&gt; 400 ms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Sufficient-&gt; 600 ms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Poor-&gt; 1 sec delay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B25BE4-DAB8-4FF0-83EC-32F2D39820F4}"/>
              </a:ext>
            </a:extLst>
          </p:cNvPr>
          <p:cNvSpPr txBox="1"/>
          <p:nvPr/>
        </p:nvSpPr>
        <p:spPr>
          <a:xfrm>
            <a:off x="1855947" y="3183233"/>
            <a:ext cx="2491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Perfect–&gt;more than 30m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Sufficient-&gt; 30 m indoor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Poor/Failure-&gt; less than 30 m</a:t>
            </a:r>
          </a:p>
        </p:txBody>
      </p:sp>
    </p:spTree>
    <p:extLst>
      <p:ext uri="{BB962C8B-B14F-4D97-AF65-F5344CB8AC3E}">
        <p14:creationId xmlns:p14="http://schemas.microsoft.com/office/powerpoint/2010/main" val="38541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399</Words>
  <Application>Microsoft Office PowerPoint</Application>
  <PresentationFormat>Widescreen</PresentationFormat>
  <Paragraphs>146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EverSlide Office</vt:lpstr>
      <vt:lpstr>Gill Sans</vt:lpstr>
      <vt:lpstr>linea-basic-10</vt:lpstr>
      <vt:lpstr>Office Theme</vt:lpstr>
      <vt:lpstr>CONCEPTUAL DESIGN PRESENTATION Devices Trying to Score in Each Others’ Goals</vt:lpstr>
      <vt:lpstr>CEO FATMA NUR ARABACI</vt:lpstr>
      <vt:lpstr>Presentation Outline</vt:lpstr>
      <vt:lpstr>COMPANY PROFILE Shareholders</vt:lpstr>
      <vt:lpstr>PowerPoint Presentation</vt:lpstr>
      <vt:lpstr>PROBLEM STATEMENT</vt:lpstr>
      <vt:lpstr>PowerPoint Presentation</vt:lpstr>
      <vt:lpstr>REQUIREMENTS &amp; OBJECTIVES Requirements &amp; Constraints</vt:lpstr>
      <vt:lpstr>REQUIREMENTS &amp; OBJECTIVES Performance Related Objectives</vt:lpstr>
      <vt:lpstr>CMO BERKAY GÖKSU</vt:lpstr>
      <vt:lpstr>Overall Block Diagram Flow Chart Motion Subsystem Shooting Subsystem</vt:lpstr>
      <vt:lpstr>Block Diagram of Robot Side</vt:lpstr>
      <vt:lpstr>Block Diagram of Controller Side</vt:lpstr>
      <vt:lpstr>Flow Chart</vt:lpstr>
      <vt:lpstr>Subsystems</vt:lpstr>
      <vt:lpstr> Shooting Subsystem</vt:lpstr>
      <vt:lpstr>PowerPoint Presentation</vt:lpstr>
      <vt:lpstr> Motion Subsystem</vt:lpstr>
      <vt:lpstr> Differential Drive</vt:lpstr>
      <vt:lpstr>CTO FURKAN BAHADIR ELİK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CFO AYCAN BEYENİR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 İREM COŞKUN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DESIGN PRESENTATION</dc:title>
  <dc:creator>Fato</dc:creator>
  <cp:lastModifiedBy>Berkay Göksu</cp:lastModifiedBy>
  <cp:revision>67</cp:revision>
  <dcterms:created xsi:type="dcterms:W3CDTF">2018-12-25T08:01:41Z</dcterms:created>
  <dcterms:modified xsi:type="dcterms:W3CDTF">2018-12-27T02:09:09Z</dcterms:modified>
</cp:coreProperties>
</file>