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9" r:id="rId3"/>
    <p:sldId id="257" r:id="rId4"/>
    <p:sldId id="258" r:id="rId5"/>
    <p:sldId id="261" r:id="rId6"/>
    <p:sldId id="266" r:id="rId7"/>
    <p:sldId id="264" r:id="rId8"/>
    <p:sldId id="263" r:id="rId9"/>
    <p:sldId id="265" r:id="rId10"/>
    <p:sldId id="283" r:id="rId11"/>
    <p:sldId id="284" r:id="rId12"/>
    <p:sldId id="280" r:id="rId13"/>
    <p:sldId id="281" r:id="rId14"/>
    <p:sldId id="282" r:id="rId15"/>
    <p:sldId id="278" r:id="rId16"/>
    <p:sldId id="275" r:id="rId17"/>
    <p:sldId id="27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7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2D8BD-EFEA-48E2-B630-26015CCED152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7ABD9-C53D-4E3E-BD1B-9E0BDFBBF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8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C4596-2CC4-0419-767E-A4E8774CC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FE6A5-F4A1-3B51-C121-AB25D1AE0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D59BC-1CF9-4B4D-2810-74F999E5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ED82-82CE-432C-BE0E-9ABC701B6454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236A7-E2F8-B2B2-9D89-A773A637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E8A6AC-18B8-18C3-B472-90589017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142-51F0-417F-A9B7-A046DE5F6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91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0A462-4BD2-85F3-B436-0205359F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E9A724-A88B-8CEF-38BB-FAA3B403D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27D5FE-DCB4-D5B7-FA02-A24A9324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ED82-82CE-432C-BE0E-9ABC701B6454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68360-DC62-9290-922D-D3EF3EA4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4753A2-952F-A160-BE5D-B02F2EFF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142-51F0-417F-A9B7-A046DE5F6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01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92A9DD-19BD-2CE0-504D-B7E035790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51BDC7-239E-0A6D-52AF-5CB1D9802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3B16EA-2B69-ABAE-B7BB-4E17D6A3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ED82-82CE-432C-BE0E-9ABC701B6454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8A4794-F512-978F-CB65-9688D978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F2C11D-C212-3E8D-AAF9-F4AA61CB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142-51F0-417F-A9B7-A046DE5F6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87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DCC3A-6AB8-CE45-9F79-5C3720D3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A411A-FFAF-0FBB-14AF-1AF4F840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7C4F65-F46E-12D1-310C-2D8B2B56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ED82-82CE-432C-BE0E-9ABC701B6454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7F150-27C0-4DA8-A81F-E7AA60CA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217461-CA81-78E8-781D-3B9715DD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142-51F0-417F-A9B7-A046DE5F6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5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BD9D7-F6D7-6114-6F69-E2D6F9C9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0158A-9028-4882-013E-26F26AED9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5EE21B-7C0B-58A2-6B55-B8B0FADF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ED82-82CE-432C-BE0E-9ABC701B6454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BE25CE-AEE9-F67A-855A-A0BDD91F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6BF111-12B5-C7F5-12D9-3568B6DC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142-51F0-417F-A9B7-A046DE5F6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80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0B4BD-2E95-3D61-0147-20BE28DC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871556-7B91-F8FA-C486-14A01429C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3DCB3D-0F47-DE3A-CFDD-11F290F83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41E8FE-A858-C8C9-1104-AF340395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ED82-82CE-432C-BE0E-9ABC701B6454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BC0765-6525-AF06-6331-538AC8D7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757D5E-E88F-8545-0C9A-DA48DA32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142-51F0-417F-A9B7-A046DE5F6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96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6902C-B944-CDD7-E68A-06CD81FF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9B91F0-4292-700E-CD3D-7D87C79F7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093D98-DA81-340B-0E16-64FE2A353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BBB5C4-DA50-E894-D170-25C0E0118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3A5107-7A54-22CB-1ADD-5CA14EA9B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B6E0BBA-350D-8452-BB1C-5665212B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ED82-82CE-432C-BE0E-9ABC701B6454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D403E4-243D-EE20-2A39-0CD71AA6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7FD4E95-A78D-CA98-DC0E-79C72B8D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142-51F0-417F-A9B7-A046DE5F6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68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25A0A-6F1A-84C2-8B63-B314CF07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5FBFF1-05CE-196E-80B0-E6550C05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ED82-82CE-432C-BE0E-9ABC701B6454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9EC736-15B6-B014-C907-AFF49C47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0362D1-DBE2-7836-9228-D1FDE88A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142-51F0-417F-A9B7-A046DE5F6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62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34691A-377C-ED6C-90AB-1AB7A4CA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ED82-82CE-432C-BE0E-9ABC701B6454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544FB7-5C23-FD62-3CE4-C89F3681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317738-FA00-87D8-4839-00C8F471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142-51F0-417F-A9B7-A046DE5F6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11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2B2DF-5FBE-DB4C-3B5D-992AAC7C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8CF4B6-5576-584E-F94F-D468F913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1BEB62-4D8A-4AC3-F257-862737FE4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FBAFD5-58C8-434F-3E0B-D5830EC8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ED82-82CE-432C-BE0E-9ABC701B6454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0A840F-A135-2573-2883-60835367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FC0FFC-610E-FAE8-0123-8ADE66AA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142-51F0-417F-A9B7-A046DE5F6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68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14D4F-E700-4D01-EC76-F2197213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D6CF51-4A24-E159-C817-FEB8CE925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99C747-EBF5-5DFB-060F-EEC0311BE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0BB9F8-49EA-13BF-9029-3035EFD6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ED82-82CE-432C-BE0E-9ABC701B6454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329207-3C1F-48CF-E63E-06BA8DCF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D92A22-3555-A7A8-C8C2-404B070D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2142-51F0-417F-A9B7-A046DE5F6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66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837610-2C55-FEA6-46E0-260D9C04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D1B816-1301-5CBD-FFFB-7B79EA16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057CDE-E953-9801-FF06-8F27F5ED9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AED82-82CE-432C-BE0E-9ABC701B6454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CB4BBB-9D83-B900-11D4-28893FE74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6304E1-7FD6-8838-A4A0-74A338D04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2142-51F0-417F-A9B7-A046DE5F6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57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53707B7-CDEF-9038-6358-811D3F71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860"/>
            <a:ext cx="12192000" cy="531627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9398DA7-FF67-F211-B945-0BDD10A80E5C}"/>
              </a:ext>
            </a:extLst>
          </p:cNvPr>
          <p:cNvSpPr txBox="1"/>
          <p:nvPr/>
        </p:nvSpPr>
        <p:spPr>
          <a:xfrm>
            <a:off x="3151415" y="1816751"/>
            <a:ext cx="6097554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atin typeface="A-OTF Folk Pro B" panose="020B0700000000000000" pitchFamily="34" charset="-128"/>
                <a:ea typeface="A-OTF Folk Pro B" panose="020B0700000000000000" pitchFamily="34" charset="-128"/>
              </a:rPr>
              <a:t>華為有禮  花粉出任務 抽購物金 </a:t>
            </a:r>
            <a:endParaRPr lang="zh-TW" altLang="en-US" sz="2800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5F852752-DF48-F9D1-5EC1-52DBC92B1BAC}"/>
              </a:ext>
            </a:extLst>
          </p:cNvPr>
          <p:cNvGrpSpPr/>
          <p:nvPr/>
        </p:nvGrpSpPr>
        <p:grpSpPr>
          <a:xfrm>
            <a:off x="2499361" y="2414688"/>
            <a:ext cx="7219406" cy="3597734"/>
            <a:chOff x="3151415" y="2722435"/>
            <a:chExt cx="5638799" cy="316029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0E53A5D-0F16-0B4F-D228-A32E3DD9B264}"/>
                </a:ext>
              </a:extLst>
            </p:cNvPr>
            <p:cNvSpPr/>
            <p:nvPr/>
          </p:nvSpPr>
          <p:spPr>
            <a:xfrm>
              <a:off x="3151415" y="2722435"/>
              <a:ext cx="5638799" cy="316029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3990F45A-3526-E33C-1257-271B08388EDC}"/>
                </a:ext>
              </a:extLst>
            </p:cNvPr>
            <p:cNvSpPr/>
            <p:nvPr/>
          </p:nvSpPr>
          <p:spPr>
            <a:xfrm>
              <a:off x="5671654" y="2892787"/>
              <a:ext cx="1231233" cy="35292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華為有禮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6EC18D0-7689-625D-2F7F-2DBDF4487E6E}"/>
                </a:ext>
              </a:extLst>
            </p:cNvPr>
            <p:cNvSpPr txBox="1"/>
            <p:nvPr/>
          </p:nvSpPr>
          <p:spPr>
            <a:xfrm>
              <a:off x="5575401" y="3282486"/>
              <a:ext cx="275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spc="300" dirty="0">
                  <a:latin typeface="A-OTF Folk Pro H" panose="020B0900000000000000" pitchFamily="34" charset="-128"/>
                  <a:ea typeface="A-OTF Folk Pro H" panose="020B0900000000000000" pitchFamily="34" charset="-128"/>
                </a:rPr>
                <a:t>花粉出任務</a:t>
              </a:r>
            </a:p>
          </p:txBody>
        </p:sp>
        <p:sp>
          <p:nvSpPr>
            <p:cNvPr id="32" name="流程圖: 程序 31">
              <a:extLst>
                <a:ext uri="{FF2B5EF4-FFF2-40B4-BE49-F238E27FC236}">
                  <a16:creationId xmlns:a16="http://schemas.microsoft.com/office/drawing/2014/main" id="{F031D799-0929-48D2-14C4-C7BE85B45059}"/>
                </a:ext>
              </a:extLst>
            </p:cNvPr>
            <p:cNvSpPr/>
            <p:nvPr/>
          </p:nvSpPr>
          <p:spPr>
            <a:xfrm>
              <a:off x="5671654" y="4508633"/>
              <a:ext cx="2614864" cy="36094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A-OTF Folk Pro B" panose="020B0700000000000000" pitchFamily="34" charset="-128"/>
                  <a:ea typeface="A-OTF Folk Pro B" panose="020B0700000000000000" pitchFamily="34" charset="-128"/>
                </a:rPr>
                <a:t>HUAWEI</a:t>
              </a:r>
              <a:r>
                <a:rPr lang="zh-TW" altLang="en-US" sz="1400" dirty="0">
                  <a:solidFill>
                    <a:srgbClr val="FF0000"/>
                  </a:solidFill>
                  <a:latin typeface="A-OTF Folk Pro B" panose="020B0700000000000000" pitchFamily="34" charset="-128"/>
                  <a:ea typeface="A-OTF Folk Pro B" panose="020B0700000000000000" pitchFamily="34" charset="-128"/>
                </a:rPr>
                <a:t> </a:t>
              </a:r>
              <a:r>
                <a:rPr lang="en-US" altLang="zh-TW" sz="2000" dirty="0">
                  <a:solidFill>
                    <a:srgbClr val="FF0000"/>
                  </a:solidFill>
                  <a:latin typeface="A-OTF Folk Pro B" panose="020B0700000000000000" pitchFamily="34" charset="-128"/>
                  <a:ea typeface="A-OTF Folk Pro B" panose="020B0700000000000000" pitchFamily="34" charset="-128"/>
                </a:rPr>
                <a:t>500</a:t>
              </a:r>
              <a:r>
                <a:rPr lang="zh-TW" altLang="en-US" sz="1400" dirty="0">
                  <a:solidFill>
                    <a:srgbClr val="FF0000"/>
                  </a:solidFill>
                  <a:latin typeface="A-OTF Folk Pro B" panose="020B0700000000000000" pitchFamily="34" charset="-128"/>
                  <a:ea typeface="A-OTF Folk Pro B" panose="020B0700000000000000" pitchFamily="34" charset="-128"/>
                </a:rPr>
                <a:t>元 購物金</a:t>
              </a:r>
            </a:p>
          </p:txBody>
        </p:sp>
        <p:sp>
          <p:nvSpPr>
            <p:cNvPr id="34" name="流程圖: 程序 33">
              <a:extLst>
                <a:ext uri="{FF2B5EF4-FFF2-40B4-BE49-F238E27FC236}">
                  <a16:creationId xmlns:a16="http://schemas.microsoft.com/office/drawing/2014/main" id="{4F91DD33-11AE-A5B9-C435-CF6D9D196435}"/>
                </a:ext>
              </a:extLst>
            </p:cNvPr>
            <p:cNvSpPr/>
            <p:nvPr/>
          </p:nvSpPr>
          <p:spPr>
            <a:xfrm>
              <a:off x="5671654" y="4945781"/>
              <a:ext cx="2614864" cy="36094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A-OTF Folk Pro B" panose="020B0700000000000000" pitchFamily="34" charset="-128"/>
                  <a:ea typeface="A-OTF Folk Pro B" panose="020B0700000000000000" pitchFamily="34" charset="-128"/>
                </a:rPr>
                <a:t>HUAWEI</a:t>
              </a:r>
              <a:r>
                <a:rPr lang="zh-TW" altLang="en-US" sz="1400" dirty="0">
                  <a:solidFill>
                    <a:srgbClr val="FF0000"/>
                  </a:solidFill>
                  <a:latin typeface="A-OTF Folk Pro B" panose="020B0700000000000000" pitchFamily="34" charset="-128"/>
                  <a:ea typeface="A-OTF Folk Pro B" panose="020B0700000000000000" pitchFamily="34" charset="-128"/>
                </a:rPr>
                <a:t> </a:t>
              </a:r>
              <a:r>
                <a:rPr lang="en-US" altLang="zh-TW" sz="2000" dirty="0">
                  <a:solidFill>
                    <a:srgbClr val="FF0000"/>
                  </a:solidFill>
                  <a:latin typeface="A-OTF Folk Pro B" panose="020B0700000000000000" pitchFamily="34" charset="-128"/>
                  <a:ea typeface="A-OTF Folk Pro B" panose="020B0700000000000000" pitchFamily="34" charset="-128"/>
                </a:rPr>
                <a:t>1000</a:t>
              </a:r>
              <a:r>
                <a:rPr lang="zh-TW" altLang="en-US" sz="1400" dirty="0">
                  <a:solidFill>
                    <a:srgbClr val="FF0000"/>
                  </a:solidFill>
                  <a:latin typeface="A-OTF Folk Pro B" panose="020B0700000000000000" pitchFamily="34" charset="-128"/>
                  <a:ea typeface="A-OTF Folk Pro B" panose="020B0700000000000000" pitchFamily="34" charset="-128"/>
                </a:rPr>
                <a:t>元 購物金</a:t>
              </a:r>
            </a:p>
          </p:txBody>
        </p:sp>
        <p:sp>
          <p:nvSpPr>
            <p:cNvPr id="36" name="流程圖: 程序 35">
              <a:extLst>
                <a:ext uri="{FF2B5EF4-FFF2-40B4-BE49-F238E27FC236}">
                  <a16:creationId xmlns:a16="http://schemas.microsoft.com/office/drawing/2014/main" id="{AC36A085-BFFB-E95A-C56C-C3C1ABF45D84}"/>
                </a:ext>
              </a:extLst>
            </p:cNvPr>
            <p:cNvSpPr/>
            <p:nvPr/>
          </p:nvSpPr>
          <p:spPr>
            <a:xfrm>
              <a:off x="5671654" y="5399991"/>
              <a:ext cx="2614864" cy="36094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>
                  <a:solidFill>
                    <a:srgbClr val="FF0000"/>
                  </a:solidFill>
                  <a:latin typeface="A-OTF Folk Pro B" panose="020B0700000000000000" pitchFamily="34" charset="-128"/>
                  <a:ea typeface="A-OTF Folk Pro B" panose="020B0700000000000000" pitchFamily="34" charset="-128"/>
                </a:rPr>
                <a:t>HUAWEI</a:t>
              </a:r>
              <a:r>
                <a:rPr lang="zh-TW" altLang="en-US" sz="1400" dirty="0">
                  <a:solidFill>
                    <a:srgbClr val="FF0000"/>
                  </a:solidFill>
                  <a:latin typeface="A-OTF Folk Pro B" panose="020B0700000000000000" pitchFamily="34" charset="-128"/>
                  <a:ea typeface="A-OTF Folk Pro B" panose="020B0700000000000000" pitchFamily="34" charset="-128"/>
                </a:rPr>
                <a:t> </a:t>
              </a:r>
              <a:r>
                <a:rPr lang="en-US" altLang="zh-TW" sz="2000" dirty="0">
                  <a:solidFill>
                    <a:srgbClr val="FF0000"/>
                  </a:solidFill>
                  <a:latin typeface="A-OTF Folk Pro B" panose="020B0700000000000000" pitchFamily="34" charset="-128"/>
                  <a:ea typeface="A-OTF Folk Pro B" panose="020B0700000000000000" pitchFamily="34" charset="-128"/>
                </a:rPr>
                <a:t>3000</a:t>
              </a:r>
              <a:r>
                <a:rPr lang="zh-TW" altLang="en-US" sz="1400" dirty="0">
                  <a:solidFill>
                    <a:srgbClr val="FF0000"/>
                  </a:solidFill>
                  <a:latin typeface="A-OTF Folk Pro B" panose="020B0700000000000000" pitchFamily="34" charset="-128"/>
                  <a:ea typeface="A-OTF Folk Pro B" panose="020B0700000000000000" pitchFamily="34" charset="-128"/>
                </a:rPr>
                <a:t>元 購物金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61B8D41C-E0EC-F70F-0651-10AA75170D36}"/>
                </a:ext>
              </a:extLst>
            </p:cNvPr>
            <p:cNvSpPr txBox="1"/>
            <p:nvPr/>
          </p:nvSpPr>
          <p:spPr>
            <a:xfrm>
              <a:off x="5575401" y="3852396"/>
              <a:ext cx="3214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活動期間只要完成</a:t>
              </a:r>
              <a:r>
                <a: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4</a:t>
              </a:r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項任務就有</a:t>
              </a:r>
              <a:r>
                <a:rPr lang="en-US" altLang="zh-TW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</a:t>
              </a:r>
              <a:r>
                <a:rPr lang="zh-TW" alt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次抽獎機會！</a:t>
              </a:r>
              <a:endPara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58252642-7C1F-040A-C0A2-A9456E7D2257}"/>
                </a:ext>
              </a:extLst>
            </p:cNvPr>
            <p:cNvSpPr txBox="1"/>
            <p:nvPr/>
          </p:nvSpPr>
          <p:spPr>
            <a:xfrm>
              <a:off x="6814656" y="2953791"/>
              <a:ext cx="1231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Bahnschrift" panose="020B0502040204020203" pitchFamily="34" charset="0"/>
                </a:rPr>
                <a:t> 10.3-12.31</a:t>
              </a:r>
              <a:endParaRPr lang="zh-TW" altLang="en-US" sz="1600" dirty="0">
                <a:latin typeface="Bahnschrift" panose="020B0502040204020203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4B684D-9A2A-8BFC-EF8A-5F71CE7D7A80}"/>
                </a:ext>
              </a:extLst>
            </p:cNvPr>
            <p:cNvSpPr/>
            <p:nvPr/>
          </p:nvSpPr>
          <p:spPr>
            <a:xfrm>
              <a:off x="5575401" y="4168256"/>
              <a:ext cx="202491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馬上行動 立即抽</a:t>
              </a:r>
              <a:r>
                <a:rPr lang="zh-TW" altLang="en-US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購物金</a:t>
              </a:r>
              <a:endParaRPr lang="zh-TW" altLang="en-US" sz="1400" dirty="0"/>
            </a:p>
          </p:txBody>
        </p: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CE0E505-B0B7-2368-85E0-B5C12DBB7BD3}"/>
              </a:ext>
            </a:extLst>
          </p:cNvPr>
          <p:cNvSpPr txBox="1"/>
          <p:nvPr/>
        </p:nvSpPr>
        <p:spPr>
          <a:xfrm>
            <a:off x="2644709" y="6115764"/>
            <a:ext cx="6162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200" dirty="0">
                <a:solidFill>
                  <a:srgbClr val="050505"/>
                </a:solidFill>
                <a:effectLst/>
                <a:ea typeface="新細明體" panose="02020500000000000000" pitchFamily="18" charset="-120"/>
                <a:cs typeface="Segoe UI Historic" panose="020B0502040204020203" pitchFamily="34" charset="0"/>
              </a:rPr>
              <a:t>親愛的花粉們，</a:t>
            </a:r>
            <a:r>
              <a:rPr lang="zh-TW" altLang="zh-TW" sz="1200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感謝大家對</a:t>
            </a:r>
            <a:r>
              <a:rPr lang="en-US" altLang="zh-TW" sz="1200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HUAWEI</a:t>
            </a:r>
            <a:r>
              <a:rPr lang="zh-TW" altLang="zh-TW" sz="1200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產品的支持。為回饋花粉，特別舉辦花粉出任務活動！活動期間只要</a:t>
            </a:r>
            <a:r>
              <a:rPr lang="zh-TW" altLang="zh-TW" sz="1200" kern="0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完成指定活動任務</a:t>
            </a:r>
            <a:r>
              <a:rPr lang="zh-TW" altLang="zh-TW" sz="1200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，即可參加華為產品購物金優惠券抽獎！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44653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>
            <a:extLst>
              <a:ext uri="{FF2B5EF4-FFF2-40B4-BE49-F238E27FC236}">
                <a16:creationId xmlns:a16="http://schemas.microsoft.com/office/drawing/2014/main" id="{91AB2747-FF60-A433-0FE6-06971F04D0BD}"/>
              </a:ext>
            </a:extLst>
          </p:cNvPr>
          <p:cNvSpPr txBox="1"/>
          <p:nvPr/>
        </p:nvSpPr>
        <p:spPr>
          <a:xfrm>
            <a:off x="1920855" y="7525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：筆電升級超級終端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HUAWEI PC Manager )</a:t>
            </a:r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已經成功升級了嗎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立即寫下筆電本號，即可完成任務</a:t>
            </a:r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graphicFrame>
        <p:nvGraphicFramePr>
          <p:cNvPr id="39" name="表格 20">
            <a:extLst>
              <a:ext uri="{FF2B5EF4-FFF2-40B4-BE49-F238E27FC236}">
                <a16:creationId xmlns:a16="http://schemas.microsoft.com/office/drawing/2014/main" id="{8A9A90E8-D9CE-3DC9-5E68-EEC3D7CE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28737"/>
              </p:ext>
            </p:extLst>
          </p:nvPr>
        </p:nvGraphicFramePr>
        <p:xfrm>
          <a:off x="2032000" y="1534838"/>
          <a:ext cx="8128000" cy="96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53">
                  <a:extLst>
                    <a:ext uri="{9D8B030D-6E8A-4147-A177-3AD203B41FA5}">
                      <a16:colId xmlns:a16="http://schemas.microsoft.com/office/drawing/2014/main" val="2497039018"/>
                    </a:ext>
                  </a:extLst>
                </a:gridCol>
                <a:gridCol w="2453951">
                  <a:extLst>
                    <a:ext uri="{9D8B030D-6E8A-4147-A177-3AD203B41FA5}">
                      <a16:colId xmlns:a16="http://schemas.microsoft.com/office/drawing/2014/main" val="4208841768"/>
                    </a:ext>
                  </a:extLst>
                </a:gridCol>
                <a:gridCol w="2565096">
                  <a:extLst>
                    <a:ext uri="{9D8B030D-6E8A-4147-A177-3AD203B41FA5}">
                      <a16:colId xmlns:a16="http://schemas.microsoft.com/office/drawing/2014/main" val="26187662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5938824"/>
                    </a:ext>
                  </a:extLst>
                </a:gridCol>
              </a:tblGrid>
              <a:tr h="412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完成狀態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輸入您的華為筆電版本號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上傳華為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截圖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筆電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平板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367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8165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31129A6C-40F7-0B74-2399-824CBEF744E4}"/>
              </a:ext>
            </a:extLst>
          </p:cNvPr>
          <p:cNvSpPr/>
          <p:nvPr/>
        </p:nvSpPr>
        <p:spPr>
          <a:xfrm>
            <a:off x="3230251" y="2024696"/>
            <a:ext cx="2211355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版本號</a:t>
            </a:r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12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以下不符合任務標準</a:t>
            </a:r>
            <a:endParaRPr lang="en-US" altLang="zh-TW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39126A9-8BCC-5E33-ED9F-DB66686094A2}"/>
              </a:ext>
            </a:extLst>
          </p:cNvPr>
          <p:cNvSpPr/>
          <p:nvPr/>
        </p:nvSpPr>
        <p:spPr>
          <a:xfrm>
            <a:off x="2502464" y="2127334"/>
            <a:ext cx="186864" cy="193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17DA2E61-6803-780C-B327-DBDAA8A5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275" y="2956519"/>
            <a:ext cx="1607959" cy="47248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C99D9A89-0382-15A6-B599-C0BF00CB4853}"/>
              </a:ext>
            </a:extLst>
          </p:cNvPr>
          <p:cNvSpPr txBox="1"/>
          <p:nvPr/>
        </p:nvSpPr>
        <p:spPr>
          <a:xfrm>
            <a:off x="2053500" y="39318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完成狀態：您已完成＿＿個任務</a:t>
            </a:r>
            <a:endParaRPr lang="zh-TW" altLang="en-US" b="0" i="0" dirty="0">
              <a:solidFill>
                <a:schemeClr val="bg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C49BCF-D30F-4404-28BD-A8EFD27750D1}"/>
              </a:ext>
            </a:extLst>
          </p:cNvPr>
          <p:cNvSpPr txBox="1"/>
          <p:nvPr/>
        </p:nvSpPr>
        <p:spPr>
          <a:xfrm>
            <a:off x="4304143" y="3881520"/>
            <a:ext cx="328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0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F65250-7FC1-7033-5B1D-8A3962BBE2F5}"/>
              </a:ext>
            </a:extLst>
          </p:cNvPr>
          <p:cNvSpPr/>
          <p:nvPr/>
        </p:nvSpPr>
        <p:spPr>
          <a:xfrm>
            <a:off x="2164645" y="4470901"/>
            <a:ext cx="2139498" cy="6769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立即抽獎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1457414-C3F9-5D89-0CE4-FBB87CD260C1}"/>
              </a:ext>
            </a:extLst>
          </p:cNvPr>
          <p:cNvSpPr/>
          <p:nvPr/>
        </p:nvSpPr>
        <p:spPr>
          <a:xfrm>
            <a:off x="4633002" y="4470901"/>
            <a:ext cx="2186877" cy="676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尚未獲得第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抽獎資格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8558038-4DA3-B340-4E3E-A4C1C2FCEC89}"/>
              </a:ext>
            </a:extLst>
          </p:cNvPr>
          <p:cNvSpPr txBox="1"/>
          <p:nvPr/>
        </p:nvSpPr>
        <p:spPr>
          <a:xfrm>
            <a:off x="1828779" y="59208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FFFF00"/>
                </a:solidFill>
                <a:highlight>
                  <a:srgbClr val="FF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這邊多一個狀態顯示，為了預防有人不小心關掉沒抽獎</a:t>
            </a:r>
            <a:endParaRPr lang="en-US" altLang="zh-TW" dirty="0">
              <a:solidFill>
                <a:srgbClr val="FFFF00"/>
              </a:solidFill>
              <a:highlight>
                <a:srgbClr val="FF00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06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CC88D61-F3E9-A463-C779-0B783BF547D6}"/>
              </a:ext>
            </a:extLst>
          </p:cNvPr>
          <p:cNvSpPr txBox="1"/>
          <p:nvPr/>
        </p:nvSpPr>
        <p:spPr>
          <a:xfrm>
            <a:off x="6579941" y="2079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完成狀態：您已完成＿＿個任務</a:t>
            </a:r>
            <a:endParaRPr lang="zh-TW" altLang="en-US" b="0" i="0" dirty="0">
              <a:solidFill>
                <a:schemeClr val="bg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52933D-2B1A-1FEF-FAE0-37C704AA5055}"/>
              </a:ext>
            </a:extLst>
          </p:cNvPr>
          <p:cNvSpPr/>
          <p:nvPr/>
        </p:nvSpPr>
        <p:spPr>
          <a:xfrm>
            <a:off x="6691086" y="2649333"/>
            <a:ext cx="2139498" cy="676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已抽過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次獎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52F11A-8CDD-EC24-18CC-931CED6663A7}"/>
              </a:ext>
            </a:extLst>
          </p:cNvPr>
          <p:cNvSpPr/>
          <p:nvPr/>
        </p:nvSpPr>
        <p:spPr>
          <a:xfrm>
            <a:off x="9159443" y="2649333"/>
            <a:ext cx="2186877" cy="676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尚未獲得第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抽獎資格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2CFD3D-6AEE-CEDC-DB1F-7D1A5FEA14AD}"/>
              </a:ext>
            </a:extLst>
          </p:cNvPr>
          <p:cNvSpPr txBox="1"/>
          <p:nvPr/>
        </p:nvSpPr>
        <p:spPr>
          <a:xfrm>
            <a:off x="8830584" y="2029073"/>
            <a:ext cx="328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b="0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90B5EB-78A2-CD91-A107-393D3A1299DE}"/>
              </a:ext>
            </a:extLst>
          </p:cNvPr>
          <p:cNvSpPr txBox="1"/>
          <p:nvPr/>
        </p:nvSpPr>
        <p:spPr>
          <a:xfrm>
            <a:off x="6579941" y="3243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完成狀態：您已完成＿＿個任務</a:t>
            </a:r>
            <a:endParaRPr lang="zh-TW" altLang="en-US" b="0" i="0" dirty="0">
              <a:solidFill>
                <a:schemeClr val="bg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AE915B-8B13-462D-2952-68EC916F23E1}"/>
              </a:ext>
            </a:extLst>
          </p:cNvPr>
          <p:cNvSpPr/>
          <p:nvPr/>
        </p:nvSpPr>
        <p:spPr>
          <a:xfrm>
            <a:off x="6691086" y="894264"/>
            <a:ext cx="2139498" cy="6769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立即抽獎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137AA3-7094-1399-1798-AFF01ABD5A0C}"/>
              </a:ext>
            </a:extLst>
          </p:cNvPr>
          <p:cNvSpPr/>
          <p:nvPr/>
        </p:nvSpPr>
        <p:spPr>
          <a:xfrm>
            <a:off x="9159443" y="894264"/>
            <a:ext cx="2186877" cy="676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尚未獲得第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抽獎資格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153BEC7-54C7-0170-2F8A-268511D04260}"/>
              </a:ext>
            </a:extLst>
          </p:cNvPr>
          <p:cNvSpPr txBox="1"/>
          <p:nvPr/>
        </p:nvSpPr>
        <p:spPr>
          <a:xfrm>
            <a:off x="8830584" y="274004"/>
            <a:ext cx="328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b="0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4A1BA96-97F5-593B-6858-096CCFF206CB}"/>
              </a:ext>
            </a:extLst>
          </p:cNvPr>
          <p:cNvSpPr txBox="1"/>
          <p:nvPr/>
        </p:nvSpPr>
        <p:spPr>
          <a:xfrm>
            <a:off x="6579941" y="3719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完成狀態：您已完成＿＿個任務</a:t>
            </a:r>
            <a:endParaRPr lang="zh-TW" altLang="en-US" b="0" i="0" dirty="0">
              <a:solidFill>
                <a:schemeClr val="bg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13D235-FA7D-2D9E-A155-3D903F6688A1}"/>
              </a:ext>
            </a:extLst>
          </p:cNvPr>
          <p:cNvSpPr/>
          <p:nvPr/>
        </p:nvSpPr>
        <p:spPr>
          <a:xfrm>
            <a:off x="6691086" y="4289447"/>
            <a:ext cx="2139498" cy="676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已抽過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次獎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6B304D0-0EF3-FA5F-1F7A-71833C49DAC4}"/>
              </a:ext>
            </a:extLst>
          </p:cNvPr>
          <p:cNvSpPr txBox="1"/>
          <p:nvPr/>
        </p:nvSpPr>
        <p:spPr>
          <a:xfrm>
            <a:off x="8830584" y="3669187"/>
            <a:ext cx="328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b="0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591B91-14F3-4917-55E5-6D52E787677F}"/>
              </a:ext>
            </a:extLst>
          </p:cNvPr>
          <p:cNvSpPr/>
          <p:nvPr/>
        </p:nvSpPr>
        <p:spPr>
          <a:xfrm>
            <a:off x="9173029" y="4289447"/>
            <a:ext cx="2139498" cy="6769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立即抽獎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89490E3-6B29-473B-F390-B3F8C24AB7AF}"/>
              </a:ext>
            </a:extLst>
          </p:cNvPr>
          <p:cNvSpPr txBox="1"/>
          <p:nvPr/>
        </p:nvSpPr>
        <p:spPr>
          <a:xfrm>
            <a:off x="6579941" y="5374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完成狀態：您已完成＿＿個任務</a:t>
            </a:r>
            <a:endParaRPr lang="zh-TW" altLang="en-US" b="0" i="0" dirty="0">
              <a:solidFill>
                <a:schemeClr val="bg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06EC31E-ACA8-DB1C-993E-A89E380F076D}"/>
              </a:ext>
            </a:extLst>
          </p:cNvPr>
          <p:cNvSpPr txBox="1"/>
          <p:nvPr/>
        </p:nvSpPr>
        <p:spPr>
          <a:xfrm>
            <a:off x="8830584" y="5323816"/>
            <a:ext cx="328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b="0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9E783D-422B-4ECB-48A7-F3D65AF2DAB1}"/>
              </a:ext>
            </a:extLst>
          </p:cNvPr>
          <p:cNvSpPr/>
          <p:nvPr/>
        </p:nvSpPr>
        <p:spPr>
          <a:xfrm>
            <a:off x="9173029" y="5944076"/>
            <a:ext cx="2139498" cy="6769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立即抽獎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5AA2B79-0296-04D6-0FF0-A826D2301D25}"/>
              </a:ext>
            </a:extLst>
          </p:cNvPr>
          <p:cNvSpPr/>
          <p:nvPr/>
        </p:nvSpPr>
        <p:spPr>
          <a:xfrm>
            <a:off x="6676571" y="5944076"/>
            <a:ext cx="2139498" cy="6769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立即抽獎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DFA48F2-1BD5-EAD3-0D10-084ECD1F7249}"/>
              </a:ext>
            </a:extLst>
          </p:cNvPr>
          <p:cNvSpPr txBox="1"/>
          <p:nvPr/>
        </p:nvSpPr>
        <p:spPr>
          <a:xfrm>
            <a:off x="550401" y="37323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完成狀態：您已完成＿＿個任務</a:t>
            </a:r>
            <a:endParaRPr lang="zh-TW" altLang="en-US" b="0" i="0" dirty="0">
              <a:solidFill>
                <a:schemeClr val="bg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9EDC507-E0AA-DE13-65B8-BC10612AF8DF}"/>
              </a:ext>
            </a:extLst>
          </p:cNvPr>
          <p:cNvSpPr txBox="1"/>
          <p:nvPr/>
        </p:nvSpPr>
        <p:spPr>
          <a:xfrm>
            <a:off x="2801044" y="3682014"/>
            <a:ext cx="328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0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3765AFE-3438-2A21-3A56-14C0C3C9AF12}"/>
              </a:ext>
            </a:extLst>
          </p:cNvPr>
          <p:cNvSpPr txBox="1"/>
          <p:nvPr/>
        </p:nvSpPr>
        <p:spPr>
          <a:xfrm>
            <a:off x="550401" y="19772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完成狀態：您已完成＿＿個任務</a:t>
            </a:r>
            <a:endParaRPr lang="zh-TW" altLang="en-US" b="0" i="0" dirty="0">
              <a:solidFill>
                <a:schemeClr val="bg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346D821-E0A4-B119-D82C-A9450386D1F0}"/>
              </a:ext>
            </a:extLst>
          </p:cNvPr>
          <p:cNvSpPr/>
          <p:nvPr/>
        </p:nvSpPr>
        <p:spPr>
          <a:xfrm>
            <a:off x="3129903" y="2547205"/>
            <a:ext cx="2186877" cy="676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尚未獲得第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抽獎資格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5E948A8-2976-10C4-D198-368E5A50076E}"/>
              </a:ext>
            </a:extLst>
          </p:cNvPr>
          <p:cNvSpPr txBox="1"/>
          <p:nvPr/>
        </p:nvSpPr>
        <p:spPr>
          <a:xfrm>
            <a:off x="2801044" y="1926945"/>
            <a:ext cx="328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0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55DEC2B-44ED-51D4-F00D-62D37F70CC78}"/>
              </a:ext>
            </a:extLst>
          </p:cNvPr>
          <p:cNvSpPr txBox="1"/>
          <p:nvPr/>
        </p:nvSpPr>
        <p:spPr>
          <a:xfrm>
            <a:off x="550401" y="5372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完成狀態：您已完成＿＿個任務</a:t>
            </a:r>
            <a:endParaRPr lang="zh-TW" altLang="en-US" b="0" i="0" dirty="0">
              <a:solidFill>
                <a:schemeClr val="bg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E9CCAA4-486E-5F22-B71B-28B47B55A364}"/>
              </a:ext>
            </a:extLst>
          </p:cNvPr>
          <p:cNvSpPr txBox="1"/>
          <p:nvPr/>
        </p:nvSpPr>
        <p:spPr>
          <a:xfrm>
            <a:off x="550401" y="3338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完成狀態：您已完成＿＿個任務</a:t>
            </a:r>
            <a:endParaRPr lang="zh-TW" altLang="en-US" b="0" i="0" dirty="0">
              <a:solidFill>
                <a:schemeClr val="bg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78DF74-35C6-370A-1158-A165615BFE92}"/>
              </a:ext>
            </a:extLst>
          </p:cNvPr>
          <p:cNvSpPr/>
          <p:nvPr/>
        </p:nvSpPr>
        <p:spPr>
          <a:xfrm>
            <a:off x="633446" y="2547205"/>
            <a:ext cx="2186877" cy="676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尚未獲得第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抽獎資格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488E99B-A720-FAA8-740A-65A06D1106A0}"/>
              </a:ext>
            </a:extLst>
          </p:cNvPr>
          <p:cNvSpPr/>
          <p:nvPr/>
        </p:nvSpPr>
        <p:spPr>
          <a:xfrm>
            <a:off x="661546" y="4271395"/>
            <a:ext cx="2139498" cy="6769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立即抽獎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05E1945-BF8E-2877-85BE-A81A3D8FC22C}"/>
              </a:ext>
            </a:extLst>
          </p:cNvPr>
          <p:cNvSpPr/>
          <p:nvPr/>
        </p:nvSpPr>
        <p:spPr>
          <a:xfrm>
            <a:off x="3129903" y="4271395"/>
            <a:ext cx="2186877" cy="676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尚未獲得第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抽獎資格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29999E6-8A97-75CF-EEC7-89BA1F8A2182}"/>
              </a:ext>
            </a:extLst>
          </p:cNvPr>
          <p:cNvSpPr/>
          <p:nvPr/>
        </p:nvSpPr>
        <p:spPr>
          <a:xfrm>
            <a:off x="3129903" y="5926024"/>
            <a:ext cx="2186877" cy="676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尚未獲得第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抽獎資格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B8DD7E4-17F3-780C-4CC3-FFB60749129B}"/>
              </a:ext>
            </a:extLst>
          </p:cNvPr>
          <p:cNvSpPr txBox="1"/>
          <p:nvPr/>
        </p:nvSpPr>
        <p:spPr>
          <a:xfrm>
            <a:off x="2801044" y="5336643"/>
            <a:ext cx="328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0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530A3FE-F1CC-CF13-E5D2-4195761F6872}"/>
              </a:ext>
            </a:extLst>
          </p:cNvPr>
          <p:cNvSpPr/>
          <p:nvPr/>
        </p:nvSpPr>
        <p:spPr>
          <a:xfrm>
            <a:off x="647960" y="5942388"/>
            <a:ext cx="2139498" cy="676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已抽過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次獎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3ADAEB7-18D8-1AC0-FA19-510ED2CFF539}"/>
              </a:ext>
            </a:extLst>
          </p:cNvPr>
          <p:cNvSpPr txBox="1"/>
          <p:nvPr/>
        </p:nvSpPr>
        <p:spPr>
          <a:xfrm>
            <a:off x="2801044" y="301104"/>
            <a:ext cx="328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b="0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A6EB975-AEE4-AA92-028A-AE16944B8748}"/>
              </a:ext>
            </a:extLst>
          </p:cNvPr>
          <p:cNvSpPr/>
          <p:nvPr/>
        </p:nvSpPr>
        <p:spPr>
          <a:xfrm>
            <a:off x="3129903" y="861280"/>
            <a:ext cx="2186877" cy="676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尚未獲得第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抽獎資格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E0D4B55-8E2C-2890-EDC2-E430756D7F2E}"/>
              </a:ext>
            </a:extLst>
          </p:cNvPr>
          <p:cNvSpPr/>
          <p:nvPr/>
        </p:nvSpPr>
        <p:spPr>
          <a:xfrm>
            <a:off x="633446" y="861280"/>
            <a:ext cx="2186877" cy="676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尚未獲得第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抽獎資格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E787F78-26C5-2638-AAC3-08C6300C8BAF}"/>
              </a:ext>
            </a:extLst>
          </p:cNvPr>
          <p:cNvSpPr txBox="1"/>
          <p:nvPr/>
        </p:nvSpPr>
        <p:spPr>
          <a:xfrm>
            <a:off x="2801044" y="-318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FFFF00"/>
                </a:solidFill>
                <a:highlight>
                  <a:srgbClr val="FF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此頁為所有狀態顯示</a:t>
            </a:r>
            <a:endParaRPr lang="en-US" altLang="zh-TW" dirty="0">
              <a:solidFill>
                <a:srgbClr val="FFFF00"/>
              </a:solidFill>
              <a:highlight>
                <a:srgbClr val="FF00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06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D0877AF3-DAA4-3491-B505-394EFEB4E152}"/>
              </a:ext>
            </a:extLst>
          </p:cNvPr>
          <p:cNvSpPr txBox="1"/>
          <p:nvPr/>
        </p:nvSpPr>
        <p:spPr>
          <a:xfrm>
            <a:off x="7460755" y="2782669"/>
            <a:ext cx="292585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 fontAlgn="base"/>
            <a:r>
              <a:rPr lang="zh-TW" altLang="en-US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維持原本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TW" b="0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 fontAlgn="base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皆不動</a:t>
            </a:r>
            <a:endParaRPr lang="zh-TW" altLang="en-US" b="0" i="0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0282703-5EF6-DF37-B111-C4470DB5E394}"/>
              </a:ext>
            </a:extLst>
          </p:cNvPr>
          <p:cNvGrpSpPr/>
          <p:nvPr/>
        </p:nvGrpSpPr>
        <p:grpSpPr>
          <a:xfrm>
            <a:off x="2182761" y="46254"/>
            <a:ext cx="4406767" cy="6597448"/>
            <a:chOff x="734354" y="369420"/>
            <a:chExt cx="9307223" cy="139340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768C753-1BF2-0AF1-C263-7EAB2A854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354" y="369420"/>
              <a:ext cx="9307223" cy="3448531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7F6F1CE-0A3A-59E3-52AB-E770742E3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354" y="3817951"/>
              <a:ext cx="9173855" cy="501085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D90A6D4E-DB1B-7D6B-D7B5-AD29B3803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354" y="9159208"/>
              <a:ext cx="9011908" cy="5144218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AB54EBBE-999E-BDFA-7967-009BAE3FC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761" y="5673780"/>
            <a:ext cx="4406400" cy="11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5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F7101AE-4471-E5C0-F7A2-3481E73C630C}"/>
              </a:ext>
            </a:extLst>
          </p:cNvPr>
          <p:cNvSpPr txBox="1"/>
          <p:nvPr/>
        </p:nvSpPr>
        <p:spPr>
          <a:xfrm>
            <a:off x="1816359" y="1595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任務３：參加筆電健檢活動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8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上傳筆電健檢問卷調查表，第三頁截圖即可完成任務。</a:t>
            </a:r>
            <a:endParaRPr lang="en-US" altLang="zh-TW" sz="18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62D6B5E2-A356-655E-753E-A46A14484EC8}"/>
              </a:ext>
            </a:extLst>
          </p:cNvPr>
          <p:cNvGraphicFramePr>
            <a:graphicFrameLocks noGrp="1"/>
          </p:cNvGraphicFramePr>
          <p:nvPr/>
        </p:nvGraphicFramePr>
        <p:xfrm>
          <a:off x="1927504" y="1093660"/>
          <a:ext cx="8128000" cy="96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53">
                  <a:extLst>
                    <a:ext uri="{9D8B030D-6E8A-4147-A177-3AD203B41FA5}">
                      <a16:colId xmlns:a16="http://schemas.microsoft.com/office/drawing/2014/main" val="2497039018"/>
                    </a:ext>
                  </a:extLst>
                </a:gridCol>
                <a:gridCol w="2761861">
                  <a:extLst>
                    <a:ext uri="{9D8B030D-6E8A-4147-A177-3AD203B41FA5}">
                      <a16:colId xmlns:a16="http://schemas.microsoft.com/office/drawing/2014/main" val="4208841768"/>
                    </a:ext>
                  </a:extLst>
                </a:gridCol>
                <a:gridCol w="3032449">
                  <a:extLst>
                    <a:ext uri="{9D8B030D-6E8A-4147-A177-3AD203B41FA5}">
                      <a16:colId xmlns:a16="http://schemas.microsoft.com/office/drawing/2014/main" val="2618766278"/>
                    </a:ext>
                  </a:extLst>
                </a:gridCol>
                <a:gridCol w="1256737">
                  <a:extLst>
                    <a:ext uri="{9D8B030D-6E8A-4147-A177-3AD203B41FA5}">
                      <a16:colId xmlns:a16="http://schemas.microsoft.com/office/drawing/2014/main" val="1955938824"/>
                    </a:ext>
                  </a:extLst>
                </a:gridCol>
              </a:tblGrid>
              <a:tr h="412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完成狀態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輸入筆電健健檢日期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上傳筆電健檢問卷調查表</a:t>
                      </a:r>
                      <a:endParaRPr lang="en-US" altLang="zh-TW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367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8165"/>
                  </a:ext>
                </a:extLst>
              </a:tr>
            </a:tbl>
          </a:graphicData>
        </a:graphic>
      </p:graphicFrame>
      <p:sp>
        <p:nvSpPr>
          <p:cNvPr id="24" name="橢圓 23">
            <a:extLst>
              <a:ext uri="{FF2B5EF4-FFF2-40B4-BE49-F238E27FC236}">
                <a16:creationId xmlns:a16="http://schemas.microsoft.com/office/drawing/2014/main" id="{3C387583-47E5-9A54-55B1-E2EAD4095B91}"/>
              </a:ext>
            </a:extLst>
          </p:cNvPr>
          <p:cNvSpPr/>
          <p:nvPr/>
        </p:nvSpPr>
        <p:spPr>
          <a:xfrm>
            <a:off x="2397968" y="1716655"/>
            <a:ext cx="186864" cy="193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A0768AD-9DC9-9204-0EE1-72844479239B}"/>
              </a:ext>
            </a:extLst>
          </p:cNvPr>
          <p:cNvCxnSpPr/>
          <p:nvPr/>
        </p:nvCxnSpPr>
        <p:spPr>
          <a:xfrm flipH="1">
            <a:off x="6671388" y="1454823"/>
            <a:ext cx="4814596" cy="1174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1AB2747-FF60-A433-0FE6-06971F04D0BD}"/>
              </a:ext>
            </a:extLst>
          </p:cNvPr>
          <p:cNvSpPr txBox="1"/>
          <p:nvPr/>
        </p:nvSpPr>
        <p:spPr>
          <a:xfrm>
            <a:off x="1816359" y="36405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：筆電升級超級終端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HUAWEI PC Manager )</a:t>
            </a:r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已經成功升級了嗎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立即寫下筆電本號，即可完成任務</a:t>
            </a:r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8913C56-46DD-06DE-D3A5-EA89246D703E}"/>
              </a:ext>
            </a:extLst>
          </p:cNvPr>
          <p:cNvSpPr txBox="1"/>
          <p:nvPr/>
        </p:nvSpPr>
        <p:spPr>
          <a:xfrm>
            <a:off x="1886843" y="2230905"/>
            <a:ext cx="1910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第三頁截圖示意</a:t>
            </a:r>
          </a:p>
        </p:txBody>
      </p:sp>
      <p:graphicFrame>
        <p:nvGraphicFramePr>
          <p:cNvPr id="39" name="表格 20">
            <a:extLst>
              <a:ext uri="{FF2B5EF4-FFF2-40B4-BE49-F238E27FC236}">
                <a16:creationId xmlns:a16="http://schemas.microsoft.com/office/drawing/2014/main" id="{8A9A90E8-D9CE-3DC9-5E68-EEC3D7CE261B}"/>
              </a:ext>
            </a:extLst>
          </p:cNvPr>
          <p:cNvGraphicFramePr>
            <a:graphicFrameLocks noGrp="1"/>
          </p:cNvGraphicFramePr>
          <p:nvPr/>
        </p:nvGraphicFramePr>
        <p:xfrm>
          <a:off x="1927504" y="4422877"/>
          <a:ext cx="8128000" cy="96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53">
                  <a:extLst>
                    <a:ext uri="{9D8B030D-6E8A-4147-A177-3AD203B41FA5}">
                      <a16:colId xmlns:a16="http://schemas.microsoft.com/office/drawing/2014/main" val="2497039018"/>
                    </a:ext>
                  </a:extLst>
                </a:gridCol>
                <a:gridCol w="2453951">
                  <a:extLst>
                    <a:ext uri="{9D8B030D-6E8A-4147-A177-3AD203B41FA5}">
                      <a16:colId xmlns:a16="http://schemas.microsoft.com/office/drawing/2014/main" val="4208841768"/>
                    </a:ext>
                  </a:extLst>
                </a:gridCol>
                <a:gridCol w="2565096">
                  <a:extLst>
                    <a:ext uri="{9D8B030D-6E8A-4147-A177-3AD203B41FA5}">
                      <a16:colId xmlns:a16="http://schemas.microsoft.com/office/drawing/2014/main" val="26187662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5938824"/>
                    </a:ext>
                  </a:extLst>
                </a:gridCol>
              </a:tblGrid>
              <a:tr h="412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完成狀態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輸入您的華為筆電版本號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上傳華為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截圖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筆電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平板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367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8165"/>
                  </a:ext>
                </a:extLst>
              </a:tr>
            </a:tbl>
          </a:graphicData>
        </a:graphic>
      </p:graphicFrame>
      <p:sp>
        <p:nvSpPr>
          <p:cNvPr id="41" name="橢圓 40">
            <a:extLst>
              <a:ext uri="{FF2B5EF4-FFF2-40B4-BE49-F238E27FC236}">
                <a16:creationId xmlns:a16="http://schemas.microsoft.com/office/drawing/2014/main" id="{B39126A9-8BCC-5E33-ED9F-DB66686094A2}"/>
              </a:ext>
            </a:extLst>
          </p:cNvPr>
          <p:cNvSpPr/>
          <p:nvPr/>
        </p:nvSpPr>
        <p:spPr>
          <a:xfrm>
            <a:off x="2397968" y="5015373"/>
            <a:ext cx="186864" cy="193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3CB73A8-E3F8-CF02-1F69-9970C9579F76}"/>
              </a:ext>
            </a:extLst>
          </p:cNvPr>
          <p:cNvSpPr/>
          <p:nvPr/>
        </p:nvSpPr>
        <p:spPr>
          <a:xfrm>
            <a:off x="2443668" y="1765815"/>
            <a:ext cx="95464" cy="954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0E5832-80DF-4D5F-CC5A-BDC7F681A75A}"/>
              </a:ext>
            </a:extLst>
          </p:cNvPr>
          <p:cNvSpPr txBox="1"/>
          <p:nvPr/>
        </p:nvSpPr>
        <p:spPr>
          <a:xfrm>
            <a:off x="10176802" y="1116490"/>
            <a:ext cx="18288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恭喜你已完成兩個任務</a:t>
            </a:r>
            <a:endParaRPr lang="en-US" altLang="zh-TW" sz="1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送出後會跳抽獎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 UP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84E540-F916-2E8C-AE1D-E4472D1D9F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8117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EAD12D8-38FA-C124-1FD2-23D65C95553A}"/>
              </a:ext>
            </a:extLst>
          </p:cNvPr>
          <p:cNvSpPr/>
          <p:nvPr/>
        </p:nvSpPr>
        <p:spPr>
          <a:xfrm>
            <a:off x="4967020" y="1252307"/>
            <a:ext cx="144379" cy="340888"/>
          </a:xfrm>
          <a:prstGeom prst="roundRect">
            <a:avLst/>
          </a:prstGeom>
          <a:solidFill>
            <a:srgbClr val="FF00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51433E8-3F08-B7D1-E32D-5EFA3484901D}"/>
              </a:ext>
            </a:extLst>
          </p:cNvPr>
          <p:cNvSpPr/>
          <p:nvPr/>
        </p:nvSpPr>
        <p:spPr>
          <a:xfrm>
            <a:off x="7148747" y="1242277"/>
            <a:ext cx="144379" cy="340888"/>
          </a:xfrm>
          <a:prstGeom prst="roundRect">
            <a:avLst/>
          </a:prstGeom>
          <a:solidFill>
            <a:srgbClr val="FF00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281E809-97EB-7023-9C4A-7D126041C999}"/>
              </a:ext>
            </a:extLst>
          </p:cNvPr>
          <p:cNvSpPr/>
          <p:nvPr/>
        </p:nvSpPr>
        <p:spPr>
          <a:xfrm>
            <a:off x="4610084" y="841222"/>
            <a:ext cx="3168316" cy="40105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流程圖: 程序 15">
            <a:extLst>
              <a:ext uri="{FF2B5EF4-FFF2-40B4-BE49-F238E27FC236}">
                <a16:creationId xmlns:a16="http://schemas.microsoft.com/office/drawing/2014/main" id="{4A6777DD-C1CF-D85A-52A8-3A9FEFAED067}"/>
              </a:ext>
            </a:extLst>
          </p:cNvPr>
          <p:cNvSpPr/>
          <p:nvPr/>
        </p:nvSpPr>
        <p:spPr>
          <a:xfrm>
            <a:off x="4092727" y="1547066"/>
            <a:ext cx="4331368" cy="4186991"/>
          </a:xfrm>
          <a:prstGeom prst="flowChartProcess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流程圖: 程序 17">
            <a:extLst>
              <a:ext uri="{FF2B5EF4-FFF2-40B4-BE49-F238E27FC236}">
                <a16:creationId xmlns:a16="http://schemas.microsoft.com/office/drawing/2014/main" id="{2E559F29-5B89-4B42-F0D0-A50C45686710}"/>
              </a:ext>
            </a:extLst>
          </p:cNvPr>
          <p:cNvSpPr/>
          <p:nvPr/>
        </p:nvSpPr>
        <p:spPr>
          <a:xfrm>
            <a:off x="4429611" y="1932079"/>
            <a:ext cx="1090864" cy="10026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HUAWEI</a:t>
            </a:r>
            <a:r>
              <a:rPr lang="zh-TW" altLang="en-US" sz="12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500</a:t>
            </a:r>
            <a:r>
              <a:rPr lang="zh-TW" altLang="en-US" sz="12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元</a:t>
            </a:r>
            <a:r>
              <a:rPr lang="zh-TW" altLang="en-US" sz="14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 </a:t>
            </a:r>
            <a:endParaRPr lang="en-US" altLang="zh-TW" sz="1400" dirty="0">
              <a:solidFill>
                <a:srgbClr val="FF0000"/>
              </a:solidFill>
              <a:latin typeface="A-OTF Folk Pro B" panose="020B0700000000000000" pitchFamily="34" charset="-128"/>
              <a:ea typeface="A-OTF Folk Pro B" panose="020B0700000000000000" pitchFamily="34" charset="-128"/>
            </a:endParaRPr>
          </a:p>
          <a:p>
            <a:pPr algn="ctr"/>
            <a:r>
              <a:rPr lang="zh-TW" altLang="en-US" sz="14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購物金</a:t>
            </a:r>
          </a:p>
        </p:txBody>
      </p:sp>
      <p:sp>
        <p:nvSpPr>
          <p:cNvPr id="21" name="流程圖: 程序 20">
            <a:extLst>
              <a:ext uri="{FF2B5EF4-FFF2-40B4-BE49-F238E27FC236}">
                <a16:creationId xmlns:a16="http://schemas.microsoft.com/office/drawing/2014/main" id="{47B8FC85-F892-C776-19FB-3207F5C418AA}"/>
              </a:ext>
            </a:extLst>
          </p:cNvPr>
          <p:cNvSpPr/>
          <p:nvPr/>
        </p:nvSpPr>
        <p:spPr>
          <a:xfrm>
            <a:off x="4454592" y="3175341"/>
            <a:ext cx="1090864" cy="10026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HUAWEI</a:t>
            </a:r>
            <a:r>
              <a:rPr lang="zh-TW" altLang="en-US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1000</a:t>
            </a:r>
            <a:r>
              <a:rPr lang="zh-TW" altLang="en-US" sz="12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元</a:t>
            </a:r>
            <a:r>
              <a:rPr lang="zh-TW" altLang="en-US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 </a:t>
            </a:r>
            <a:endParaRPr lang="en-US" altLang="zh-TW" dirty="0">
              <a:solidFill>
                <a:srgbClr val="FF0000"/>
              </a:solidFill>
              <a:latin typeface="A-OTF Folk Pro B" panose="020B0700000000000000" pitchFamily="34" charset="-128"/>
              <a:ea typeface="A-OTF Folk Pro B" panose="020B0700000000000000" pitchFamily="34" charset="-128"/>
            </a:endParaRPr>
          </a:p>
          <a:p>
            <a:pPr algn="ctr"/>
            <a:r>
              <a:rPr lang="zh-TW" altLang="en-US" sz="14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購物金</a:t>
            </a:r>
          </a:p>
        </p:txBody>
      </p:sp>
      <p:sp>
        <p:nvSpPr>
          <p:cNvPr id="25" name="流程圖: 程序 24">
            <a:extLst>
              <a:ext uri="{FF2B5EF4-FFF2-40B4-BE49-F238E27FC236}">
                <a16:creationId xmlns:a16="http://schemas.microsoft.com/office/drawing/2014/main" id="{5A223A10-CD92-A493-0D28-6BE0A98CE219}"/>
              </a:ext>
            </a:extLst>
          </p:cNvPr>
          <p:cNvSpPr/>
          <p:nvPr/>
        </p:nvSpPr>
        <p:spPr>
          <a:xfrm>
            <a:off x="5761565" y="3197396"/>
            <a:ext cx="1090864" cy="1002631"/>
          </a:xfrm>
          <a:prstGeom prst="flowChartProcess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立即</a:t>
            </a:r>
            <a:endParaRPr lang="en-US" altLang="zh-TW" sz="2400" b="1" dirty="0">
              <a:solidFill>
                <a:srgbClr val="FF0000"/>
              </a:solidFill>
              <a:latin typeface="A-OTF Folk Pro B" panose="020B0700000000000000" pitchFamily="34" charset="-128"/>
              <a:ea typeface="A-OTF Folk Pro B" panose="020B0700000000000000" pitchFamily="34" charset="-128"/>
            </a:endParaRPr>
          </a:p>
          <a:p>
            <a:pPr algn="ctr"/>
            <a:r>
              <a:rPr lang="zh-TW" altLang="en-US" sz="2400" b="1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抽獎</a:t>
            </a:r>
          </a:p>
        </p:txBody>
      </p:sp>
      <p:sp>
        <p:nvSpPr>
          <p:cNvPr id="29" name="流程圖: 程序 28">
            <a:extLst>
              <a:ext uri="{FF2B5EF4-FFF2-40B4-BE49-F238E27FC236}">
                <a16:creationId xmlns:a16="http://schemas.microsoft.com/office/drawing/2014/main" id="{2A76833B-6469-39D1-5BC9-E3504FE1A936}"/>
              </a:ext>
            </a:extLst>
          </p:cNvPr>
          <p:cNvSpPr/>
          <p:nvPr/>
        </p:nvSpPr>
        <p:spPr>
          <a:xfrm>
            <a:off x="7021325" y="1930076"/>
            <a:ext cx="1090864" cy="10026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HUAWEI</a:t>
            </a:r>
            <a:r>
              <a:rPr lang="zh-TW" altLang="en-US" sz="14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500</a:t>
            </a:r>
            <a:r>
              <a:rPr lang="zh-TW" altLang="en-US" sz="14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元 </a:t>
            </a:r>
            <a:endParaRPr lang="en-US" altLang="zh-TW" sz="1400" dirty="0">
              <a:solidFill>
                <a:srgbClr val="FF0000"/>
              </a:solidFill>
              <a:latin typeface="A-OTF Folk Pro B" panose="020B0700000000000000" pitchFamily="34" charset="-128"/>
              <a:ea typeface="A-OTF Folk Pro B" panose="020B0700000000000000" pitchFamily="34" charset="-128"/>
            </a:endParaRPr>
          </a:p>
          <a:p>
            <a:pPr algn="ctr"/>
            <a:r>
              <a:rPr lang="zh-TW" altLang="en-US" sz="14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購物金</a:t>
            </a:r>
          </a:p>
        </p:txBody>
      </p:sp>
      <p:sp>
        <p:nvSpPr>
          <p:cNvPr id="32" name="流程圖: 程序 31">
            <a:extLst>
              <a:ext uri="{FF2B5EF4-FFF2-40B4-BE49-F238E27FC236}">
                <a16:creationId xmlns:a16="http://schemas.microsoft.com/office/drawing/2014/main" id="{30B4F956-F425-1C59-9C6E-DC9EE7AB9129}"/>
              </a:ext>
            </a:extLst>
          </p:cNvPr>
          <p:cNvSpPr/>
          <p:nvPr/>
        </p:nvSpPr>
        <p:spPr>
          <a:xfrm>
            <a:off x="5761565" y="4420606"/>
            <a:ext cx="1090864" cy="10026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HUAWEI</a:t>
            </a:r>
            <a:r>
              <a:rPr lang="zh-TW" altLang="en-US" sz="14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500</a:t>
            </a:r>
            <a:r>
              <a:rPr lang="zh-TW" altLang="en-US" sz="14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元 </a:t>
            </a:r>
            <a:endParaRPr lang="en-US" altLang="zh-TW" sz="1400" dirty="0">
              <a:solidFill>
                <a:srgbClr val="FF0000"/>
              </a:solidFill>
              <a:latin typeface="A-OTF Folk Pro B" panose="020B0700000000000000" pitchFamily="34" charset="-128"/>
              <a:ea typeface="A-OTF Folk Pro B" panose="020B0700000000000000" pitchFamily="34" charset="-128"/>
            </a:endParaRPr>
          </a:p>
          <a:p>
            <a:pPr algn="ctr"/>
            <a:r>
              <a:rPr lang="zh-TW" altLang="en-US" sz="14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購物金</a:t>
            </a:r>
          </a:p>
        </p:txBody>
      </p:sp>
      <p:sp>
        <p:nvSpPr>
          <p:cNvPr id="34" name="流程圖: 程序 33">
            <a:extLst>
              <a:ext uri="{FF2B5EF4-FFF2-40B4-BE49-F238E27FC236}">
                <a16:creationId xmlns:a16="http://schemas.microsoft.com/office/drawing/2014/main" id="{EE8D4350-0453-BCA4-BDCD-5A72BF2D699D}"/>
              </a:ext>
            </a:extLst>
          </p:cNvPr>
          <p:cNvSpPr/>
          <p:nvPr/>
        </p:nvSpPr>
        <p:spPr>
          <a:xfrm>
            <a:off x="7021325" y="4420605"/>
            <a:ext cx="1090864" cy="10026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HUAWEI</a:t>
            </a:r>
            <a:r>
              <a:rPr lang="zh-TW" altLang="en-US" sz="14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500</a:t>
            </a:r>
            <a:r>
              <a:rPr lang="zh-TW" altLang="en-US" sz="14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元 </a:t>
            </a:r>
            <a:endParaRPr lang="en-US" altLang="zh-TW" sz="1400" dirty="0">
              <a:solidFill>
                <a:srgbClr val="FF0000"/>
              </a:solidFill>
              <a:latin typeface="A-OTF Folk Pro B" panose="020B0700000000000000" pitchFamily="34" charset="-128"/>
              <a:ea typeface="A-OTF Folk Pro B" panose="020B0700000000000000" pitchFamily="34" charset="-128"/>
            </a:endParaRPr>
          </a:p>
          <a:p>
            <a:pPr algn="ctr"/>
            <a:r>
              <a:rPr lang="zh-TW" altLang="en-US" sz="14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購物金</a:t>
            </a:r>
          </a:p>
        </p:txBody>
      </p:sp>
      <p:sp>
        <p:nvSpPr>
          <p:cNvPr id="36" name="流程圖: 程序 35">
            <a:extLst>
              <a:ext uri="{FF2B5EF4-FFF2-40B4-BE49-F238E27FC236}">
                <a16:creationId xmlns:a16="http://schemas.microsoft.com/office/drawing/2014/main" id="{8CB7A10A-1B89-5833-9474-C2FA83EC13A7}"/>
              </a:ext>
            </a:extLst>
          </p:cNvPr>
          <p:cNvSpPr/>
          <p:nvPr/>
        </p:nvSpPr>
        <p:spPr>
          <a:xfrm>
            <a:off x="7021325" y="3153285"/>
            <a:ext cx="1090864" cy="10026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HUAWEI</a:t>
            </a:r>
            <a:r>
              <a:rPr lang="zh-TW" altLang="en-US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1000</a:t>
            </a:r>
            <a:r>
              <a:rPr lang="zh-TW" altLang="en-US" sz="12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元</a:t>
            </a:r>
            <a:r>
              <a:rPr lang="zh-TW" altLang="en-US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 </a:t>
            </a:r>
            <a:endParaRPr lang="en-US" altLang="zh-TW" dirty="0">
              <a:solidFill>
                <a:srgbClr val="FF0000"/>
              </a:solidFill>
              <a:latin typeface="A-OTF Folk Pro B" panose="020B0700000000000000" pitchFamily="34" charset="-128"/>
              <a:ea typeface="A-OTF Folk Pro B" panose="020B0700000000000000" pitchFamily="34" charset="-128"/>
            </a:endParaRPr>
          </a:p>
          <a:p>
            <a:pPr algn="ctr"/>
            <a:r>
              <a:rPr lang="zh-TW" altLang="en-US" sz="14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購物金</a:t>
            </a:r>
          </a:p>
        </p:txBody>
      </p:sp>
      <p:sp>
        <p:nvSpPr>
          <p:cNvPr id="42" name="流程圖: 程序 41">
            <a:extLst>
              <a:ext uri="{FF2B5EF4-FFF2-40B4-BE49-F238E27FC236}">
                <a16:creationId xmlns:a16="http://schemas.microsoft.com/office/drawing/2014/main" id="{43C54A32-189A-07A7-DC90-10FF2513C1A9}"/>
              </a:ext>
            </a:extLst>
          </p:cNvPr>
          <p:cNvSpPr/>
          <p:nvPr/>
        </p:nvSpPr>
        <p:spPr>
          <a:xfrm>
            <a:off x="5712979" y="1930076"/>
            <a:ext cx="1090864" cy="10026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HUAWEI</a:t>
            </a:r>
            <a:r>
              <a:rPr lang="zh-TW" altLang="en-US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3000</a:t>
            </a:r>
            <a:r>
              <a:rPr lang="zh-TW" altLang="en-US" sz="12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元</a:t>
            </a:r>
            <a:r>
              <a:rPr lang="zh-TW" altLang="en-US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 </a:t>
            </a:r>
            <a:endParaRPr lang="en-US" altLang="zh-TW" dirty="0">
              <a:solidFill>
                <a:srgbClr val="FF0000"/>
              </a:solidFill>
              <a:latin typeface="A-OTF Folk Pro B" panose="020B0700000000000000" pitchFamily="34" charset="-128"/>
              <a:ea typeface="A-OTF Folk Pro B" panose="020B0700000000000000" pitchFamily="34" charset="-128"/>
            </a:endParaRPr>
          </a:p>
          <a:p>
            <a:pPr algn="ctr"/>
            <a:r>
              <a:rPr lang="zh-TW" altLang="en-US" sz="14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購物金</a:t>
            </a:r>
          </a:p>
        </p:txBody>
      </p:sp>
      <p:sp>
        <p:nvSpPr>
          <p:cNvPr id="44" name="流程圖: 程序 43">
            <a:extLst>
              <a:ext uri="{FF2B5EF4-FFF2-40B4-BE49-F238E27FC236}">
                <a16:creationId xmlns:a16="http://schemas.microsoft.com/office/drawing/2014/main" id="{65B81623-3CB6-F81A-2202-B896D610334B}"/>
              </a:ext>
            </a:extLst>
          </p:cNvPr>
          <p:cNvSpPr/>
          <p:nvPr/>
        </p:nvSpPr>
        <p:spPr>
          <a:xfrm>
            <a:off x="4454592" y="4422612"/>
            <a:ext cx="1090864" cy="10026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HUAWEI</a:t>
            </a:r>
            <a:r>
              <a:rPr lang="zh-TW" altLang="en-US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3000</a:t>
            </a:r>
            <a:r>
              <a:rPr lang="zh-TW" altLang="en-US" sz="12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元</a:t>
            </a:r>
            <a:r>
              <a:rPr lang="zh-TW" altLang="en-US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 </a:t>
            </a:r>
            <a:endParaRPr lang="en-US" altLang="zh-TW" dirty="0">
              <a:solidFill>
                <a:srgbClr val="FF0000"/>
              </a:solidFill>
              <a:latin typeface="A-OTF Folk Pro B" panose="020B0700000000000000" pitchFamily="34" charset="-128"/>
              <a:ea typeface="A-OTF Folk Pro B" panose="020B0700000000000000" pitchFamily="34" charset="-128"/>
            </a:endParaRPr>
          </a:p>
          <a:p>
            <a:pPr algn="ctr"/>
            <a:r>
              <a:rPr lang="zh-TW" altLang="en-US" sz="1400" dirty="0">
                <a:solidFill>
                  <a:srgbClr val="FF0000"/>
                </a:solidFill>
                <a:latin typeface="A-OTF Folk Pro B" panose="020B0700000000000000" pitchFamily="34" charset="-128"/>
                <a:ea typeface="A-OTF Folk Pro B" panose="020B0700000000000000" pitchFamily="34" charset="-128"/>
              </a:rPr>
              <a:t>購物金</a:t>
            </a:r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B8F04CB4-0096-0005-7E34-F5BDB9C276D9}"/>
              </a:ext>
            </a:extLst>
          </p:cNvPr>
          <p:cNvSpPr/>
          <p:nvPr/>
        </p:nvSpPr>
        <p:spPr>
          <a:xfrm>
            <a:off x="4561957" y="881324"/>
            <a:ext cx="3168316" cy="401053"/>
          </a:xfrm>
          <a:prstGeom prst="round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-OTF Folk Pro H" panose="020B0900000000000000" pitchFamily="34" charset="-128"/>
                <a:ea typeface="A-OTF Folk Pro H" panose="020B0900000000000000" pitchFamily="34" charset="-128"/>
              </a:rPr>
              <a:t>花粉出任務 </a:t>
            </a:r>
            <a:r>
              <a:rPr lang="zh-TW" altLang="en-US" sz="2400" b="1" dirty="0">
                <a:latin typeface="A-OTF Folk Pro H" panose="020B0900000000000000" pitchFamily="34" charset="-128"/>
                <a:ea typeface="A-OTF Folk Pro H" panose="020B0900000000000000" pitchFamily="34" charset="-128"/>
              </a:rPr>
              <a:t>購物金</a:t>
            </a:r>
            <a:r>
              <a:rPr lang="zh-TW" altLang="en-US" sz="2400" i="1" dirty="0">
                <a:latin typeface="A-OTF Folk Pro H" panose="020B0900000000000000" pitchFamily="34" charset="-128"/>
                <a:ea typeface="A-OTF Folk Pro H" panose="020B0900000000000000" pitchFamily="34" charset="-128"/>
              </a:rPr>
              <a:t> </a:t>
            </a:r>
            <a:r>
              <a:rPr lang="zh-TW" altLang="en-US" dirty="0">
                <a:latin typeface="A-OTF Folk Pro H" panose="020B0900000000000000" pitchFamily="34" charset="-128"/>
                <a:ea typeface="A-OTF Folk Pro H" panose="020B0900000000000000" pitchFamily="34" charset="-128"/>
              </a:rPr>
              <a:t>幸運抽</a:t>
            </a:r>
          </a:p>
        </p:txBody>
      </p:sp>
    </p:spTree>
    <p:extLst>
      <p:ext uri="{BB962C8B-B14F-4D97-AF65-F5344CB8AC3E}">
        <p14:creationId xmlns:p14="http://schemas.microsoft.com/office/powerpoint/2010/main" val="204819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F7101AE-4471-E5C0-F7A2-3481E73C630C}"/>
              </a:ext>
            </a:extLst>
          </p:cNvPr>
          <p:cNvSpPr txBox="1"/>
          <p:nvPr/>
        </p:nvSpPr>
        <p:spPr>
          <a:xfrm>
            <a:off x="1816359" y="1595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任務３：參加筆電健檢活動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8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上傳筆電健檢問卷調查表，第三頁截圖即可完成任務。</a:t>
            </a:r>
            <a:endParaRPr lang="en-US" altLang="zh-TW" sz="18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62D6B5E2-A356-655E-753E-A46A14484EC8}"/>
              </a:ext>
            </a:extLst>
          </p:cNvPr>
          <p:cNvGraphicFramePr>
            <a:graphicFrameLocks noGrp="1"/>
          </p:cNvGraphicFramePr>
          <p:nvPr/>
        </p:nvGraphicFramePr>
        <p:xfrm>
          <a:off x="1927504" y="1093660"/>
          <a:ext cx="8128000" cy="96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53">
                  <a:extLst>
                    <a:ext uri="{9D8B030D-6E8A-4147-A177-3AD203B41FA5}">
                      <a16:colId xmlns:a16="http://schemas.microsoft.com/office/drawing/2014/main" val="2497039018"/>
                    </a:ext>
                  </a:extLst>
                </a:gridCol>
                <a:gridCol w="2761861">
                  <a:extLst>
                    <a:ext uri="{9D8B030D-6E8A-4147-A177-3AD203B41FA5}">
                      <a16:colId xmlns:a16="http://schemas.microsoft.com/office/drawing/2014/main" val="4208841768"/>
                    </a:ext>
                  </a:extLst>
                </a:gridCol>
                <a:gridCol w="3032449">
                  <a:extLst>
                    <a:ext uri="{9D8B030D-6E8A-4147-A177-3AD203B41FA5}">
                      <a16:colId xmlns:a16="http://schemas.microsoft.com/office/drawing/2014/main" val="2618766278"/>
                    </a:ext>
                  </a:extLst>
                </a:gridCol>
                <a:gridCol w="1256737">
                  <a:extLst>
                    <a:ext uri="{9D8B030D-6E8A-4147-A177-3AD203B41FA5}">
                      <a16:colId xmlns:a16="http://schemas.microsoft.com/office/drawing/2014/main" val="1955938824"/>
                    </a:ext>
                  </a:extLst>
                </a:gridCol>
              </a:tblGrid>
              <a:tr h="412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完成狀態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輸入筆電健健檢日期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上傳筆電健檢問卷調查表</a:t>
                      </a:r>
                      <a:endParaRPr lang="en-US" altLang="zh-TW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367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8165"/>
                  </a:ext>
                </a:extLst>
              </a:tr>
            </a:tbl>
          </a:graphicData>
        </a:graphic>
      </p:graphicFrame>
      <p:sp>
        <p:nvSpPr>
          <p:cNvPr id="24" name="橢圓 23">
            <a:extLst>
              <a:ext uri="{FF2B5EF4-FFF2-40B4-BE49-F238E27FC236}">
                <a16:creationId xmlns:a16="http://schemas.microsoft.com/office/drawing/2014/main" id="{3C387583-47E5-9A54-55B1-E2EAD4095B91}"/>
              </a:ext>
            </a:extLst>
          </p:cNvPr>
          <p:cNvSpPr/>
          <p:nvPr/>
        </p:nvSpPr>
        <p:spPr>
          <a:xfrm>
            <a:off x="2397968" y="1716655"/>
            <a:ext cx="186864" cy="193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A0768AD-9DC9-9204-0EE1-72844479239B}"/>
              </a:ext>
            </a:extLst>
          </p:cNvPr>
          <p:cNvCxnSpPr/>
          <p:nvPr/>
        </p:nvCxnSpPr>
        <p:spPr>
          <a:xfrm flipH="1">
            <a:off x="6671388" y="1454823"/>
            <a:ext cx="4814596" cy="1174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1AB2747-FF60-A433-0FE6-06971F04D0BD}"/>
              </a:ext>
            </a:extLst>
          </p:cNvPr>
          <p:cNvSpPr txBox="1"/>
          <p:nvPr/>
        </p:nvSpPr>
        <p:spPr>
          <a:xfrm>
            <a:off x="1816359" y="36405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：筆電升級超級終端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HUAWEI PC Manager )</a:t>
            </a:r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已經成功升級了嗎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立即寫下筆電本號，即可完成任務</a:t>
            </a:r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8913C56-46DD-06DE-D3A5-EA89246D703E}"/>
              </a:ext>
            </a:extLst>
          </p:cNvPr>
          <p:cNvSpPr txBox="1"/>
          <p:nvPr/>
        </p:nvSpPr>
        <p:spPr>
          <a:xfrm>
            <a:off x="1886843" y="2230905"/>
            <a:ext cx="1910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第三頁截圖示意</a:t>
            </a:r>
          </a:p>
        </p:txBody>
      </p:sp>
      <p:graphicFrame>
        <p:nvGraphicFramePr>
          <p:cNvPr id="39" name="表格 20">
            <a:extLst>
              <a:ext uri="{FF2B5EF4-FFF2-40B4-BE49-F238E27FC236}">
                <a16:creationId xmlns:a16="http://schemas.microsoft.com/office/drawing/2014/main" id="{8A9A90E8-D9CE-3DC9-5E68-EEC3D7CE261B}"/>
              </a:ext>
            </a:extLst>
          </p:cNvPr>
          <p:cNvGraphicFramePr>
            <a:graphicFrameLocks noGrp="1"/>
          </p:cNvGraphicFramePr>
          <p:nvPr/>
        </p:nvGraphicFramePr>
        <p:xfrm>
          <a:off x="1927504" y="4422877"/>
          <a:ext cx="8128000" cy="96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53">
                  <a:extLst>
                    <a:ext uri="{9D8B030D-6E8A-4147-A177-3AD203B41FA5}">
                      <a16:colId xmlns:a16="http://schemas.microsoft.com/office/drawing/2014/main" val="2497039018"/>
                    </a:ext>
                  </a:extLst>
                </a:gridCol>
                <a:gridCol w="2453951">
                  <a:extLst>
                    <a:ext uri="{9D8B030D-6E8A-4147-A177-3AD203B41FA5}">
                      <a16:colId xmlns:a16="http://schemas.microsoft.com/office/drawing/2014/main" val="4208841768"/>
                    </a:ext>
                  </a:extLst>
                </a:gridCol>
                <a:gridCol w="2565096">
                  <a:extLst>
                    <a:ext uri="{9D8B030D-6E8A-4147-A177-3AD203B41FA5}">
                      <a16:colId xmlns:a16="http://schemas.microsoft.com/office/drawing/2014/main" val="26187662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5938824"/>
                    </a:ext>
                  </a:extLst>
                </a:gridCol>
              </a:tblGrid>
              <a:tr h="412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完成狀態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輸入您的華為筆電版本號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上傳華為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截圖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筆電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平板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367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8165"/>
                  </a:ext>
                </a:extLst>
              </a:tr>
            </a:tbl>
          </a:graphicData>
        </a:graphic>
      </p:graphicFrame>
      <p:sp>
        <p:nvSpPr>
          <p:cNvPr id="41" name="橢圓 40">
            <a:extLst>
              <a:ext uri="{FF2B5EF4-FFF2-40B4-BE49-F238E27FC236}">
                <a16:creationId xmlns:a16="http://schemas.microsoft.com/office/drawing/2014/main" id="{B39126A9-8BCC-5E33-ED9F-DB66686094A2}"/>
              </a:ext>
            </a:extLst>
          </p:cNvPr>
          <p:cNvSpPr/>
          <p:nvPr/>
        </p:nvSpPr>
        <p:spPr>
          <a:xfrm>
            <a:off x="2397968" y="5015373"/>
            <a:ext cx="186864" cy="193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3CB73A8-E3F8-CF02-1F69-9970C9579F76}"/>
              </a:ext>
            </a:extLst>
          </p:cNvPr>
          <p:cNvSpPr/>
          <p:nvPr/>
        </p:nvSpPr>
        <p:spPr>
          <a:xfrm>
            <a:off x="2443668" y="1765815"/>
            <a:ext cx="95464" cy="954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0E5832-80DF-4D5F-CC5A-BDC7F681A75A}"/>
              </a:ext>
            </a:extLst>
          </p:cNvPr>
          <p:cNvSpPr txBox="1"/>
          <p:nvPr/>
        </p:nvSpPr>
        <p:spPr>
          <a:xfrm>
            <a:off x="10176802" y="1116490"/>
            <a:ext cx="18288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恭喜你已完成兩個任務</a:t>
            </a:r>
            <a:endParaRPr lang="en-US" altLang="zh-TW" sz="1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送出後會跳抽獎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 UP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84E540-F916-2E8C-AE1D-E4472D1D9F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8117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EAD12D8-38FA-C124-1FD2-23D65C95553A}"/>
              </a:ext>
            </a:extLst>
          </p:cNvPr>
          <p:cNvSpPr/>
          <p:nvPr/>
        </p:nvSpPr>
        <p:spPr>
          <a:xfrm>
            <a:off x="4967020" y="1252307"/>
            <a:ext cx="144379" cy="340888"/>
          </a:xfrm>
          <a:prstGeom prst="roundRect">
            <a:avLst/>
          </a:prstGeom>
          <a:solidFill>
            <a:srgbClr val="FF00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51433E8-3F08-B7D1-E32D-5EFA3484901D}"/>
              </a:ext>
            </a:extLst>
          </p:cNvPr>
          <p:cNvSpPr/>
          <p:nvPr/>
        </p:nvSpPr>
        <p:spPr>
          <a:xfrm>
            <a:off x="7148747" y="1242277"/>
            <a:ext cx="144379" cy="340888"/>
          </a:xfrm>
          <a:prstGeom prst="roundRect">
            <a:avLst/>
          </a:prstGeom>
          <a:solidFill>
            <a:srgbClr val="FF00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281E809-97EB-7023-9C4A-7D126041C999}"/>
              </a:ext>
            </a:extLst>
          </p:cNvPr>
          <p:cNvSpPr/>
          <p:nvPr/>
        </p:nvSpPr>
        <p:spPr>
          <a:xfrm>
            <a:off x="4610084" y="841222"/>
            <a:ext cx="3168316" cy="40105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流程圖: 程序 15">
            <a:extLst>
              <a:ext uri="{FF2B5EF4-FFF2-40B4-BE49-F238E27FC236}">
                <a16:creationId xmlns:a16="http://schemas.microsoft.com/office/drawing/2014/main" id="{4A6777DD-C1CF-D85A-52A8-3A9FEFAED067}"/>
              </a:ext>
            </a:extLst>
          </p:cNvPr>
          <p:cNvSpPr/>
          <p:nvPr/>
        </p:nvSpPr>
        <p:spPr>
          <a:xfrm>
            <a:off x="3155108" y="1547066"/>
            <a:ext cx="6206606" cy="4836317"/>
          </a:xfrm>
          <a:prstGeom prst="flowChartProcess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B8F04CB4-0096-0005-7E34-F5BDB9C276D9}"/>
              </a:ext>
            </a:extLst>
          </p:cNvPr>
          <p:cNvSpPr/>
          <p:nvPr/>
        </p:nvSpPr>
        <p:spPr>
          <a:xfrm>
            <a:off x="4561957" y="881324"/>
            <a:ext cx="3168316" cy="401053"/>
          </a:xfrm>
          <a:prstGeom prst="round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A-OTF Folk Pro H" panose="020B0900000000000000" pitchFamily="34" charset="-128"/>
                <a:ea typeface="A-OTF Folk Pro H" panose="020B0900000000000000" pitchFamily="34" charset="-128"/>
              </a:rPr>
              <a:t>花粉出任務 </a:t>
            </a:r>
            <a:r>
              <a:rPr lang="zh-TW" altLang="en-US" sz="2400" b="1" dirty="0">
                <a:latin typeface="A-OTF Folk Pro H" panose="020B0900000000000000" pitchFamily="34" charset="-128"/>
                <a:ea typeface="A-OTF Folk Pro H" panose="020B0900000000000000" pitchFamily="34" charset="-128"/>
              </a:rPr>
              <a:t>購物金</a:t>
            </a:r>
            <a:r>
              <a:rPr lang="zh-TW" altLang="en-US" sz="2400" i="1" dirty="0">
                <a:latin typeface="A-OTF Folk Pro H" panose="020B0900000000000000" pitchFamily="34" charset="-128"/>
                <a:ea typeface="A-OTF Folk Pro H" panose="020B0900000000000000" pitchFamily="34" charset="-128"/>
              </a:rPr>
              <a:t> </a:t>
            </a:r>
            <a:r>
              <a:rPr lang="zh-TW" altLang="en-US" dirty="0">
                <a:latin typeface="A-OTF Folk Pro H" panose="020B0900000000000000" pitchFamily="34" charset="-128"/>
                <a:ea typeface="A-OTF Folk Pro H" panose="020B0900000000000000" pitchFamily="34" charset="-128"/>
              </a:rPr>
              <a:t>幸運抽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B00B47-E35A-D7D4-2CC1-7AAE79580B72}"/>
              </a:ext>
            </a:extLst>
          </p:cNvPr>
          <p:cNvSpPr txBox="1"/>
          <p:nvPr/>
        </p:nvSpPr>
        <p:spPr>
          <a:xfrm>
            <a:off x="5145940" y="1620710"/>
            <a:ext cx="2245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solidFill>
                  <a:schemeClr val="bg1"/>
                </a:solidFill>
              </a:rPr>
              <a:t>恭喜您獲得</a:t>
            </a:r>
            <a:endParaRPr lang="en-US" altLang="zh-TW" sz="1800" dirty="0">
              <a:solidFill>
                <a:schemeClr val="bg1"/>
              </a:solidFill>
            </a:endParaRPr>
          </a:p>
          <a:p>
            <a:pPr algn="ctr"/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297990-967A-3E92-62FB-CD419150B7D0}"/>
              </a:ext>
            </a:extLst>
          </p:cNvPr>
          <p:cNvSpPr/>
          <p:nvPr/>
        </p:nvSpPr>
        <p:spPr>
          <a:xfrm>
            <a:off x="5120540" y="2446277"/>
            <a:ext cx="2296260" cy="9691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905C647-FFE5-15ED-C9BB-1AEE0F19FA65}"/>
              </a:ext>
            </a:extLst>
          </p:cNvPr>
          <p:cNvSpPr txBox="1"/>
          <p:nvPr/>
        </p:nvSpPr>
        <p:spPr>
          <a:xfrm>
            <a:off x="3332477" y="3931038"/>
            <a:ext cx="61032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得獎資訊已同步發送至</a:t>
            </a:r>
            <a:r>
              <a:rPr lang="en-US" altLang="zh-TW"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E-mail</a:t>
            </a:r>
          </a:p>
          <a:p>
            <a:r>
              <a:rPr lang="zh-TW" altLang="en-US" sz="1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活動小組將核對您填寫的任務資料，審核無誤後於</a:t>
            </a:r>
            <a:r>
              <a:rPr lang="en-US" altLang="zh-TW" sz="1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r>
              <a:rPr lang="zh-TW" altLang="en-US" sz="1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個工作天內以郵寄掛號寄到您填寫之地址。</a:t>
            </a:r>
          </a:p>
          <a:p>
            <a:pPr algn="ctr"/>
            <a:r>
              <a:rPr lang="zh-TW" altLang="en-US"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ED3BE6-A5B9-48BF-4CD1-4316028B2F0F}"/>
              </a:ext>
            </a:extLst>
          </p:cNvPr>
          <p:cNvSpPr/>
          <p:nvPr/>
        </p:nvSpPr>
        <p:spPr>
          <a:xfrm>
            <a:off x="5414591" y="5880847"/>
            <a:ext cx="1559301" cy="3523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繼續其他任務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805BC4F-4452-71E0-3B9A-5AD37C18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73" y="2370149"/>
            <a:ext cx="3520970" cy="1529236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5FDC98D2-96DC-E307-0A91-102FA0E758EF}"/>
              </a:ext>
            </a:extLst>
          </p:cNvPr>
          <p:cNvSpPr txBox="1"/>
          <p:nvPr/>
        </p:nvSpPr>
        <p:spPr>
          <a:xfrm>
            <a:off x="4574275" y="4555996"/>
            <a:ext cx="610035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購物金使用說明</a:t>
            </a:r>
            <a:endParaRPr lang="en-US" altLang="zh-TW" sz="7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本券為贈品，逾期、影印、塗改無效，遺失恕不補發。</a:t>
            </a:r>
            <a:endParaRPr lang="en-US" altLang="zh-TW" sz="7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本券僅限用於華為品牌店</a:t>
            </a:r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台北三創</a:t>
            </a:r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台中文心秀泰</a:t>
            </a:r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高雄夢時代</a:t>
            </a:r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和燦坤門市</a:t>
            </a:r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</a:t>
            </a:r>
            <a:endParaRPr lang="en-US" altLang="zh-TW" sz="7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旗</a:t>
            </a:r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</a:t>
            </a:r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彰化</a:t>
            </a:r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永華二</a:t>
            </a:r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屏東</a:t>
            </a:r>
            <a:r>
              <a:rPr lang="en-US" altLang="zh-TW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消費使用，其餘門市或線上賣場不適用。</a:t>
            </a:r>
            <a:endParaRPr lang="en-US" altLang="zh-TW" sz="7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本券不得兌換現金、不找零。</a:t>
            </a:r>
            <a:endParaRPr lang="en-US" altLang="zh-TW" sz="7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本券折抵金額不計入消費發票總金額。</a:t>
            </a:r>
            <a:endParaRPr lang="en-US" altLang="zh-TW" sz="7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本券可與其它優惠、折扣、行銷活動合併或累計使用，但購買一款華為產品只</a:t>
            </a:r>
            <a:endParaRPr lang="en-US" altLang="zh-TW" sz="7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使用一張花粉回娘家購物金優惠券。</a:t>
            </a:r>
            <a:endParaRPr lang="en-US" altLang="zh-TW" sz="7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7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總代理訊崴技術有限公司擁有修改活動辦法之權利。</a:t>
            </a:r>
          </a:p>
          <a:p>
            <a:endParaRPr lang="en-US" altLang="zh-TW" sz="7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7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585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5A3A0C8-56D3-151F-519F-92C13C276C39}"/>
              </a:ext>
            </a:extLst>
          </p:cNvPr>
          <p:cNvSpPr txBox="1"/>
          <p:nvPr/>
        </p:nvSpPr>
        <p:spPr>
          <a:xfrm>
            <a:off x="2257425" y="1136196"/>
            <a:ext cx="7486650" cy="50475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標題：華為花粉出任務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得獎通知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內文：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感謝您支持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華為有禮  花粉出任務 抽購物金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在此恭喜你獲得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HUAWIE</a:t>
            </a:r>
            <a:r>
              <a:rPr lang="zh-TW" altLang="en-US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$500</a:t>
            </a:r>
            <a:r>
              <a:rPr lang="zh-TW" altLang="en-US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購物金。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我們將於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日前審核您的獲獎資格，若沒問題，將於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日以紙本郵寄方式寄到您填寫的聯絡地址。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若有問題，歡迎聯絡我們。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華為活動小組 敬上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rgbClr val="FFFF00"/>
                </a:solidFill>
                <a:highlight>
                  <a:srgbClr val="FF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以上這部分再麻煩客戶潤飾過了</a:t>
            </a:r>
            <a:endParaRPr lang="en-US" altLang="zh-TW" dirty="0">
              <a:solidFill>
                <a:srgbClr val="FFFF00"/>
              </a:solidFill>
              <a:highlight>
                <a:srgbClr val="FF00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01BF0F-E5A8-5089-764D-C26AB9EA63F9}"/>
              </a:ext>
            </a:extLst>
          </p:cNvPr>
          <p:cNvSpPr txBox="1"/>
          <p:nvPr/>
        </p:nvSpPr>
        <p:spPr>
          <a:xfrm>
            <a:off x="4410075" y="44087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得獎者收到得獎信函範例</a:t>
            </a:r>
          </a:p>
        </p:txBody>
      </p:sp>
    </p:spTree>
    <p:extLst>
      <p:ext uri="{BB962C8B-B14F-4D97-AF65-F5344CB8AC3E}">
        <p14:creationId xmlns:p14="http://schemas.microsoft.com/office/powerpoint/2010/main" val="63551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17AED3D-4811-6FE7-DF82-9013CA20B6F2}"/>
              </a:ext>
            </a:extLst>
          </p:cNvPr>
          <p:cNvSpPr txBox="1"/>
          <p:nvPr/>
        </p:nvSpPr>
        <p:spPr>
          <a:xfrm>
            <a:off x="3047223" y="1491639"/>
            <a:ext cx="6097554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數量</a:t>
            </a:r>
            <a:r>
              <a:rPr lang="en-US" altLang="zh-TW" sz="1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1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機率</a:t>
            </a:r>
            <a:endPara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1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活動走期</a:t>
            </a:r>
            <a:r>
              <a:rPr lang="en-US" altLang="zh-TW" sz="1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TW" altLang="en-US" sz="1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個月</a:t>
            </a:r>
            <a:endPara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altLang="zh-TW" sz="1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購物金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3000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</a:t>
            </a: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份數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en-US" altLang="zh-TW" sz="1800" dirty="0"/>
              <a:t>160</a:t>
            </a:r>
            <a:r>
              <a:rPr lang="zh-TW" altLang="en-US" sz="1800" dirty="0"/>
              <a:t>張</a:t>
            </a: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購物金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1000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</a:t>
            </a: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份數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en-US" altLang="zh-TW" sz="1800" dirty="0"/>
              <a:t>800</a:t>
            </a:r>
            <a:r>
              <a:rPr lang="zh-TW" altLang="en-US" sz="1800" dirty="0"/>
              <a:t>張</a:t>
            </a: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購物金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500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</a:t>
            </a: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份數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1800" dirty="0"/>
              <a:t> </a:t>
            </a:r>
            <a:r>
              <a:rPr lang="en-US" altLang="zh-TW" sz="1800" dirty="0"/>
              <a:t>2000</a:t>
            </a:r>
            <a:r>
              <a:rPr lang="zh-TW" altLang="en-US" sz="1800" dirty="0"/>
              <a:t>張</a:t>
            </a: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altLang="zh-TW" sz="28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706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9DF829-70CB-31F9-F817-628E61B0E8E9}"/>
              </a:ext>
            </a:extLst>
          </p:cNvPr>
          <p:cNvSpPr txBox="1"/>
          <p:nvPr/>
        </p:nvSpPr>
        <p:spPr>
          <a:xfrm>
            <a:off x="1727200" y="1305341"/>
            <a:ext cx="6583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9/15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之前確認規劃。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9/21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設計靜態提供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9/22~9/28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9/29~10/11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套後端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10/12~10/13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10/14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358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433D84B-6230-1878-5D81-BB92FAD9A547}"/>
              </a:ext>
            </a:extLst>
          </p:cNvPr>
          <p:cNvSpPr txBox="1"/>
          <p:nvPr/>
        </p:nvSpPr>
        <p:spPr>
          <a:xfrm>
            <a:off x="1203778" y="299135"/>
            <a:ext cx="10262507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zh-TW" alt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活動時間</a:t>
            </a:r>
          </a:p>
          <a:p>
            <a:pPr algn="just" fontAlgn="base"/>
            <a:r>
              <a:rPr lang="en-US" altLang="zh-TW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2022/10/17</a:t>
            </a:r>
            <a:r>
              <a:rPr lang="zh-TW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（一）－ </a:t>
            </a:r>
            <a:r>
              <a:rPr lang="en-US" altLang="zh-TW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2022/12/31</a:t>
            </a:r>
            <a:r>
              <a:rPr lang="zh-TW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（六）</a:t>
            </a:r>
          </a:p>
          <a:p>
            <a:pPr algn="just" fontAlgn="base"/>
            <a:r>
              <a:rPr lang="zh-TW" altLang="en-US" sz="1400" b="1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活動辦法與資格</a:t>
            </a:r>
          </a:p>
          <a:p>
            <a:pPr algn="just" fontAlgn="base"/>
            <a:r>
              <a:rPr lang="zh-TW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活動期間內，參加花粉出任務活動，只要任意完成</a:t>
            </a:r>
            <a:r>
              <a:rPr lang="en-US" altLang="zh-TW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項任務，即可獲得</a:t>
            </a:r>
            <a:r>
              <a:rPr lang="en-US" altLang="zh-TW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次華為產品購物金抽獎資格，完成</a:t>
            </a:r>
            <a:r>
              <a:rPr lang="en-US" altLang="zh-TW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項任務，即有</a:t>
            </a:r>
            <a:r>
              <a:rPr lang="en-US" altLang="zh-TW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次抽獎機會。每項任務不可重覆。</a:t>
            </a:r>
          </a:p>
          <a:p>
            <a:pPr algn="just" fontAlgn="base"/>
            <a:r>
              <a:rPr lang="zh-TW" alt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註：參加者上傳任務照片將由本活動小組進行資料審查，如審查後且查證為多人使用，或是非華為產品照片，將取消抽獎與獲獎資格。</a:t>
            </a:r>
            <a:endParaRPr lang="en-US" altLang="zh-TW" sz="1400" b="0" i="0" dirty="0">
              <a:solidFill>
                <a:schemeClr val="bg1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 fontAlgn="base"/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 fontAlgn="base"/>
            <a:r>
              <a:rPr lang="zh-TW" alt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得獎公告與領獎辦法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1400" kern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活動獎項將於活動小組資料審查後公告在活動網頁上，花粉可自行在活動網頁上查詢。</a:t>
            </a:r>
            <a:r>
              <a:rPr lang="en-US" altLang="zh-TW" sz="1400" kern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(TBC)</a:t>
            </a:r>
            <a:endParaRPr lang="zh-TW" altLang="zh-TW" sz="1400" kern="100" dirty="0">
              <a:solidFill>
                <a:schemeClr val="bg1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SimSun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1400" kern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獎項公告後，活動小組將會在</a:t>
            </a:r>
            <a:r>
              <a:rPr lang="en-US" altLang="zh-TW" sz="1400" kern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10</a:t>
            </a:r>
            <a:r>
              <a:rPr lang="zh-TW" altLang="zh-TW" sz="1400" kern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個工作天內將獎項郵寄給獲獎人。</a:t>
            </a:r>
            <a:endParaRPr lang="zh-TW" altLang="zh-TW" sz="1400" kern="100" dirty="0">
              <a:solidFill>
                <a:schemeClr val="bg1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SimSun" panose="02010600030101010101" pitchFamily="2" charset="-122"/>
            </a:endParaRPr>
          </a:p>
          <a:p>
            <a:r>
              <a:rPr lang="zh-TW" altLang="zh-TW" sz="1400" u="sng" kern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立即加入</a:t>
            </a:r>
            <a:r>
              <a:rPr lang="en-US" altLang="zh-TW" sz="1400" u="sng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Huawei Mobile (TW) </a:t>
            </a:r>
            <a:r>
              <a:rPr lang="zh-TW" altLang="zh-TW" sz="1400" u="sng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粉絲團</a:t>
            </a:r>
            <a:endParaRPr lang="zh-TW" altLang="zh-TW" sz="1400" kern="100" dirty="0">
              <a:solidFill>
                <a:schemeClr val="bg1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 fontAlgn="base"/>
            <a:endParaRPr lang="en-US" altLang="zh-TW" sz="1400" b="1" i="0" dirty="0">
              <a:solidFill>
                <a:schemeClr val="bg1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 fontAlgn="base"/>
            <a:r>
              <a:rPr lang="zh-TW" alt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活動獎項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獎項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1</a:t>
            </a:r>
            <a:r>
              <a:rPr lang="zh-TW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：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HUAWEI 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MateBook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 X Pro 2022 3000</a:t>
            </a:r>
            <a:r>
              <a:rPr lang="zh-TW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元購物金優惠券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(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共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160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張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)</a:t>
            </a:r>
            <a:endParaRPr lang="zh-TW" altLang="zh-TW" sz="1400" dirty="0">
              <a:solidFill>
                <a:schemeClr val="bg1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獎項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</a:t>
            </a:r>
            <a:r>
              <a:rPr lang="zh-TW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：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HUAWEI 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MateBook</a:t>
            </a:r>
            <a:r>
              <a:rPr lang="zh-TW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系列筆電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1000</a:t>
            </a:r>
            <a:r>
              <a:rPr lang="zh-TW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元購物金優惠券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 (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MateBook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 X Pro</a:t>
            </a:r>
            <a:r>
              <a:rPr lang="zh-TW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系列不適用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) (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共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800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張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)</a:t>
            </a:r>
            <a:endParaRPr lang="zh-TW" altLang="zh-TW" sz="1400" dirty="0">
              <a:solidFill>
                <a:schemeClr val="bg1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獎項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3</a:t>
            </a:r>
            <a:r>
              <a:rPr lang="zh-TW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：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HUAWEI </a:t>
            </a:r>
            <a:r>
              <a:rPr lang="zh-TW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平板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/</a:t>
            </a:r>
            <a:r>
              <a:rPr lang="zh-TW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穿戴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/</a:t>
            </a:r>
            <a:r>
              <a:rPr lang="zh-TW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音頻產品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500</a:t>
            </a:r>
            <a:r>
              <a:rPr lang="zh-TW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元購物金優惠券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(Band 6/Band 7/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FreeBuds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 SE</a:t>
            </a:r>
            <a:r>
              <a:rPr lang="zh-TW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不適用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) (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共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2000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張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)</a:t>
            </a:r>
          </a:p>
          <a:p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r>
              <a:rPr lang="zh-TW" altLang="zh-TW" b="1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花粉回娘家購物金優惠券使用說明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本券為贈品，逾期、影印、塗改無效，遺失恕不補發。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本券僅限用於華為品牌店</a:t>
            </a:r>
            <a:r>
              <a:rPr lang="en-US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台北三創</a:t>
            </a:r>
            <a:r>
              <a:rPr lang="en-US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台中文心秀泰</a:t>
            </a:r>
            <a:r>
              <a:rPr lang="en-US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高雄夢時代</a:t>
            </a:r>
            <a:r>
              <a:rPr lang="en-US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和燦坤門市</a:t>
            </a:r>
            <a:r>
              <a:rPr lang="en-US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基隆旗</a:t>
            </a:r>
            <a:r>
              <a:rPr lang="en-US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新竹</a:t>
            </a:r>
            <a:r>
              <a:rPr lang="en-US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彰化</a:t>
            </a:r>
            <a:r>
              <a:rPr lang="en-US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永華二</a:t>
            </a:r>
            <a:r>
              <a:rPr lang="en-US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屏東</a:t>
            </a:r>
            <a:r>
              <a:rPr lang="en-US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消費使用，其餘門市或線上賣場不適用。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本券不得兌換現金、不找零。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本券折抵金額不計入消費發票總金額。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zh-TW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本券可與其它優惠、折扣、行銷活動合併或累計使用，但購買一款華為產品只限使用一張花粉回娘家購物金優惠券。</a:t>
            </a:r>
          </a:p>
          <a:p>
            <a:endParaRPr lang="zh-TW" altLang="zh-TW" sz="1400" dirty="0">
              <a:solidFill>
                <a:schemeClr val="bg1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921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7EEB12E-2E36-2CC8-D3F7-D3AE03C3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42"/>
            <a:ext cx="12192000" cy="559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5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374EDCB-1EC0-6012-6610-AD35A410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201"/>
            <a:ext cx="12192000" cy="48968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1EFA886-8A0B-758B-FFBB-D7DAF694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869"/>
            <a:ext cx="12192000" cy="88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2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F7101AE-4471-E5C0-F7A2-3481E73C630C}"/>
              </a:ext>
            </a:extLst>
          </p:cNvPr>
          <p:cNvSpPr txBox="1"/>
          <p:nvPr/>
        </p:nvSpPr>
        <p:spPr>
          <a:xfrm>
            <a:off x="1816359" y="1595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註冊華為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pPr algn="just" fontAlgn="base"/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上傳華為</a:t>
            </a:r>
            <a:r>
              <a:rPr lang="en-US" altLang="zh-TW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截圖就可完成此項任務。</a:t>
            </a: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62D6B5E2-A356-655E-753E-A46A14484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11549"/>
              </p:ext>
            </p:extLst>
          </p:nvPr>
        </p:nvGraphicFramePr>
        <p:xfrm>
          <a:off x="1927504" y="1093660"/>
          <a:ext cx="8128000" cy="96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53">
                  <a:extLst>
                    <a:ext uri="{9D8B030D-6E8A-4147-A177-3AD203B41FA5}">
                      <a16:colId xmlns:a16="http://schemas.microsoft.com/office/drawing/2014/main" val="2497039018"/>
                    </a:ext>
                  </a:extLst>
                </a:gridCol>
                <a:gridCol w="2761861">
                  <a:extLst>
                    <a:ext uri="{9D8B030D-6E8A-4147-A177-3AD203B41FA5}">
                      <a16:colId xmlns:a16="http://schemas.microsoft.com/office/drawing/2014/main" val="4208841768"/>
                    </a:ext>
                  </a:extLst>
                </a:gridCol>
                <a:gridCol w="2257186">
                  <a:extLst>
                    <a:ext uri="{9D8B030D-6E8A-4147-A177-3AD203B41FA5}">
                      <a16:colId xmlns:a16="http://schemas.microsoft.com/office/drawing/2014/main" val="26187662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5938824"/>
                    </a:ext>
                  </a:extLst>
                </a:gridCol>
              </a:tblGrid>
              <a:tr h="412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完成狀態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輸入華為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截圖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筆電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平板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367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8165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40FEDA42-4672-1744-2CFA-EE332A0B6954}"/>
              </a:ext>
            </a:extLst>
          </p:cNvPr>
          <p:cNvSpPr/>
          <p:nvPr/>
        </p:nvSpPr>
        <p:spPr>
          <a:xfrm>
            <a:off x="3125755" y="1564856"/>
            <a:ext cx="2509935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請輸入國碼</a:t>
            </a:r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手機號碼 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3C387583-47E5-9A54-55B1-E2EAD4095B91}"/>
              </a:ext>
            </a:extLst>
          </p:cNvPr>
          <p:cNvSpPr/>
          <p:nvPr/>
        </p:nvSpPr>
        <p:spPr>
          <a:xfrm>
            <a:off x="2397968" y="1667494"/>
            <a:ext cx="186864" cy="193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5C19C03D-3ED6-2FA4-1BA0-D6FE03D3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79" y="2643189"/>
            <a:ext cx="1607959" cy="472481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A0768AD-9DC9-9204-0EE1-72844479239B}"/>
              </a:ext>
            </a:extLst>
          </p:cNvPr>
          <p:cNvCxnSpPr/>
          <p:nvPr/>
        </p:nvCxnSpPr>
        <p:spPr>
          <a:xfrm flipH="1">
            <a:off x="6671388" y="1454823"/>
            <a:ext cx="4814596" cy="1174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1AB2747-FF60-A433-0FE6-06971F04D0BD}"/>
              </a:ext>
            </a:extLst>
          </p:cNvPr>
          <p:cNvSpPr txBox="1"/>
          <p:nvPr/>
        </p:nvSpPr>
        <p:spPr>
          <a:xfrm>
            <a:off x="1816359" y="36405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任務２：使用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50GB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華為雲空間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 fontAlgn="base"/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en-US" altLang="zh-TW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50GB</a:t>
            </a:r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的空間截圖，即可完成次任務。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8913C56-46DD-06DE-D3A5-EA89246D703E}"/>
              </a:ext>
            </a:extLst>
          </p:cNvPr>
          <p:cNvSpPr txBox="1"/>
          <p:nvPr/>
        </p:nvSpPr>
        <p:spPr>
          <a:xfrm>
            <a:off x="1886843" y="2230905"/>
            <a:ext cx="12091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en-US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E3E4105-7213-0E55-62F1-0A8C7410E145}"/>
              </a:ext>
            </a:extLst>
          </p:cNvPr>
          <p:cNvSpPr txBox="1"/>
          <p:nvPr/>
        </p:nvSpPr>
        <p:spPr>
          <a:xfrm>
            <a:off x="2989663" y="2230905"/>
            <a:ext cx="1681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手機示意圖</a:t>
            </a:r>
          </a:p>
        </p:txBody>
      </p:sp>
      <p:graphicFrame>
        <p:nvGraphicFramePr>
          <p:cNvPr id="39" name="表格 20">
            <a:extLst>
              <a:ext uri="{FF2B5EF4-FFF2-40B4-BE49-F238E27FC236}">
                <a16:creationId xmlns:a16="http://schemas.microsoft.com/office/drawing/2014/main" id="{8A9A90E8-D9CE-3DC9-5E68-EEC3D7CE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56808"/>
              </p:ext>
            </p:extLst>
          </p:nvPr>
        </p:nvGraphicFramePr>
        <p:xfrm>
          <a:off x="1927504" y="4422877"/>
          <a:ext cx="8128000" cy="152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53">
                  <a:extLst>
                    <a:ext uri="{9D8B030D-6E8A-4147-A177-3AD203B41FA5}">
                      <a16:colId xmlns:a16="http://schemas.microsoft.com/office/drawing/2014/main" val="2497039018"/>
                    </a:ext>
                  </a:extLst>
                </a:gridCol>
                <a:gridCol w="2761861">
                  <a:extLst>
                    <a:ext uri="{9D8B030D-6E8A-4147-A177-3AD203B41FA5}">
                      <a16:colId xmlns:a16="http://schemas.microsoft.com/office/drawing/2014/main" val="4208841768"/>
                    </a:ext>
                  </a:extLst>
                </a:gridCol>
                <a:gridCol w="2257186">
                  <a:extLst>
                    <a:ext uri="{9D8B030D-6E8A-4147-A177-3AD203B41FA5}">
                      <a16:colId xmlns:a16="http://schemas.microsoft.com/office/drawing/2014/main" val="26187662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5938824"/>
                    </a:ext>
                  </a:extLst>
                </a:gridCol>
              </a:tblGrid>
              <a:tr h="412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完成狀態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輸入您的雲空間總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GB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上傳您的華為雲空間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GB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</a:t>
                      </a:r>
                      <a:endParaRPr lang="en-US" altLang="zh-TW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367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8165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800827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31129A6C-40F7-0B74-2399-824CBEF744E4}"/>
              </a:ext>
            </a:extLst>
          </p:cNvPr>
          <p:cNvSpPr/>
          <p:nvPr/>
        </p:nvSpPr>
        <p:spPr>
          <a:xfrm>
            <a:off x="3125755" y="4912735"/>
            <a:ext cx="2509935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GB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以下不符合任務標準</a:t>
            </a:r>
            <a:endParaRPr lang="en-US" altLang="zh-TW" sz="11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39126A9-8BCC-5E33-ED9F-DB66686094A2}"/>
              </a:ext>
            </a:extLst>
          </p:cNvPr>
          <p:cNvSpPr/>
          <p:nvPr/>
        </p:nvSpPr>
        <p:spPr>
          <a:xfrm>
            <a:off x="2397968" y="5015373"/>
            <a:ext cx="186864" cy="193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F97E994-5702-87B7-0589-4F92DF2AD49B}"/>
              </a:ext>
            </a:extLst>
          </p:cNvPr>
          <p:cNvSpPr txBox="1"/>
          <p:nvPr/>
        </p:nvSpPr>
        <p:spPr>
          <a:xfrm>
            <a:off x="3047223" y="541685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若未達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50GB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，可立即使用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華為平板或手機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開通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50GB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雲空間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(12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月底前免費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D8E31AF-ED6A-63EF-0AF9-60EDA3F26105}"/>
              </a:ext>
            </a:extLst>
          </p:cNvPr>
          <p:cNvSpPr txBox="1"/>
          <p:nvPr/>
        </p:nvSpPr>
        <p:spPr>
          <a:xfrm>
            <a:off x="1886843" y="5471873"/>
            <a:ext cx="12091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GB</a:t>
            </a:r>
            <a:r>
              <a:rPr lang="zh-TW" altLang="en-US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</a:t>
            </a: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1534CC39-A6E8-CC04-F817-DE93F7A1B2C1}"/>
              </a:ext>
            </a:extLst>
          </p:cNvPr>
          <p:cNvGrpSpPr/>
          <p:nvPr/>
        </p:nvGrpSpPr>
        <p:grpSpPr>
          <a:xfrm>
            <a:off x="8260081" y="5471873"/>
            <a:ext cx="1505712" cy="380287"/>
            <a:chOff x="6445023" y="6207482"/>
            <a:chExt cx="1505712" cy="380287"/>
          </a:xfrm>
        </p:grpSpPr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A5065988-8FCB-1AAF-764E-08B76EB7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33" t="11644" r="3125" b="7869"/>
            <a:stretch/>
          </p:blipFill>
          <p:spPr>
            <a:xfrm>
              <a:off x="6445023" y="6207482"/>
              <a:ext cx="1505712" cy="380287"/>
            </a:xfrm>
            <a:prstGeom prst="rect">
              <a:avLst/>
            </a:prstGeom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1C33F018-7223-E686-515E-49697B07095D}"/>
                </a:ext>
              </a:extLst>
            </p:cNvPr>
            <p:cNvSpPr txBox="1"/>
            <p:nvPr/>
          </p:nvSpPr>
          <p:spPr>
            <a:xfrm>
              <a:off x="6744476" y="6250208"/>
              <a:ext cx="90506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立即申請</a:t>
              </a:r>
            </a:p>
          </p:txBody>
        </p:sp>
      </p:grpSp>
      <p:pic>
        <p:nvPicPr>
          <p:cNvPr id="48" name="圖片 47">
            <a:extLst>
              <a:ext uri="{FF2B5EF4-FFF2-40B4-BE49-F238E27FC236}">
                <a16:creationId xmlns:a16="http://schemas.microsoft.com/office/drawing/2014/main" id="{17DA2E61-6803-780C-B327-DBDAA8A5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79" y="6327163"/>
            <a:ext cx="1607959" cy="472481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9E2F4849-D4ED-6BB5-02BC-EC9605BB64E5}"/>
              </a:ext>
            </a:extLst>
          </p:cNvPr>
          <p:cNvSpPr txBox="1"/>
          <p:nvPr/>
        </p:nvSpPr>
        <p:spPr>
          <a:xfrm>
            <a:off x="10055504" y="1837523"/>
            <a:ext cx="1828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按下按鈕後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會跳出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 UP</a:t>
            </a:r>
          </a:p>
          <a:p>
            <a:pPr algn="ctr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「再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完成一個任務即可抽購物金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258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F7101AE-4471-E5C0-F7A2-3481E73C630C}"/>
              </a:ext>
            </a:extLst>
          </p:cNvPr>
          <p:cNvSpPr txBox="1"/>
          <p:nvPr/>
        </p:nvSpPr>
        <p:spPr>
          <a:xfrm>
            <a:off x="1816359" y="1595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註冊華為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pPr algn="just" fontAlgn="base"/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上傳華為</a:t>
            </a:r>
            <a:r>
              <a:rPr lang="en-US" altLang="zh-TW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截圖就可完成此項任務。</a:t>
            </a: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62D6B5E2-A356-655E-753E-A46A14484EC8}"/>
              </a:ext>
            </a:extLst>
          </p:cNvPr>
          <p:cNvGraphicFramePr>
            <a:graphicFrameLocks noGrp="1"/>
          </p:cNvGraphicFramePr>
          <p:nvPr/>
        </p:nvGraphicFramePr>
        <p:xfrm>
          <a:off x="1927504" y="1093660"/>
          <a:ext cx="8128000" cy="96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53">
                  <a:extLst>
                    <a:ext uri="{9D8B030D-6E8A-4147-A177-3AD203B41FA5}">
                      <a16:colId xmlns:a16="http://schemas.microsoft.com/office/drawing/2014/main" val="2497039018"/>
                    </a:ext>
                  </a:extLst>
                </a:gridCol>
                <a:gridCol w="2761861">
                  <a:extLst>
                    <a:ext uri="{9D8B030D-6E8A-4147-A177-3AD203B41FA5}">
                      <a16:colId xmlns:a16="http://schemas.microsoft.com/office/drawing/2014/main" val="4208841768"/>
                    </a:ext>
                  </a:extLst>
                </a:gridCol>
                <a:gridCol w="2257186">
                  <a:extLst>
                    <a:ext uri="{9D8B030D-6E8A-4147-A177-3AD203B41FA5}">
                      <a16:colId xmlns:a16="http://schemas.microsoft.com/office/drawing/2014/main" val="26187662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5938824"/>
                    </a:ext>
                  </a:extLst>
                </a:gridCol>
              </a:tblGrid>
              <a:tr h="412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完成狀態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輸入華為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截圖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筆電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平板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367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8165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40FEDA42-4672-1744-2CFA-EE332A0B6954}"/>
              </a:ext>
            </a:extLst>
          </p:cNvPr>
          <p:cNvSpPr/>
          <p:nvPr/>
        </p:nvSpPr>
        <p:spPr>
          <a:xfrm>
            <a:off x="3125755" y="1564856"/>
            <a:ext cx="2509935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請輸入國碼</a:t>
            </a:r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手機號碼 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3C387583-47E5-9A54-55B1-E2EAD4095B91}"/>
              </a:ext>
            </a:extLst>
          </p:cNvPr>
          <p:cNvSpPr/>
          <p:nvPr/>
        </p:nvSpPr>
        <p:spPr>
          <a:xfrm>
            <a:off x="2397968" y="1667494"/>
            <a:ext cx="186864" cy="193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5C19C03D-3ED6-2FA4-1BA0-D6FE03D3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79" y="2643189"/>
            <a:ext cx="1607959" cy="472481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A0768AD-9DC9-9204-0EE1-72844479239B}"/>
              </a:ext>
            </a:extLst>
          </p:cNvPr>
          <p:cNvCxnSpPr/>
          <p:nvPr/>
        </p:nvCxnSpPr>
        <p:spPr>
          <a:xfrm flipH="1">
            <a:off x="6671388" y="1454823"/>
            <a:ext cx="4814596" cy="1174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1AB2747-FF60-A433-0FE6-06971F04D0BD}"/>
              </a:ext>
            </a:extLst>
          </p:cNvPr>
          <p:cNvSpPr txBox="1"/>
          <p:nvPr/>
        </p:nvSpPr>
        <p:spPr>
          <a:xfrm>
            <a:off x="1816359" y="36405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任務２：使用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50GB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華為雲空間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 fontAlgn="base"/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en-US" altLang="zh-TW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50GB</a:t>
            </a:r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的空間截圖，即可完成次任務。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8913C56-46DD-06DE-D3A5-EA89246D703E}"/>
              </a:ext>
            </a:extLst>
          </p:cNvPr>
          <p:cNvSpPr txBox="1"/>
          <p:nvPr/>
        </p:nvSpPr>
        <p:spPr>
          <a:xfrm>
            <a:off x="1886843" y="2230905"/>
            <a:ext cx="12091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en-US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E3E4105-7213-0E55-62F1-0A8C7410E145}"/>
              </a:ext>
            </a:extLst>
          </p:cNvPr>
          <p:cNvSpPr txBox="1"/>
          <p:nvPr/>
        </p:nvSpPr>
        <p:spPr>
          <a:xfrm>
            <a:off x="2989663" y="2230905"/>
            <a:ext cx="1681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手機示意圖</a:t>
            </a:r>
          </a:p>
        </p:txBody>
      </p:sp>
      <p:graphicFrame>
        <p:nvGraphicFramePr>
          <p:cNvPr id="39" name="表格 20">
            <a:extLst>
              <a:ext uri="{FF2B5EF4-FFF2-40B4-BE49-F238E27FC236}">
                <a16:creationId xmlns:a16="http://schemas.microsoft.com/office/drawing/2014/main" id="{8A9A90E8-D9CE-3DC9-5E68-EEC3D7CE261B}"/>
              </a:ext>
            </a:extLst>
          </p:cNvPr>
          <p:cNvGraphicFramePr>
            <a:graphicFrameLocks noGrp="1"/>
          </p:cNvGraphicFramePr>
          <p:nvPr/>
        </p:nvGraphicFramePr>
        <p:xfrm>
          <a:off x="1927504" y="4422877"/>
          <a:ext cx="8128000" cy="152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53">
                  <a:extLst>
                    <a:ext uri="{9D8B030D-6E8A-4147-A177-3AD203B41FA5}">
                      <a16:colId xmlns:a16="http://schemas.microsoft.com/office/drawing/2014/main" val="2497039018"/>
                    </a:ext>
                  </a:extLst>
                </a:gridCol>
                <a:gridCol w="2761861">
                  <a:extLst>
                    <a:ext uri="{9D8B030D-6E8A-4147-A177-3AD203B41FA5}">
                      <a16:colId xmlns:a16="http://schemas.microsoft.com/office/drawing/2014/main" val="4208841768"/>
                    </a:ext>
                  </a:extLst>
                </a:gridCol>
                <a:gridCol w="2257186">
                  <a:extLst>
                    <a:ext uri="{9D8B030D-6E8A-4147-A177-3AD203B41FA5}">
                      <a16:colId xmlns:a16="http://schemas.microsoft.com/office/drawing/2014/main" val="26187662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5938824"/>
                    </a:ext>
                  </a:extLst>
                </a:gridCol>
              </a:tblGrid>
              <a:tr h="412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完成狀態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輸入您的雲空間總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GB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上傳您的華為雲空間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GB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</a:t>
                      </a:r>
                      <a:endParaRPr lang="en-US" altLang="zh-TW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367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8165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800827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31129A6C-40F7-0B74-2399-824CBEF744E4}"/>
              </a:ext>
            </a:extLst>
          </p:cNvPr>
          <p:cNvSpPr/>
          <p:nvPr/>
        </p:nvSpPr>
        <p:spPr>
          <a:xfrm>
            <a:off x="3125755" y="4912735"/>
            <a:ext cx="2509935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GB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以下不符合任務標準</a:t>
            </a:r>
            <a:endParaRPr lang="en-US" altLang="zh-TW" sz="11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39126A9-8BCC-5E33-ED9F-DB66686094A2}"/>
              </a:ext>
            </a:extLst>
          </p:cNvPr>
          <p:cNvSpPr/>
          <p:nvPr/>
        </p:nvSpPr>
        <p:spPr>
          <a:xfrm>
            <a:off x="2397968" y="5015373"/>
            <a:ext cx="186864" cy="193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F97E994-5702-87B7-0589-4F92DF2AD49B}"/>
              </a:ext>
            </a:extLst>
          </p:cNvPr>
          <p:cNvSpPr txBox="1"/>
          <p:nvPr/>
        </p:nvSpPr>
        <p:spPr>
          <a:xfrm>
            <a:off x="3047223" y="541685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若未達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50GB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，可立即使用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華為平板或手機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開通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50GB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雲空間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(12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月底前免費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D8E31AF-ED6A-63EF-0AF9-60EDA3F26105}"/>
              </a:ext>
            </a:extLst>
          </p:cNvPr>
          <p:cNvSpPr txBox="1"/>
          <p:nvPr/>
        </p:nvSpPr>
        <p:spPr>
          <a:xfrm>
            <a:off x="1886843" y="5471873"/>
            <a:ext cx="12091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GB</a:t>
            </a:r>
            <a:r>
              <a:rPr lang="zh-TW" altLang="en-US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</a:t>
            </a: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1534CC39-A6E8-CC04-F817-DE93F7A1B2C1}"/>
              </a:ext>
            </a:extLst>
          </p:cNvPr>
          <p:cNvGrpSpPr/>
          <p:nvPr/>
        </p:nvGrpSpPr>
        <p:grpSpPr>
          <a:xfrm>
            <a:off x="8260081" y="5471873"/>
            <a:ext cx="1505712" cy="380287"/>
            <a:chOff x="6445023" y="6207482"/>
            <a:chExt cx="1505712" cy="380287"/>
          </a:xfrm>
        </p:grpSpPr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A5065988-8FCB-1AAF-764E-08B76EB7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33" t="11644" r="3125" b="7869"/>
            <a:stretch/>
          </p:blipFill>
          <p:spPr>
            <a:xfrm>
              <a:off x="6445023" y="6207482"/>
              <a:ext cx="1505712" cy="380287"/>
            </a:xfrm>
            <a:prstGeom prst="rect">
              <a:avLst/>
            </a:prstGeom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1C33F018-7223-E686-515E-49697B07095D}"/>
                </a:ext>
              </a:extLst>
            </p:cNvPr>
            <p:cNvSpPr txBox="1"/>
            <p:nvPr/>
          </p:nvSpPr>
          <p:spPr>
            <a:xfrm>
              <a:off x="6744476" y="6250208"/>
              <a:ext cx="90506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立即申請</a:t>
              </a:r>
            </a:p>
          </p:txBody>
        </p:sp>
      </p:grpSp>
      <p:pic>
        <p:nvPicPr>
          <p:cNvPr id="48" name="圖片 47">
            <a:extLst>
              <a:ext uri="{FF2B5EF4-FFF2-40B4-BE49-F238E27FC236}">
                <a16:creationId xmlns:a16="http://schemas.microsoft.com/office/drawing/2014/main" id="{17DA2E61-6803-780C-B327-DBDAA8A5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79" y="6327163"/>
            <a:ext cx="1607959" cy="472481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9E2F4849-D4ED-6BB5-02BC-EC9605BB64E5}"/>
              </a:ext>
            </a:extLst>
          </p:cNvPr>
          <p:cNvSpPr txBox="1"/>
          <p:nvPr/>
        </p:nvSpPr>
        <p:spPr>
          <a:xfrm>
            <a:off x="10055504" y="1837523"/>
            <a:ext cx="1828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按下按鈕後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會跳出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 UP</a:t>
            </a:r>
          </a:p>
          <a:p>
            <a:pPr algn="ct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「再</a:t>
            </a:r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完成一個任務即可抽購物金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B6785B-96BC-8143-198B-DD1039783B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8117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447896-A8B0-B3E1-31B3-7A9DB9D13F2A}"/>
              </a:ext>
            </a:extLst>
          </p:cNvPr>
          <p:cNvSpPr txBox="1"/>
          <p:nvPr/>
        </p:nvSpPr>
        <p:spPr>
          <a:xfrm>
            <a:off x="3051110" y="2609851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</a:t>
            </a:r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完成一個任務</a:t>
            </a: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即可抽購物金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53B73C-E486-4C4B-1C83-69ED45FAC9E6}"/>
              </a:ext>
            </a:extLst>
          </p:cNvPr>
          <p:cNvSpPr/>
          <p:nvPr/>
        </p:nvSpPr>
        <p:spPr>
          <a:xfrm>
            <a:off x="5316349" y="3553145"/>
            <a:ext cx="1559301" cy="3523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繼續參與任務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6B73B6-2A5B-DA47-A1AC-9410297C40C6}"/>
              </a:ext>
            </a:extLst>
          </p:cNvPr>
          <p:cNvSpPr/>
          <p:nvPr/>
        </p:nvSpPr>
        <p:spPr>
          <a:xfrm>
            <a:off x="4739951" y="2274277"/>
            <a:ext cx="2677886" cy="20611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41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F7101AE-4471-E5C0-F7A2-3481E73C630C}"/>
              </a:ext>
            </a:extLst>
          </p:cNvPr>
          <p:cNvSpPr txBox="1"/>
          <p:nvPr/>
        </p:nvSpPr>
        <p:spPr>
          <a:xfrm>
            <a:off x="1816359" y="1595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註冊華為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pPr algn="just" fontAlgn="base"/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上傳華為</a:t>
            </a:r>
            <a:r>
              <a:rPr lang="en-US" altLang="zh-TW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截圖就可完成此項任務。</a:t>
            </a: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62D6B5E2-A356-655E-753E-A46A14484EC8}"/>
              </a:ext>
            </a:extLst>
          </p:cNvPr>
          <p:cNvGraphicFramePr>
            <a:graphicFrameLocks noGrp="1"/>
          </p:cNvGraphicFramePr>
          <p:nvPr/>
        </p:nvGraphicFramePr>
        <p:xfrm>
          <a:off x="1927504" y="1093660"/>
          <a:ext cx="8128000" cy="96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53">
                  <a:extLst>
                    <a:ext uri="{9D8B030D-6E8A-4147-A177-3AD203B41FA5}">
                      <a16:colId xmlns:a16="http://schemas.microsoft.com/office/drawing/2014/main" val="2497039018"/>
                    </a:ext>
                  </a:extLst>
                </a:gridCol>
                <a:gridCol w="2761861">
                  <a:extLst>
                    <a:ext uri="{9D8B030D-6E8A-4147-A177-3AD203B41FA5}">
                      <a16:colId xmlns:a16="http://schemas.microsoft.com/office/drawing/2014/main" val="4208841768"/>
                    </a:ext>
                  </a:extLst>
                </a:gridCol>
                <a:gridCol w="2257186">
                  <a:extLst>
                    <a:ext uri="{9D8B030D-6E8A-4147-A177-3AD203B41FA5}">
                      <a16:colId xmlns:a16="http://schemas.microsoft.com/office/drawing/2014/main" val="26187662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5938824"/>
                    </a:ext>
                  </a:extLst>
                </a:gridCol>
              </a:tblGrid>
              <a:tr h="412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完成狀態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輸入華為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截圖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筆電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平板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367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8165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40FEDA42-4672-1744-2CFA-EE332A0B6954}"/>
              </a:ext>
            </a:extLst>
          </p:cNvPr>
          <p:cNvSpPr/>
          <p:nvPr/>
        </p:nvSpPr>
        <p:spPr>
          <a:xfrm>
            <a:off x="3125755" y="1564856"/>
            <a:ext cx="2509935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請輸入國碼</a:t>
            </a:r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手機號碼 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3C387583-47E5-9A54-55B1-E2EAD4095B91}"/>
              </a:ext>
            </a:extLst>
          </p:cNvPr>
          <p:cNvSpPr/>
          <p:nvPr/>
        </p:nvSpPr>
        <p:spPr>
          <a:xfrm>
            <a:off x="2397968" y="1667494"/>
            <a:ext cx="186864" cy="193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1AB2747-FF60-A433-0FE6-06971F04D0BD}"/>
              </a:ext>
            </a:extLst>
          </p:cNvPr>
          <p:cNvSpPr txBox="1"/>
          <p:nvPr/>
        </p:nvSpPr>
        <p:spPr>
          <a:xfrm>
            <a:off x="1816359" y="36405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任務２：使用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50GB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華為雲空間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 fontAlgn="base"/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en-US" altLang="zh-TW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50GB</a:t>
            </a:r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的空間截圖，即可完成次任務。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8913C56-46DD-06DE-D3A5-EA89246D703E}"/>
              </a:ext>
            </a:extLst>
          </p:cNvPr>
          <p:cNvSpPr txBox="1"/>
          <p:nvPr/>
        </p:nvSpPr>
        <p:spPr>
          <a:xfrm>
            <a:off x="1886843" y="2230905"/>
            <a:ext cx="12091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en-US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E3E4105-7213-0E55-62F1-0A8C7410E145}"/>
              </a:ext>
            </a:extLst>
          </p:cNvPr>
          <p:cNvSpPr txBox="1"/>
          <p:nvPr/>
        </p:nvSpPr>
        <p:spPr>
          <a:xfrm>
            <a:off x="2989663" y="2230905"/>
            <a:ext cx="1681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手機示意圖</a:t>
            </a:r>
          </a:p>
        </p:txBody>
      </p:sp>
      <p:graphicFrame>
        <p:nvGraphicFramePr>
          <p:cNvPr id="39" name="表格 20">
            <a:extLst>
              <a:ext uri="{FF2B5EF4-FFF2-40B4-BE49-F238E27FC236}">
                <a16:creationId xmlns:a16="http://schemas.microsoft.com/office/drawing/2014/main" id="{8A9A90E8-D9CE-3DC9-5E68-EEC3D7CE261B}"/>
              </a:ext>
            </a:extLst>
          </p:cNvPr>
          <p:cNvGraphicFramePr>
            <a:graphicFrameLocks noGrp="1"/>
          </p:cNvGraphicFramePr>
          <p:nvPr/>
        </p:nvGraphicFramePr>
        <p:xfrm>
          <a:off x="1927504" y="4422877"/>
          <a:ext cx="8128000" cy="152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53">
                  <a:extLst>
                    <a:ext uri="{9D8B030D-6E8A-4147-A177-3AD203B41FA5}">
                      <a16:colId xmlns:a16="http://schemas.microsoft.com/office/drawing/2014/main" val="2497039018"/>
                    </a:ext>
                  </a:extLst>
                </a:gridCol>
                <a:gridCol w="2761861">
                  <a:extLst>
                    <a:ext uri="{9D8B030D-6E8A-4147-A177-3AD203B41FA5}">
                      <a16:colId xmlns:a16="http://schemas.microsoft.com/office/drawing/2014/main" val="4208841768"/>
                    </a:ext>
                  </a:extLst>
                </a:gridCol>
                <a:gridCol w="2257186">
                  <a:extLst>
                    <a:ext uri="{9D8B030D-6E8A-4147-A177-3AD203B41FA5}">
                      <a16:colId xmlns:a16="http://schemas.microsoft.com/office/drawing/2014/main" val="26187662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5938824"/>
                    </a:ext>
                  </a:extLst>
                </a:gridCol>
              </a:tblGrid>
              <a:tr h="412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完成狀態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輸入您的雲空間總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GB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上傳您的華為雲空間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GB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</a:t>
                      </a:r>
                      <a:endParaRPr lang="en-US" altLang="zh-TW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367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8165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800827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31129A6C-40F7-0B74-2399-824CBEF744E4}"/>
              </a:ext>
            </a:extLst>
          </p:cNvPr>
          <p:cNvSpPr/>
          <p:nvPr/>
        </p:nvSpPr>
        <p:spPr>
          <a:xfrm>
            <a:off x="3125755" y="4912735"/>
            <a:ext cx="2509935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GB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以下不符合任務標準</a:t>
            </a:r>
            <a:endParaRPr lang="en-US" altLang="zh-TW" sz="11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39126A9-8BCC-5E33-ED9F-DB66686094A2}"/>
              </a:ext>
            </a:extLst>
          </p:cNvPr>
          <p:cNvSpPr/>
          <p:nvPr/>
        </p:nvSpPr>
        <p:spPr>
          <a:xfrm>
            <a:off x="2397968" y="5015373"/>
            <a:ext cx="186864" cy="193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F97E994-5702-87B7-0589-4F92DF2AD49B}"/>
              </a:ext>
            </a:extLst>
          </p:cNvPr>
          <p:cNvSpPr txBox="1"/>
          <p:nvPr/>
        </p:nvSpPr>
        <p:spPr>
          <a:xfrm>
            <a:off x="3047223" y="541685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若未達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50GB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，可立即使用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華為平板或手機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開通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50GB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雲空間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(12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月底前免費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D8E31AF-ED6A-63EF-0AF9-60EDA3F26105}"/>
              </a:ext>
            </a:extLst>
          </p:cNvPr>
          <p:cNvSpPr txBox="1"/>
          <p:nvPr/>
        </p:nvSpPr>
        <p:spPr>
          <a:xfrm>
            <a:off x="1886843" y="5471873"/>
            <a:ext cx="12091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GB</a:t>
            </a:r>
            <a:r>
              <a:rPr lang="zh-TW" altLang="en-US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</a:t>
            </a: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1534CC39-A6E8-CC04-F817-DE93F7A1B2C1}"/>
              </a:ext>
            </a:extLst>
          </p:cNvPr>
          <p:cNvGrpSpPr/>
          <p:nvPr/>
        </p:nvGrpSpPr>
        <p:grpSpPr>
          <a:xfrm>
            <a:off x="8260081" y="5471873"/>
            <a:ext cx="1505712" cy="380287"/>
            <a:chOff x="6445023" y="6207482"/>
            <a:chExt cx="1505712" cy="380287"/>
          </a:xfrm>
        </p:grpSpPr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A5065988-8FCB-1AAF-764E-08B76EB7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33" t="11644" r="3125" b="7869"/>
            <a:stretch/>
          </p:blipFill>
          <p:spPr>
            <a:xfrm>
              <a:off x="6445023" y="6207482"/>
              <a:ext cx="1505712" cy="380287"/>
            </a:xfrm>
            <a:prstGeom prst="rect">
              <a:avLst/>
            </a:prstGeom>
          </p:spPr>
        </p:pic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1C33F018-7223-E686-515E-49697B07095D}"/>
                </a:ext>
              </a:extLst>
            </p:cNvPr>
            <p:cNvSpPr txBox="1"/>
            <p:nvPr/>
          </p:nvSpPr>
          <p:spPr>
            <a:xfrm>
              <a:off x="6744476" y="6250208"/>
              <a:ext cx="90506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立即申請</a:t>
              </a:r>
            </a:p>
          </p:txBody>
        </p:sp>
      </p:grpSp>
      <p:pic>
        <p:nvPicPr>
          <p:cNvPr id="48" name="圖片 47">
            <a:extLst>
              <a:ext uri="{FF2B5EF4-FFF2-40B4-BE49-F238E27FC236}">
                <a16:creationId xmlns:a16="http://schemas.microsoft.com/office/drawing/2014/main" id="{17DA2E61-6803-780C-B327-DBDAA8A5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79" y="6327163"/>
            <a:ext cx="1607959" cy="472481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47014FEC-EBAB-EF86-59C1-D9683DDC341A}"/>
              </a:ext>
            </a:extLst>
          </p:cNvPr>
          <p:cNvSpPr/>
          <p:nvPr/>
        </p:nvSpPr>
        <p:spPr>
          <a:xfrm>
            <a:off x="2431101" y="1709832"/>
            <a:ext cx="95464" cy="954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5AA6D0-171B-9243-3784-A05AC52ECAC4}"/>
              </a:ext>
            </a:extLst>
          </p:cNvPr>
          <p:cNvSpPr/>
          <p:nvPr/>
        </p:nvSpPr>
        <p:spPr>
          <a:xfrm>
            <a:off x="5069157" y="2633780"/>
            <a:ext cx="1559301" cy="352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A9D52A2-5C5C-8DD6-0B46-264A243DA717}"/>
              </a:ext>
            </a:extLst>
          </p:cNvPr>
          <p:cNvCxnSpPr/>
          <p:nvPr/>
        </p:nvCxnSpPr>
        <p:spPr>
          <a:xfrm flipH="1">
            <a:off x="6671388" y="1454823"/>
            <a:ext cx="4814596" cy="1174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A809717-A7AB-9BD4-2BBE-A8F534B254FF}"/>
              </a:ext>
            </a:extLst>
          </p:cNvPr>
          <p:cNvCxnSpPr>
            <a:cxnSpLocks/>
          </p:cNvCxnSpPr>
          <p:nvPr/>
        </p:nvCxnSpPr>
        <p:spPr>
          <a:xfrm flipH="1">
            <a:off x="2989663" y="1212227"/>
            <a:ext cx="8496321" cy="625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F941CB-3244-977C-3720-D6A04CD57F08}"/>
              </a:ext>
            </a:extLst>
          </p:cNvPr>
          <p:cNvSpPr txBox="1"/>
          <p:nvPr/>
        </p:nvSpPr>
        <p:spPr>
          <a:xfrm>
            <a:off x="10098434" y="1158965"/>
            <a:ext cx="18288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已完成的會變更顯示狀態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643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F7101AE-4471-E5C0-F7A2-3481E73C630C}"/>
              </a:ext>
            </a:extLst>
          </p:cNvPr>
          <p:cNvSpPr txBox="1"/>
          <p:nvPr/>
        </p:nvSpPr>
        <p:spPr>
          <a:xfrm>
            <a:off x="1816359" y="1595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任務３：參加筆電健檢活動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8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上傳筆電健檢問卷調查表，第三頁截圖即可完成任務。</a:t>
            </a:r>
            <a:endParaRPr lang="en-US" altLang="zh-TW" sz="18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62D6B5E2-A356-655E-753E-A46A14484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5543"/>
              </p:ext>
            </p:extLst>
          </p:nvPr>
        </p:nvGraphicFramePr>
        <p:xfrm>
          <a:off x="1927504" y="1093660"/>
          <a:ext cx="8128000" cy="96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53">
                  <a:extLst>
                    <a:ext uri="{9D8B030D-6E8A-4147-A177-3AD203B41FA5}">
                      <a16:colId xmlns:a16="http://schemas.microsoft.com/office/drawing/2014/main" val="2497039018"/>
                    </a:ext>
                  </a:extLst>
                </a:gridCol>
                <a:gridCol w="2761861">
                  <a:extLst>
                    <a:ext uri="{9D8B030D-6E8A-4147-A177-3AD203B41FA5}">
                      <a16:colId xmlns:a16="http://schemas.microsoft.com/office/drawing/2014/main" val="4208841768"/>
                    </a:ext>
                  </a:extLst>
                </a:gridCol>
                <a:gridCol w="3032449">
                  <a:extLst>
                    <a:ext uri="{9D8B030D-6E8A-4147-A177-3AD203B41FA5}">
                      <a16:colId xmlns:a16="http://schemas.microsoft.com/office/drawing/2014/main" val="2618766278"/>
                    </a:ext>
                  </a:extLst>
                </a:gridCol>
                <a:gridCol w="1256737">
                  <a:extLst>
                    <a:ext uri="{9D8B030D-6E8A-4147-A177-3AD203B41FA5}">
                      <a16:colId xmlns:a16="http://schemas.microsoft.com/office/drawing/2014/main" val="1955938824"/>
                    </a:ext>
                  </a:extLst>
                </a:gridCol>
              </a:tblGrid>
              <a:tr h="412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完成狀態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輸入筆電健健檢日期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上傳筆電健檢問卷調查表</a:t>
                      </a:r>
                      <a:endParaRPr lang="en-US" altLang="zh-TW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367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8165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40FEDA42-4672-1744-2CFA-EE332A0B6954}"/>
              </a:ext>
            </a:extLst>
          </p:cNvPr>
          <p:cNvSpPr/>
          <p:nvPr/>
        </p:nvSpPr>
        <p:spPr>
          <a:xfrm>
            <a:off x="3125755" y="1635381"/>
            <a:ext cx="2509935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2022/xx/xx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3C387583-47E5-9A54-55B1-E2EAD4095B91}"/>
              </a:ext>
            </a:extLst>
          </p:cNvPr>
          <p:cNvSpPr/>
          <p:nvPr/>
        </p:nvSpPr>
        <p:spPr>
          <a:xfrm>
            <a:off x="2397968" y="1716655"/>
            <a:ext cx="186864" cy="193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5C19C03D-3ED6-2FA4-1BA0-D6FE03D3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79" y="2643189"/>
            <a:ext cx="1607959" cy="472481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A0768AD-9DC9-9204-0EE1-72844479239B}"/>
              </a:ext>
            </a:extLst>
          </p:cNvPr>
          <p:cNvCxnSpPr/>
          <p:nvPr/>
        </p:nvCxnSpPr>
        <p:spPr>
          <a:xfrm flipH="1">
            <a:off x="6671388" y="1454823"/>
            <a:ext cx="4814596" cy="1174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1AB2747-FF60-A433-0FE6-06971F04D0BD}"/>
              </a:ext>
            </a:extLst>
          </p:cNvPr>
          <p:cNvSpPr txBox="1"/>
          <p:nvPr/>
        </p:nvSpPr>
        <p:spPr>
          <a:xfrm>
            <a:off x="1816359" y="36405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：筆電升級超級終端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HUAWEI PC Manager )</a:t>
            </a:r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已經成功升級了嗎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立即寫下筆電本號，即可完成任務</a:t>
            </a:r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8913C56-46DD-06DE-D3A5-EA89246D703E}"/>
              </a:ext>
            </a:extLst>
          </p:cNvPr>
          <p:cNvSpPr txBox="1"/>
          <p:nvPr/>
        </p:nvSpPr>
        <p:spPr>
          <a:xfrm>
            <a:off x="1886843" y="2230905"/>
            <a:ext cx="1910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第三頁截圖示意</a:t>
            </a:r>
          </a:p>
        </p:txBody>
      </p:sp>
      <p:graphicFrame>
        <p:nvGraphicFramePr>
          <p:cNvPr id="39" name="表格 20">
            <a:extLst>
              <a:ext uri="{FF2B5EF4-FFF2-40B4-BE49-F238E27FC236}">
                <a16:creationId xmlns:a16="http://schemas.microsoft.com/office/drawing/2014/main" id="{8A9A90E8-D9CE-3DC9-5E68-EEC3D7CE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30175"/>
              </p:ext>
            </p:extLst>
          </p:nvPr>
        </p:nvGraphicFramePr>
        <p:xfrm>
          <a:off x="1927504" y="4422877"/>
          <a:ext cx="8128000" cy="96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53">
                  <a:extLst>
                    <a:ext uri="{9D8B030D-6E8A-4147-A177-3AD203B41FA5}">
                      <a16:colId xmlns:a16="http://schemas.microsoft.com/office/drawing/2014/main" val="2497039018"/>
                    </a:ext>
                  </a:extLst>
                </a:gridCol>
                <a:gridCol w="2453951">
                  <a:extLst>
                    <a:ext uri="{9D8B030D-6E8A-4147-A177-3AD203B41FA5}">
                      <a16:colId xmlns:a16="http://schemas.microsoft.com/office/drawing/2014/main" val="4208841768"/>
                    </a:ext>
                  </a:extLst>
                </a:gridCol>
                <a:gridCol w="2565096">
                  <a:extLst>
                    <a:ext uri="{9D8B030D-6E8A-4147-A177-3AD203B41FA5}">
                      <a16:colId xmlns:a16="http://schemas.microsoft.com/office/drawing/2014/main" val="26187662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5938824"/>
                    </a:ext>
                  </a:extLst>
                </a:gridCol>
              </a:tblGrid>
              <a:tr h="412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完成狀態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輸入您的華為筆電版本號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上傳華為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截圖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筆電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平板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367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8165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31129A6C-40F7-0B74-2399-824CBEF744E4}"/>
              </a:ext>
            </a:extLst>
          </p:cNvPr>
          <p:cNvSpPr/>
          <p:nvPr/>
        </p:nvSpPr>
        <p:spPr>
          <a:xfrm>
            <a:off x="3125755" y="4912735"/>
            <a:ext cx="2211355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版本號</a:t>
            </a:r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12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以下不符合任務標準</a:t>
            </a:r>
            <a:endParaRPr lang="en-US" altLang="zh-TW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39126A9-8BCC-5E33-ED9F-DB66686094A2}"/>
              </a:ext>
            </a:extLst>
          </p:cNvPr>
          <p:cNvSpPr/>
          <p:nvPr/>
        </p:nvSpPr>
        <p:spPr>
          <a:xfrm>
            <a:off x="2397968" y="5015373"/>
            <a:ext cx="186864" cy="193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17DA2E61-6803-780C-B327-DBDAA8A5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79" y="5844558"/>
            <a:ext cx="1607959" cy="472481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53CB73A8-E3F8-CF02-1F69-9970C9579F76}"/>
              </a:ext>
            </a:extLst>
          </p:cNvPr>
          <p:cNvSpPr/>
          <p:nvPr/>
        </p:nvSpPr>
        <p:spPr>
          <a:xfrm>
            <a:off x="2443668" y="1765815"/>
            <a:ext cx="95464" cy="954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B35662-AC54-12EC-9642-4C268F8A694D}"/>
              </a:ext>
            </a:extLst>
          </p:cNvPr>
          <p:cNvSpPr txBox="1"/>
          <p:nvPr/>
        </p:nvSpPr>
        <p:spPr>
          <a:xfrm>
            <a:off x="10258504" y="1116490"/>
            <a:ext cx="18288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恭喜你已完成兩個任務</a:t>
            </a:r>
            <a:endParaRPr lang="en-US" altLang="zh-TW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送出後會跳抽獎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 UP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89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F7101AE-4471-E5C0-F7A2-3481E73C630C}"/>
              </a:ext>
            </a:extLst>
          </p:cNvPr>
          <p:cNvSpPr txBox="1"/>
          <p:nvPr/>
        </p:nvSpPr>
        <p:spPr>
          <a:xfrm>
            <a:off x="1816359" y="1595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任務３：參加筆電健檢活動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8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上傳筆電健檢問卷調查表，第三頁截圖即可完成任務。</a:t>
            </a:r>
            <a:endParaRPr lang="en-US" altLang="zh-TW" sz="18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62D6B5E2-A356-655E-753E-A46A14484EC8}"/>
              </a:ext>
            </a:extLst>
          </p:cNvPr>
          <p:cNvGraphicFramePr>
            <a:graphicFrameLocks noGrp="1"/>
          </p:cNvGraphicFramePr>
          <p:nvPr/>
        </p:nvGraphicFramePr>
        <p:xfrm>
          <a:off x="1927504" y="1093660"/>
          <a:ext cx="8128000" cy="96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53">
                  <a:extLst>
                    <a:ext uri="{9D8B030D-6E8A-4147-A177-3AD203B41FA5}">
                      <a16:colId xmlns:a16="http://schemas.microsoft.com/office/drawing/2014/main" val="2497039018"/>
                    </a:ext>
                  </a:extLst>
                </a:gridCol>
                <a:gridCol w="2761861">
                  <a:extLst>
                    <a:ext uri="{9D8B030D-6E8A-4147-A177-3AD203B41FA5}">
                      <a16:colId xmlns:a16="http://schemas.microsoft.com/office/drawing/2014/main" val="4208841768"/>
                    </a:ext>
                  </a:extLst>
                </a:gridCol>
                <a:gridCol w="3032449">
                  <a:extLst>
                    <a:ext uri="{9D8B030D-6E8A-4147-A177-3AD203B41FA5}">
                      <a16:colId xmlns:a16="http://schemas.microsoft.com/office/drawing/2014/main" val="2618766278"/>
                    </a:ext>
                  </a:extLst>
                </a:gridCol>
                <a:gridCol w="1256737">
                  <a:extLst>
                    <a:ext uri="{9D8B030D-6E8A-4147-A177-3AD203B41FA5}">
                      <a16:colId xmlns:a16="http://schemas.microsoft.com/office/drawing/2014/main" val="1955938824"/>
                    </a:ext>
                  </a:extLst>
                </a:gridCol>
              </a:tblGrid>
              <a:tr h="412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完成狀態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輸入筆電健健檢日期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上傳筆電健檢問卷調查表</a:t>
                      </a:r>
                      <a:endParaRPr lang="en-US" altLang="zh-TW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367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8165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40FEDA42-4672-1744-2CFA-EE332A0B6954}"/>
              </a:ext>
            </a:extLst>
          </p:cNvPr>
          <p:cNvSpPr/>
          <p:nvPr/>
        </p:nvSpPr>
        <p:spPr>
          <a:xfrm>
            <a:off x="3125755" y="1635381"/>
            <a:ext cx="2509935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2022/xx/xx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3C387583-47E5-9A54-55B1-E2EAD4095B91}"/>
              </a:ext>
            </a:extLst>
          </p:cNvPr>
          <p:cNvSpPr/>
          <p:nvPr/>
        </p:nvSpPr>
        <p:spPr>
          <a:xfrm>
            <a:off x="2397968" y="1716655"/>
            <a:ext cx="186864" cy="193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5C19C03D-3ED6-2FA4-1BA0-D6FE03D3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79" y="2643189"/>
            <a:ext cx="1607959" cy="472481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A0768AD-9DC9-9204-0EE1-72844479239B}"/>
              </a:ext>
            </a:extLst>
          </p:cNvPr>
          <p:cNvCxnSpPr/>
          <p:nvPr/>
        </p:nvCxnSpPr>
        <p:spPr>
          <a:xfrm flipH="1">
            <a:off x="6671388" y="1454823"/>
            <a:ext cx="4814596" cy="1174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1AB2747-FF60-A433-0FE6-06971F04D0BD}"/>
              </a:ext>
            </a:extLst>
          </p:cNvPr>
          <p:cNvSpPr txBox="1"/>
          <p:nvPr/>
        </p:nvSpPr>
        <p:spPr>
          <a:xfrm>
            <a:off x="1816359" y="36405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：筆電升級超級終端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HUAWEI PC Manager )</a:t>
            </a:r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已經成功升級了嗎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立即寫下筆電本號，即可完成任務</a:t>
            </a:r>
            <a:r>
              <a:rPr lang="zh-TW" alt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8913C56-46DD-06DE-D3A5-EA89246D703E}"/>
              </a:ext>
            </a:extLst>
          </p:cNvPr>
          <p:cNvSpPr txBox="1"/>
          <p:nvPr/>
        </p:nvSpPr>
        <p:spPr>
          <a:xfrm>
            <a:off x="1886843" y="2230905"/>
            <a:ext cx="1910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u="sng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第三頁截圖示意</a:t>
            </a:r>
          </a:p>
        </p:txBody>
      </p:sp>
      <p:graphicFrame>
        <p:nvGraphicFramePr>
          <p:cNvPr id="39" name="表格 20">
            <a:extLst>
              <a:ext uri="{FF2B5EF4-FFF2-40B4-BE49-F238E27FC236}">
                <a16:creationId xmlns:a16="http://schemas.microsoft.com/office/drawing/2014/main" id="{8A9A90E8-D9CE-3DC9-5E68-EEC3D7CE261B}"/>
              </a:ext>
            </a:extLst>
          </p:cNvPr>
          <p:cNvGraphicFramePr>
            <a:graphicFrameLocks noGrp="1"/>
          </p:cNvGraphicFramePr>
          <p:nvPr/>
        </p:nvGraphicFramePr>
        <p:xfrm>
          <a:off x="1927504" y="4422877"/>
          <a:ext cx="8128000" cy="96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53">
                  <a:extLst>
                    <a:ext uri="{9D8B030D-6E8A-4147-A177-3AD203B41FA5}">
                      <a16:colId xmlns:a16="http://schemas.microsoft.com/office/drawing/2014/main" val="2497039018"/>
                    </a:ext>
                  </a:extLst>
                </a:gridCol>
                <a:gridCol w="2453951">
                  <a:extLst>
                    <a:ext uri="{9D8B030D-6E8A-4147-A177-3AD203B41FA5}">
                      <a16:colId xmlns:a16="http://schemas.microsoft.com/office/drawing/2014/main" val="4208841768"/>
                    </a:ext>
                  </a:extLst>
                </a:gridCol>
                <a:gridCol w="2565096">
                  <a:extLst>
                    <a:ext uri="{9D8B030D-6E8A-4147-A177-3AD203B41FA5}">
                      <a16:colId xmlns:a16="http://schemas.microsoft.com/office/drawing/2014/main" val="26187662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5938824"/>
                    </a:ext>
                  </a:extLst>
                </a:gridCol>
              </a:tblGrid>
              <a:tr h="4120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完成狀態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輸入您的華為筆電版本號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上傳華為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截圖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筆電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平板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367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8165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31129A6C-40F7-0B74-2399-824CBEF744E4}"/>
              </a:ext>
            </a:extLst>
          </p:cNvPr>
          <p:cNvSpPr/>
          <p:nvPr/>
        </p:nvSpPr>
        <p:spPr>
          <a:xfrm>
            <a:off x="3125755" y="4912735"/>
            <a:ext cx="2211355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版本號</a:t>
            </a:r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12</a:t>
            </a: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以下不符合任務標準</a:t>
            </a:r>
            <a:endParaRPr lang="en-US" altLang="zh-TW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39126A9-8BCC-5E33-ED9F-DB66686094A2}"/>
              </a:ext>
            </a:extLst>
          </p:cNvPr>
          <p:cNvSpPr/>
          <p:nvPr/>
        </p:nvSpPr>
        <p:spPr>
          <a:xfrm>
            <a:off x="2397968" y="5015373"/>
            <a:ext cx="186864" cy="193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17DA2E61-6803-780C-B327-DBDAA8A5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79" y="5844558"/>
            <a:ext cx="1607959" cy="472481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53CB73A8-E3F8-CF02-1F69-9970C9579F76}"/>
              </a:ext>
            </a:extLst>
          </p:cNvPr>
          <p:cNvSpPr/>
          <p:nvPr/>
        </p:nvSpPr>
        <p:spPr>
          <a:xfrm>
            <a:off x="2443668" y="1765815"/>
            <a:ext cx="95464" cy="954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0E5832-80DF-4D5F-CC5A-BDC7F681A75A}"/>
              </a:ext>
            </a:extLst>
          </p:cNvPr>
          <p:cNvSpPr txBox="1"/>
          <p:nvPr/>
        </p:nvSpPr>
        <p:spPr>
          <a:xfrm>
            <a:off x="10176802" y="1116490"/>
            <a:ext cx="18288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恭喜你已完成兩個任務</a:t>
            </a:r>
            <a:endParaRPr lang="en-US" altLang="zh-TW" sz="1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送出後會跳抽獎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POP UP</a:t>
            </a:r>
            <a:endParaRPr lang="zh-TW" altLang="en-US" sz="1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84E540-F916-2E8C-AE1D-E4472D1D9F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8117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4A3860-BB4F-FF7A-31F1-28394C4917D6}"/>
              </a:ext>
            </a:extLst>
          </p:cNvPr>
          <p:cNvSpPr txBox="1"/>
          <p:nvPr/>
        </p:nvSpPr>
        <p:spPr>
          <a:xfrm>
            <a:off x="3051110" y="2477915"/>
            <a:ext cx="61022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恭喜你</a:t>
            </a: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已完成兩個任務</a:t>
            </a: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符合抽獎資格</a:t>
            </a:r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459058-D0B7-1DCE-ECA6-5F60E70F6F64}"/>
              </a:ext>
            </a:extLst>
          </p:cNvPr>
          <p:cNvSpPr/>
          <p:nvPr/>
        </p:nvSpPr>
        <p:spPr>
          <a:xfrm>
            <a:off x="5316349" y="3553145"/>
            <a:ext cx="1559301" cy="3523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開始抽獎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B02319-66F3-4CB6-0E8B-78BF788BE79E}"/>
              </a:ext>
            </a:extLst>
          </p:cNvPr>
          <p:cNvSpPr/>
          <p:nvPr/>
        </p:nvSpPr>
        <p:spPr>
          <a:xfrm>
            <a:off x="4739951" y="2274277"/>
            <a:ext cx="2677886" cy="20611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9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2165</Words>
  <Application>Microsoft Office PowerPoint</Application>
  <PresentationFormat>寬螢幕</PresentationFormat>
  <Paragraphs>338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A-OTF Folk Pro B</vt:lpstr>
      <vt:lpstr>A-OTF Folk Pro H</vt:lpstr>
      <vt:lpstr>微軟正黑體</vt:lpstr>
      <vt:lpstr>微軟正黑體</vt:lpstr>
      <vt:lpstr>Arial</vt:lpstr>
      <vt:lpstr>Bahnschrift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許君維</dc:creator>
  <cp:lastModifiedBy>許君維</cp:lastModifiedBy>
  <cp:revision>41</cp:revision>
  <dcterms:created xsi:type="dcterms:W3CDTF">2022-09-01T05:34:58Z</dcterms:created>
  <dcterms:modified xsi:type="dcterms:W3CDTF">2022-09-13T07:16:41Z</dcterms:modified>
</cp:coreProperties>
</file>