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8" r:id="rId9"/>
    <p:sldId id="263" r:id="rId10"/>
    <p:sldId id="264" r:id="rId11"/>
    <p:sldId id="266" r:id="rId12"/>
    <p:sldId id="265" r:id="rId13"/>
    <p:sldId id="269" r:id="rId14"/>
    <p:sldId id="270" r:id="rId15"/>
    <p:sldId id="271" r:id="rId16"/>
    <p:sldId id="272" r:id="rId17"/>
    <p:sldId id="273" r:id="rId18"/>
    <p:sldId id="274" r:id="rId19"/>
    <p:sldId id="275" r:id="rId2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3A7C8-B5D6-4A76-B622-B8527DD0BEB0}" v="410" dt="2021-11-05T00:36:10.082"/>
    <p1510:client id="{0F87CE8D-ED4E-482F-8400-53B574015559}" v="434" dt="2021-11-04T16:18:29.699"/>
    <p1510:client id="{590B91C3-7EC6-4498-98F9-02F32A56203D}" v="694" dt="2021-11-04T21:51:53.527"/>
    <p1510:client id="{64495E61-A25B-4AA5-94F7-CF966E0ED317}" v="206" dt="2021-11-04T16:32:06.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623" autoAdjust="0"/>
  </p:normalViewPr>
  <p:slideViewPr>
    <p:cSldViewPr snapToGrid="0">
      <p:cViewPr varScale="1">
        <p:scale>
          <a:sx n="119" d="100"/>
          <a:sy n="119" d="100"/>
        </p:scale>
        <p:origin x="96"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EE8CB-B09E-47E8-BD65-116BE1688E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03A5C30-91B0-4EBB-8785-D5274F3B8A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D9B3E-E4BD-48FD-84DC-5802BCAA7F41}" type="datetime1">
              <a:rPr lang="fr-FR" smtClean="0"/>
              <a:t>04/11/2021</a:t>
            </a:fld>
            <a:endParaRPr lang="fr-FR"/>
          </a:p>
        </p:txBody>
      </p:sp>
      <p:sp>
        <p:nvSpPr>
          <p:cNvPr id="4" name="Espace réservé du pied de page 3">
            <a:extLst>
              <a:ext uri="{FF2B5EF4-FFF2-40B4-BE49-F238E27FC236}">
                <a16:creationId xmlns:a16="http://schemas.microsoft.com/office/drawing/2014/main" id="{856D8EFE-A8F1-430A-AFFE-DE99C0396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1AE734F-AF33-47F4-BEC8-621BEB14CC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F19E3D-519C-4557-883A-9E6FAE4AC9BC}" type="slidenum">
              <a:rPr lang="fr-FR" smtClean="0"/>
              <a:t>‹N°›</a:t>
            </a:fld>
            <a:endParaRPr lang="fr-FR"/>
          </a:p>
        </p:txBody>
      </p:sp>
    </p:spTree>
    <p:extLst>
      <p:ext uri="{BB962C8B-B14F-4D97-AF65-F5344CB8AC3E}">
        <p14:creationId xmlns:p14="http://schemas.microsoft.com/office/powerpoint/2010/main" val="2410032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407CF-6F2E-47A5-BFE0-5BF137588788}" type="datetime1">
              <a:rPr lang="fr-FR" smtClean="0"/>
              <a:pPr/>
              <a:t>04/11/2021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011DE-1D80-4A52-AED1-631FB8F35633}" type="slidenum">
              <a:rPr lang="fr-FR" noProof="0" smtClean="0"/>
              <a:t>‹N°›</a:t>
            </a:fld>
            <a:endParaRPr lang="fr-FR" noProof="0"/>
          </a:p>
        </p:txBody>
      </p:sp>
    </p:spTree>
    <p:extLst>
      <p:ext uri="{BB962C8B-B14F-4D97-AF65-F5344CB8AC3E}">
        <p14:creationId xmlns:p14="http://schemas.microsoft.com/office/powerpoint/2010/main" val="18862874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2F011DE-1D80-4A52-AED1-631FB8F35633}" type="slidenum">
              <a:rPr lang="fr-FR" smtClean="0"/>
              <a:t>1</a:t>
            </a:fld>
            <a:endParaRPr lang="fr-FR"/>
          </a:p>
        </p:txBody>
      </p:sp>
    </p:spTree>
    <p:extLst>
      <p:ext uri="{BB962C8B-B14F-4D97-AF65-F5344CB8AC3E}">
        <p14:creationId xmlns:p14="http://schemas.microsoft.com/office/powerpoint/2010/main" val="165178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11/4/2021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7717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11/4/2021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479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11/4/2021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2693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11/4/2021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1172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11/4/2021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6411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11/4/2021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1387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11/4/2021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0002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11/4/2021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1122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11/4/2021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243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11/4/2021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1204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11/4/2021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584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11/4/2021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2494789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83B65FFA-2EDB-4641-8B7D-8D5A55177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p:cNvSpPr>
            <a:spLocks noGrp="1"/>
          </p:cNvSpPr>
          <p:nvPr>
            <p:ph type="ctrTitle"/>
          </p:nvPr>
        </p:nvSpPr>
        <p:spPr>
          <a:xfrm>
            <a:off x="1147362" y="570602"/>
            <a:ext cx="9900325" cy="2172600"/>
          </a:xfrm>
        </p:spPr>
        <p:txBody>
          <a:bodyPr rtlCol="0" anchor="b">
            <a:normAutofit/>
          </a:bodyPr>
          <a:lstStyle/>
          <a:p>
            <a:r>
              <a:rPr lang="fr-FR" sz="5200">
                <a:solidFill>
                  <a:schemeClr val="tx2"/>
                </a:solidFill>
              </a:rPr>
              <a:t>Pattern command</a:t>
            </a:r>
          </a:p>
        </p:txBody>
      </p:sp>
      <p:sp>
        <p:nvSpPr>
          <p:cNvPr id="11" name="Rectangle 10">
            <a:extLst>
              <a:ext uri="{FF2B5EF4-FFF2-40B4-BE49-F238E27FC236}">
                <a16:creationId xmlns:a16="http://schemas.microsoft.com/office/drawing/2014/main" id="{2B145B6B-0C0D-455A-986C-C210A43E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798"/>
            <a:ext cx="12192000" cy="274320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74813CB-BAA2-4F0F-8B4D-D5F6F065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114797"/>
            <a:ext cx="12188944" cy="2753797"/>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lnSpcReduction="10000"/>
          </a:bodyPr>
          <a:lstStyle/>
          <a:p>
            <a:pPr>
              <a:buFont typeface="Wingdings" panose="020B0604020202020204" pitchFamily="34" charset="0"/>
              <a:buChar char="v"/>
            </a:pPr>
            <a:r>
              <a:rPr lang="fr-FR" b="1" dirty="0">
                <a:ea typeface="+mn-lt"/>
                <a:cs typeface="+mn-lt"/>
              </a:rPr>
              <a:t>La mise en réseau: </a:t>
            </a:r>
            <a:r>
              <a:rPr lang="fr-FR" dirty="0">
                <a:ea typeface="+mn-lt"/>
                <a:cs typeface="+mn-lt"/>
              </a:rPr>
              <a:t>Il est possible d'envoyer des objets de commande entiers à travers le réseau pour être exécutés sur les autres machines, par exemple des actions de joueurs dans des jeux informatiques.</a:t>
            </a:r>
          </a:p>
          <a:p>
            <a:pPr>
              <a:buFont typeface="Wingdings" panose="020B0604020202020204" pitchFamily="34" charset="0"/>
              <a:buChar char="v"/>
            </a:pPr>
            <a:r>
              <a:rPr lang="fr-FR" b="1" dirty="0">
                <a:ea typeface="+mn-lt"/>
                <a:cs typeface="+mn-lt"/>
              </a:rPr>
              <a:t> </a:t>
            </a:r>
            <a:r>
              <a:rPr lang="fr-FR" b="1" dirty="0" err="1">
                <a:ea typeface="+mn-lt"/>
                <a:cs typeface="+mn-lt"/>
              </a:rPr>
              <a:t>Parallel</a:t>
            </a:r>
            <a:r>
              <a:rPr lang="fr-FR" b="1" dirty="0">
                <a:ea typeface="+mn-lt"/>
                <a:cs typeface="+mn-lt"/>
              </a:rPr>
              <a:t> </a:t>
            </a:r>
            <a:r>
              <a:rPr lang="fr-FR" b="1" dirty="0" err="1">
                <a:ea typeface="+mn-lt"/>
                <a:cs typeface="+mn-lt"/>
              </a:rPr>
              <a:t>processing</a:t>
            </a:r>
            <a:r>
              <a:rPr lang="fr-FR" b="1" dirty="0">
                <a:ea typeface="+mn-lt"/>
                <a:cs typeface="+mn-lt"/>
              </a:rPr>
              <a:t> (Traitement parallèle): </a:t>
            </a:r>
            <a:r>
              <a:rPr lang="fr-FR" dirty="0">
                <a:ea typeface="+mn-lt"/>
                <a:cs typeface="+mn-lt"/>
              </a:rPr>
              <a:t>Où les commandes sont écrites en tant que tâches sur une ressource partagée et exécutées par de nombreux threads en parallèle (éventuellement sur des machines distantes ; cette variante est souvent appelée modèle maître/travailleur)</a:t>
            </a:r>
            <a:r>
              <a:rPr lang="fr-FR" b="1" dirty="0">
                <a:ea typeface="+mn-lt"/>
                <a:cs typeface="+mn-lt"/>
              </a:rPr>
              <a:t> </a:t>
            </a:r>
            <a:endParaRPr lang="fr-FR" dirty="0"/>
          </a:p>
        </p:txBody>
      </p:sp>
    </p:spTree>
    <p:extLst>
      <p:ext uri="{BB962C8B-B14F-4D97-AF65-F5344CB8AC3E}">
        <p14:creationId xmlns:p14="http://schemas.microsoft.com/office/powerpoint/2010/main" val="1586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fontScale="92500" lnSpcReduction="20000"/>
          </a:bodyPr>
          <a:lstStyle/>
          <a:p>
            <a:pPr>
              <a:buFont typeface="Wingdings" panose="020B0604020202020204" pitchFamily="34" charset="0"/>
              <a:buChar char="v"/>
            </a:pPr>
            <a:r>
              <a:rPr lang="fr-FR" b="1" dirty="0">
                <a:ea typeface="+mn-lt"/>
                <a:cs typeface="+mn-lt"/>
              </a:rPr>
              <a:t>Pools de threads : </a:t>
            </a:r>
            <a:r>
              <a:rPr lang="fr-FR" dirty="0">
                <a:ea typeface="+mn-lt"/>
                <a:cs typeface="+mn-lt"/>
              </a:rPr>
              <a:t>Une classe de pool de threads à usage général typique peut avoir une méthode publique </a:t>
            </a:r>
            <a:r>
              <a:rPr lang="fr-FR" dirty="0" err="1">
                <a:ea typeface="+mn-lt"/>
                <a:cs typeface="+mn-lt"/>
              </a:rPr>
              <a:t>addTask</a:t>
            </a:r>
            <a:r>
              <a:rPr lang="fr-FR" dirty="0">
                <a:ea typeface="+mn-lt"/>
                <a:cs typeface="+mn-lt"/>
              </a:rPr>
              <a:t>() qui ajoute un élément de travail à une file d'attente interne de tâches en attente d'être effectuées. Il maintient un pool de threads qui exécutent les commandes de la file d'attente. Les éléments de la file d'attente sont des objets de commande. Généralement, ces objets implémentent une interface commune telle que </a:t>
            </a:r>
            <a:r>
              <a:rPr lang="fr-FR" dirty="0" err="1">
                <a:ea typeface="+mn-lt"/>
                <a:cs typeface="+mn-lt"/>
              </a:rPr>
              <a:t>java.lang.Runnable</a:t>
            </a:r>
            <a:r>
              <a:rPr lang="fr-FR" dirty="0">
                <a:ea typeface="+mn-lt"/>
                <a:cs typeface="+mn-lt"/>
              </a:rPr>
              <a:t> qui permet au pool de threads d'exécuter la commande même si la classe de pool de threads elle-même a été écrite sans aucune connaissance des tâches spécifiques pour lesquelles elle serait utilisée.</a:t>
            </a:r>
            <a:endParaRPr lang="fr-FR" b="1" dirty="0">
              <a:ea typeface="+mn-lt"/>
              <a:cs typeface="+mn-lt"/>
            </a:endParaRPr>
          </a:p>
        </p:txBody>
      </p:sp>
    </p:spTree>
    <p:extLst>
      <p:ext uri="{BB962C8B-B14F-4D97-AF65-F5344CB8AC3E}">
        <p14:creationId xmlns:p14="http://schemas.microsoft.com/office/powerpoint/2010/main" val="354783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re 1">
            <a:extLst>
              <a:ext uri="{FF2B5EF4-FFF2-40B4-BE49-F238E27FC236}">
                <a16:creationId xmlns:a16="http://schemas.microsoft.com/office/drawing/2014/main" id="{DA07307E-DEF7-410E-B0C4-9E89C2378466}"/>
              </a:ext>
            </a:extLst>
          </p:cNvPr>
          <p:cNvSpPr>
            <a:spLocks noGrp="1"/>
          </p:cNvSpPr>
          <p:nvPr>
            <p:ph type="title"/>
          </p:nvPr>
        </p:nvSpPr>
        <p:spPr>
          <a:xfrm>
            <a:off x="838200" y="559813"/>
            <a:ext cx="5638800" cy="1573786"/>
          </a:xfrm>
        </p:spPr>
        <p:txBody>
          <a:bodyPr>
            <a:normAutofit/>
          </a:bodyPr>
          <a:lstStyle/>
          <a:p>
            <a:r>
              <a:rPr lang="fr-FR">
                <a:solidFill>
                  <a:schemeClr val="tx2"/>
                </a:solidFill>
              </a:rPr>
              <a:t>Implémentation</a:t>
            </a:r>
          </a:p>
        </p:txBody>
      </p:sp>
      <p:sp>
        <p:nvSpPr>
          <p:cNvPr id="3" name="Espace réservé du contenu 2">
            <a:extLst>
              <a:ext uri="{FF2B5EF4-FFF2-40B4-BE49-F238E27FC236}">
                <a16:creationId xmlns:a16="http://schemas.microsoft.com/office/drawing/2014/main" id="{4EBED031-031C-48E5-8F9A-CA568073225A}"/>
              </a:ext>
            </a:extLst>
          </p:cNvPr>
          <p:cNvSpPr>
            <a:spLocks noGrp="1"/>
          </p:cNvSpPr>
          <p:nvPr>
            <p:ph idx="1"/>
          </p:nvPr>
        </p:nvSpPr>
        <p:spPr>
          <a:xfrm>
            <a:off x="6687160" y="559814"/>
            <a:ext cx="4633486" cy="1573786"/>
          </a:xfrm>
        </p:spPr>
        <p:txBody>
          <a:bodyPr vert="horz" lIns="91440" tIns="45720" rIns="91440" bIns="45720" rtlCol="0">
            <a:normAutofit/>
          </a:bodyPr>
          <a:lstStyle/>
          <a:p>
            <a:r>
              <a:rPr lang="fr-FR" sz="1800">
                <a:solidFill>
                  <a:schemeClr val="tx2"/>
                </a:solidFill>
              </a:rPr>
              <a:t>Iplémentation de l'interface</a:t>
            </a:r>
          </a:p>
          <a:p>
            <a:endParaRPr lang="fr-FR" sz="1800">
              <a:solidFill>
                <a:schemeClr val="tx2"/>
              </a:solidFill>
            </a:endParaRPr>
          </a:p>
        </p:txBody>
      </p:sp>
      <p:pic>
        <p:nvPicPr>
          <p:cNvPr id="4" name="Image 4">
            <a:extLst>
              <a:ext uri="{FF2B5EF4-FFF2-40B4-BE49-F238E27FC236}">
                <a16:creationId xmlns:a16="http://schemas.microsoft.com/office/drawing/2014/main" id="{A01E0AF9-FDF7-408E-A595-73C5F7D30EFA}"/>
              </a:ext>
            </a:extLst>
          </p:cNvPr>
          <p:cNvPicPr>
            <a:picLocks noChangeAspect="1"/>
          </p:cNvPicPr>
          <p:nvPr/>
        </p:nvPicPr>
        <p:blipFill>
          <a:blip r:embed="rId3"/>
          <a:stretch>
            <a:fillRect/>
          </a:stretch>
        </p:blipFill>
        <p:spPr>
          <a:xfrm>
            <a:off x="859366" y="2243205"/>
            <a:ext cx="10494434" cy="2680715"/>
          </a:xfrm>
          <a:prstGeom prst="rect">
            <a:avLst/>
          </a:prstGeom>
        </p:spPr>
      </p:pic>
      <p:pic>
        <p:nvPicPr>
          <p:cNvPr id="15" name="Picture 14">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5" name="ZoneTexte 4">
            <a:extLst>
              <a:ext uri="{FF2B5EF4-FFF2-40B4-BE49-F238E27FC236}">
                <a16:creationId xmlns:a16="http://schemas.microsoft.com/office/drawing/2014/main" id="{16C6D7A6-557D-40CE-AB3F-E9190DCFA3B6}"/>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649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6591AA4-106C-4EB4-8352-EEB6C449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F0842D-03BF-4DC0-8DC1-10183EB6A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3" descr="Une image contenant texte&#10;&#10;Description générée automatiquement">
            <a:extLst>
              <a:ext uri="{FF2B5EF4-FFF2-40B4-BE49-F238E27FC236}">
                <a16:creationId xmlns:a16="http://schemas.microsoft.com/office/drawing/2014/main" id="{B4A37415-F397-4B51-83BF-3C4E04BA7F50}"/>
              </a:ext>
            </a:extLst>
          </p:cNvPr>
          <p:cNvPicPr>
            <a:picLocks noChangeAspect="1"/>
          </p:cNvPicPr>
          <p:nvPr/>
        </p:nvPicPr>
        <p:blipFill>
          <a:blip r:embed="rId4"/>
          <a:stretch>
            <a:fillRect/>
          </a:stretch>
        </p:blipFill>
        <p:spPr>
          <a:xfrm>
            <a:off x="1066799" y="1181570"/>
            <a:ext cx="4209625" cy="1675459"/>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E68CADFF-82EF-4B69-8453-1A4ABA50A6C2}"/>
              </a:ext>
            </a:extLst>
          </p:cNvPr>
          <p:cNvPicPr>
            <a:picLocks noChangeAspect="1"/>
          </p:cNvPicPr>
          <p:nvPr/>
        </p:nvPicPr>
        <p:blipFill>
          <a:blip r:embed="rId5"/>
          <a:stretch>
            <a:fillRect/>
          </a:stretch>
        </p:blipFill>
        <p:spPr>
          <a:xfrm>
            <a:off x="1066799" y="3988203"/>
            <a:ext cx="4209625" cy="1559695"/>
          </a:xfrm>
          <a:prstGeom prst="rect">
            <a:avLst/>
          </a:prstGeom>
        </p:spPr>
      </p:pic>
      <p:sp>
        <p:nvSpPr>
          <p:cNvPr id="2" name="ZoneTexte 1">
            <a:extLst>
              <a:ext uri="{FF2B5EF4-FFF2-40B4-BE49-F238E27FC236}">
                <a16:creationId xmlns:a16="http://schemas.microsoft.com/office/drawing/2014/main" id="{DF52FF32-F686-4001-85CA-730F83A81F43}"/>
              </a:ext>
            </a:extLst>
          </p:cNvPr>
          <p:cNvSpPr txBox="1"/>
          <p:nvPr/>
        </p:nvSpPr>
        <p:spPr>
          <a:xfrm>
            <a:off x="5638800" y="3200400"/>
            <a:ext cx="5334000" cy="2590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Implémentation d'un recepteur dans le quel on définit les actions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4" name="ZoneTexte 3">
            <a:extLst>
              <a:ext uri="{FF2B5EF4-FFF2-40B4-BE49-F238E27FC236}">
                <a16:creationId xmlns:a16="http://schemas.microsoft.com/office/drawing/2014/main" id="{26E40157-DED3-4BCB-B8BC-E6DB84E4F42C}"/>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412641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3A4E70CA-6BA6-4EDD-B41A-9F2212DE411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On commande les recepteurs avec les classes commandA commandB, commandC</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1099FC17-CE8A-4A0B-945A-C4D7372BAADD}"/>
              </a:ext>
            </a:extLst>
          </p:cNvPr>
          <p:cNvPicPr>
            <a:picLocks noChangeAspect="1"/>
          </p:cNvPicPr>
          <p:nvPr/>
        </p:nvPicPr>
        <p:blipFill>
          <a:blip r:embed="rId4"/>
          <a:stretch>
            <a:fillRect/>
          </a:stretch>
        </p:blipFill>
        <p:spPr>
          <a:xfrm>
            <a:off x="838200" y="3070547"/>
            <a:ext cx="10515600" cy="2550032"/>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6974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ZoneTexte 1">
            <a:extLst>
              <a:ext uri="{FF2B5EF4-FFF2-40B4-BE49-F238E27FC236}">
                <a16:creationId xmlns:a16="http://schemas.microsoft.com/office/drawing/2014/main" id="{69168688-59C1-42BE-BB28-1B0B2DE4824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pic>
        <p:nvPicPr>
          <p:cNvPr id="4" name="Image 4" descr="Une image contenant texte&#10;&#10;Description générée automatiquement">
            <a:extLst>
              <a:ext uri="{FF2B5EF4-FFF2-40B4-BE49-F238E27FC236}">
                <a16:creationId xmlns:a16="http://schemas.microsoft.com/office/drawing/2014/main" id="{208326C6-C577-444E-864E-37DBDEDB26B0}"/>
              </a:ext>
            </a:extLst>
          </p:cNvPr>
          <p:cNvPicPr>
            <a:picLocks noChangeAspect="1"/>
          </p:cNvPicPr>
          <p:nvPr/>
        </p:nvPicPr>
        <p:blipFill>
          <a:blip r:embed="rId2"/>
          <a:stretch>
            <a:fillRect/>
          </a:stretch>
        </p:blipFill>
        <p:spPr>
          <a:xfrm>
            <a:off x="237068" y="274067"/>
            <a:ext cx="11654364" cy="6362783"/>
          </a:xfrm>
          <a:prstGeom prst="rect">
            <a:avLst/>
          </a:prstGeom>
        </p:spPr>
      </p:pic>
    </p:spTree>
    <p:extLst>
      <p:ext uri="{BB962C8B-B14F-4D97-AF65-F5344CB8AC3E}">
        <p14:creationId xmlns:p14="http://schemas.microsoft.com/office/powerpoint/2010/main" val="387056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Rectangle 8">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Rectangle 12">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740FA05C-C0FC-4528-883E-4E75E4581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 11" descr="Une image contenant texte&#10;&#10;Description générée automatiquement">
            <a:extLst>
              <a:ext uri="{FF2B5EF4-FFF2-40B4-BE49-F238E27FC236}">
                <a16:creationId xmlns:a16="http://schemas.microsoft.com/office/drawing/2014/main" id="{590173DC-B08E-4C13-94A3-EC8DFADFDE02}"/>
              </a:ext>
            </a:extLst>
          </p:cNvPr>
          <p:cNvPicPr>
            <a:picLocks noChangeAspect="1"/>
          </p:cNvPicPr>
          <p:nvPr/>
        </p:nvPicPr>
        <p:blipFill>
          <a:blip r:embed="rId3"/>
          <a:stretch>
            <a:fillRect/>
          </a:stretch>
        </p:blipFill>
        <p:spPr>
          <a:xfrm>
            <a:off x="2385484" y="995328"/>
            <a:ext cx="8574616" cy="4094761"/>
          </a:xfrm>
          <a:prstGeom prst="rect">
            <a:avLst/>
          </a:prstGeom>
        </p:spPr>
      </p:pic>
    </p:spTree>
    <p:extLst>
      <p:ext uri="{BB962C8B-B14F-4D97-AF65-F5344CB8AC3E}">
        <p14:creationId xmlns:p14="http://schemas.microsoft.com/office/powerpoint/2010/main" val="129131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D5D8BEB1-B3A7-4BDA-8DCD-B126D957328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Maintenant Invoquons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7C28F452-4D1A-47E3-9919-8FA13C458F90}"/>
              </a:ext>
            </a:extLst>
          </p:cNvPr>
          <p:cNvPicPr>
            <a:picLocks noChangeAspect="1"/>
          </p:cNvPicPr>
          <p:nvPr/>
        </p:nvPicPr>
        <p:blipFill>
          <a:blip r:embed="rId4"/>
          <a:stretch>
            <a:fillRect/>
          </a:stretch>
        </p:blipFill>
        <p:spPr>
          <a:xfrm>
            <a:off x="838200" y="2755078"/>
            <a:ext cx="10515600" cy="3180969"/>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578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ZoneTexte 2">
            <a:extLst>
              <a:ext uri="{FF2B5EF4-FFF2-40B4-BE49-F238E27FC236}">
                <a16:creationId xmlns:a16="http://schemas.microsoft.com/office/drawing/2014/main" id="{0AF02893-CF9C-4A30-8174-9A78ECE66238}"/>
              </a:ext>
            </a:extLst>
          </p:cNvPr>
          <p:cNvSpPr txBox="1"/>
          <p:nvPr/>
        </p:nvSpPr>
        <p:spPr>
          <a:xfrm>
            <a:off x="838200" y="2411653"/>
            <a:ext cx="4952681"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Créons une application client</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17"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4" descr="Une image contenant texte, plaque&#10;&#10;Description générée automatiquement">
            <a:extLst>
              <a:ext uri="{FF2B5EF4-FFF2-40B4-BE49-F238E27FC236}">
                <a16:creationId xmlns:a16="http://schemas.microsoft.com/office/drawing/2014/main" id="{EC4D8E7D-C15E-40E2-BE7E-A7E6272995F8}"/>
              </a:ext>
            </a:extLst>
          </p:cNvPr>
          <p:cNvPicPr>
            <a:picLocks noChangeAspect="1"/>
          </p:cNvPicPr>
          <p:nvPr/>
        </p:nvPicPr>
        <p:blipFill>
          <a:blip r:embed="rId4"/>
          <a:stretch>
            <a:fillRect/>
          </a:stretch>
        </p:blipFill>
        <p:spPr>
          <a:xfrm>
            <a:off x="6858001" y="1701967"/>
            <a:ext cx="4724400" cy="3448812"/>
          </a:xfrm>
          <a:prstGeom prst="rect">
            <a:avLst/>
          </a:prstGeom>
        </p:spPr>
      </p:pic>
    </p:spTree>
    <p:extLst>
      <p:ext uri="{BB962C8B-B14F-4D97-AF65-F5344CB8AC3E}">
        <p14:creationId xmlns:p14="http://schemas.microsoft.com/office/powerpoint/2010/main" val="42066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 2" descr="Une image contenant texte&#10;&#10;Description générée automatiquement">
            <a:extLst>
              <a:ext uri="{FF2B5EF4-FFF2-40B4-BE49-F238E27FC236}">
                <a16:creationId xmlns:a16="http://schemas.microsoft.com/office/drawing/2014/main" id="{D8562709-EA36-4D37-B4C3-A920E4B26B2B}"/>
              </a:ext>
            </a:extLst>
          </p:cNvPr>
          <p:cNvPicPr>
            <a:picLocks noChangeAspect="1"/>
          </p:cNvPicPr>
          <p:nvPr/>
        </p:nvPicPr>
        <p:blipFill rotWithShape="1">
          <a:blip r:embed="rId3">
            <a:alphaModFix amt="70000"/>
          </a:blip>
          <a:srcRect r="-1" b="37292"/>
          <a:stretch/>
        </p:blipFill>
        <p:spPr>
          <a:xfrm>
            <a:off x="20" y="10"/>
            <a:ext cx="12188932" cy="6856614"/>
          </a:xfrm>
          <a:prstGeom prst="rect">
            <a:avLst/>
          </a:prstGeom>
        </p:spPr>
      </p:pic>
    </p:spTree>
    <p:extLst>
      <p:ext uri="{BB962C8B-B14F-4D97-AF65-F5344CB8AC3E}">
        <p14:creationId xmlns:p14="http://schemas.microsoft.com/office/powerpoint/2010/main" val="46026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20C46-2DA0-421E-B998-B35DECC157C4}"/>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1AB62800-EF82-4467-81DC-AC9ED1F61814}"/>
              </a:ext>
            </a:extLst>
          </p:cNvPr>
          <p:cNvSpPr>
            <a:spLocks noGrp="1"/>
          </p:cNvSpPr>
          <p:nvPr>
            <p:ph idx="1"/>
          </p:nvPr>
        </p:nvSpPr>
        <p:spPr/>
        <p:txBody>
          <a:bodyPr vert="horz" lIns="91440" tIns="45720" rIns="91440" bIns="45720" rtlCol="0" anchor="t">
            <a:normAutofit/>
          </a:bodyPr>
          <a:lstStyle/>
          <a:p>
            <a:r>
              <a:rPr lang="fr-FR" dirty="0"/>
              <a:t>Définition</a:t>
            </a:r>
          </a:p>
          <a:p>
            <a:r>
              <a:rPr lang="fr-FR" dirty="0"/>
              <a:t>Méthodologie d'utilisation</a:t>
            </a:r>
          </a:p>
          <a:p>
            <a:r>
              <a:rPr lang="fr-FR" dirty="0"/>
              <a:t>Structure UML du pattern Command</a:t>
            </a:r>
          </a:p>
          <a:p>
            <a:r>
              <a:rPr lang="fr-FR" dirty="0"/>
              <a:t>Exemples d'utilisation du pattern Command</a:t>
            </a:r>
          </a:p>
          <a:p>
            <a:r>
              <a:rPr lang="fr-FR" dirty="0"/>
              <a:t>Implémentation</a:t>
            </a:r>
          </a:p>
        </p:txBody>
      </p:sp>
    </p:spTree>
    <p:extLst>
      <p:ext uri="{BB962C8B-B14F-4D97-AF65-F5344CB8AC3E}">
        <p14:creationId xmlns:p14="http://schemas.microsoft.com/office/powerpoint/2010/main" val="35280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re 1">
            <a:extLst>
              <a:ext uri="{FF2B5EF4-FFF2-40B4-BE49-F238E27FC236}">
                <a16:creationId xmlns:a16="http://schemas.microsoft.com/office/drawing/2014/main" id="{3B353230-C16C-4F51-A326-D6129DE29288}"/>
              </a:ext>
            </a:extLst>
          </p:cNvPr>
          <p:cNvSpPr>
            <a:spLocks noGrp="1"/>
          </p:cNvSpPr>
          <p:nvPr>
            <p:ph type="title"/>
          </p:nvPr>
        </p:nvSpPr>
        <p:spPr>
          <a:xfrm>
            <a:off x="838201" y="559813"/>
            <a:ext cx="10348146" cy="1675009"/>
          </a:xfrm>
        </p:spPr>
        <p:txBody>
          <a:bodyPr anchor="t">
            <a:normAutofit/>
          </a:bodyPr>
          <a:lstStyle/>
          <a:p>
            <a:r>
              <a:rPr lang="fr-FR">
                <a:solidFill>
                  <a:schemeClr val="tx2"/>
                </a:solidFill>
              </a:rPr>
              <a:t>Définition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Espace réservé du contenu 2">
            <a:extLst>
              <a:ext uri="{FF2B5EF4-FFF2-40B4-BE49-F238E27FC236}">
                <a16:creationId xmlns:a16="http://schemas.microsoft.com/office/drawing/2014/main" id="{677E9262-C716-4393-8CBC-9AB0E451019F}"/>
              </a:ext>
            </a:extLst>
          </p:cNvPr>
          <p:cNvSpPr>
            <a:spLocks noGrp="1"/>
          </p:cNvSpPr>
          <p:nvPr>
            <p:ph idx="1"/>
          </p:nvPr>
        </p:nvSpPr>
        <p:spPr>
          <a:xfrm>
            <a:off x="3994587" y="2403097"/>
            <a:ext cx="7178691" cy="3709990"/>
          </a:xfrm>
        </p:spPr>
        <p:txBody>
          <a:bodyPr vert="horz" lIns="91440" tIns="45720" rIns="91440" bIns="45720" rtlCol="0" anchor="ctr">
            <a:normAutofit/>
          </a:bodyPr>
          <a:lstStyle/>
          <a:p>
            <a:r>
              <a:rPr lang="fr-FR" sz="1800">
                <a:solidFill>
                  <a:schemeClr val="tx2"/>
                </a:solidFill>
                <a:ea typeface="+mn-lt"/>
                <a:cs typeface="+mn-lt"/>
              </a:rPr>
              <a:t>Dans la programmation orienté objet, le </a:t>
            </a:r>
            <a:r>
              <a:rPr lang="fr-FR" sz="1800" b="1">
                <a:solidFill>
                  <a:schemeClr val="tx2"/>
                </a:solidFill>
                <a:ea typeface="+mn-lt"/>
                <a:cs typeface="+mn-lt"/>
              </a:rPr>
              <a:t>modèle de commande</a:t>
            </a:r>
            <a:r>
              <a:rPr lang="fr-FR" sz="1800">
                <a:solidFill>
                  <a:schemeClr val="tx2"/>
                </a:solidFill>
                <a:ea typeface="+mn-lt"/>
                <a:cs typeface="+mn-lt"/>
              </a:rPr>
              <a:t> est un modèle de conception comportementaux dans lequel un objet est utilisé pour encapsuler toutes les informations nécessaires pour effectuer une action ou déclencher un événement ultérieurement. Ces informations incluent le nom de la méthode, l'objet propriétaire de la méthode et les valeurs des paramètres de la méthode.</a:t>
            </a:r>
            <a:endParaRPr lang="fr-FR" sz="1800">
              <a:solidFill>
                <a:schemeClr val="tx2"/>
              </a:solidFill>
            </a:endParaRPr>
          </a:p>
        </p:txBody>
      </p:sp>
    </p:spTree>
    <p:extLst>
      <p:ext uri="{BB962C8B-B14F-4D97-AF65-F5344CB8AC3E}">
        <p14:creationId xmlns:p14="http://schemas.microsoft.com/office/powerpoint/2010/main" val="194467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22B1D94E-2184-4733-BF66-4422780D80B8}"/>
              </a:ext>
            </a:extLst>
          </p:cNvPr>
          <p:cNvSpPr>
            <a:spLocks noGrp="1"/>
          </p:cNvSpPr>
          <p:nvPr>
            <p:ph type="title"/>
          </p:nvPr>
        </p:nvSpPr>
        <p:spPr>
          <a:xfrm>
            <a:off x="5181600" y="559813"/>
            <a:ext cx="6172199" cy="1664573"/>
          </a:xfrm>
        </p:spPr>
        <p:txBody>
          <a:bodyPr>
            <a:normAutofit/>
          </a:bodyPr>
          <a:lstStyle/>
          <a:p>
            <a:r>
              <a:rPr lang="fr-FR">
                <a:solidFill>
                  <a:schemeClr val="tx2"/>
                </a:solidFill>
              </a:rPr>
              <a:t>Méthodologie d'utilisation</a:t>
            </a:r>
          </a:p>
        </p:txBody>
      </p:sp>
      <p:sp>
        <p:nvSpPr>
          <p:cNvPr id="18"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AE47EBEF-5E0A-4309-807F-4FC509503354}"/>
              </a:ext>
            </a:extLst>
          </p:cNvPr>
          <p:cNvSpPr>
            <a:spLocks noGrp="1"/>
          </p:cNvSpPr>
          <p:nvPr>
            <p:ph idx="1"/>
          </p:nvPr>
        </p:nvSpPr>
        <p:spPr>
          <a:xfrm>
            <a:off x="5168917" y="2384474"/>
            <a:ext cx="6171801" cy="3728613"/>
          </a:xfrm>
        </p:spPr>
        <p:txBody>
          <a:bodyPr vert="horz" lIns="91440" tIns="45720" rIns="91440" bIns="45720" rtlCol="0" anchor="t">
            <a:normAutofit/>
          </a:bodyPr>
          <a:lstStyle/>
          <a:p>
            <a:pPr marL="0" indent="0">
              <a:buNone/>
            </a:pPr>
            <a:r>
              <a:rPr lang="fr-FR" sz="1800" dirty="0">
                <a:solidFill>
                  <a:schemeClr val="tx2"/>
                </a:solidFill>
                <a:ea typeface="+mn-lt"/>
                <a:cs typeface="+mn-lt"/>
              </a:rPr>
              <a:t>Quatre termes toujours associés au pattern </a:t>
            </a:r>
            <a:r>
              <a:rPr lang="fr-FR" sz="1800" i="1" dirty="0">
                <a:solidFill>
                  <a:schemeClr val="tx2"/>
                </a:solidFill>
                <a:ea typeface="+mn-lt"/>
                <a:cs typeface="+mn-lt"/>
              </a:rPr>
              <a:t>command sont:</a:t>
            </a:r>
          </a:p>
          <a:p>
            <a:pPr>
              <a:buFont typeface="Wingdings" panose="020B0604020202020204" pitchFamily="34" charset="0"/>
              <a:buChar char="v"/>
            </a:pPr>
            <a:r>
              <a:rPr lang="fr-FR" sz="1800" i="1" dirty="0">
                <a:solidFill>
                  <a:schemeClr val="tx2"/>
                </a:solidFill>
                <a:ea typeface="+mn-lt"/>
                <a:cs typeface="+mn-lt"/>
              </a:rPr>
              <a:t>  Command (command)</a:t>
            </a:r>
          </a:p>
          <a:p>
            <a:pPr>
              <a:buFont typeface="Wingdings" panose="020B0604020202020204" pitchFamily="34" charset="0"/>
              <a:buChar char="v"/>
            </a:pPr>
            <a:r>
              <a:rPr lang="fr-FR" sz="1800" i="1" dirty="0" err="1">
                <a:solidFill>
                  <a:schemeClr val="tx2"/>
                </a:solidFill>
                <a:ea typeface="+mn-lt"/>
                <a:cs typeface="+mn-lt"/>
              </a:rPr>
              <a:t>Receive</a:t>
            </a:r>
            <a:r>
              <a:rPr lang="fr-FR" sz="1800" i="1" dirty="0">
                <a:solidFill>
                  <a:schemeClr val="tx2"/>
                </a:solidFill>
                <a:ea typeface="+mn-lt"/>
                <a:cs typeface="+mn-lt"/>
              </a:rPr>
              <a:t>(destinataire)</a:t>
            </a:r>
          </a:p>
          <a:p>
            <a:pPr>
              <a:buFont typeface="Wingdings" panose="020B0604020202020204" pitchFamily="34" charset="0"/>
              <a:buChar char="v"/>
            </a:pPr>
            <a:r>
              <a:rPr lang="fr-FR" sz="1800" i="1" dirty="0" err="1">
                <a:solidFill>
                  <a:schemeClr val="tx2"/>
                </a:solidFill>
                <a:ea typeface="+mn-lt"/>
                <a:cs typeface="+mn-lt"/>
              </a:rPr>
              <a:t>Invoker</a:t>
            </a:r>
            <a:r>
              <a:rPr lang="fr-FR" sz="1800" i="1" dirty="0">
                <a:solidFill>
                  <a:schemeClr val="tx2"/>
                </a:solidFill>
                <a:ea typeface="+mn-lt"/>
                <a:cs typeface="+mn-lt"/>
              </a:rPr>
              <a:t>(</a:t>
            </a:r>
            <a:r>
              <a:rPr lang="fr-FR" sz="1800" i="1" dirty="0" err="1">
                <a:solidFill>
                  <a:schemeClr val="tx2"/>
                </a:solidFill>
                <a:ea typeface="+mn-lt"/>
                <a:cs typeface="+mn-lt"/>
              </a:rPr>
              <a:t>invoqueur</a:t>
            </a:r>
            <a:r>
              <a:rPr lang="fr-FR" sz="1800" i="1" dirty="0">
                <a:solidFill>
                  <a:schemeClr val="tx2"/>
                </a:solidFill>
                <a:ea typeface="+mn-lt"/>
                <a:cs typeface="+mn-lt"/>
              </a:rPr>
              <a:t>)</a:t>
            </a:r>
          </a:p>
          <a:p>
            <a:pPr>
              <a:buFont typeface="Wingdings" panose="020B0604020202020204" pitchFamily="34" charset="0"/>
              <a:buChar char="v"/>
            </a:pPr>
            <a:r>
              <a:rPr lang="fr-FR" sz="1800" i="1" dirty="0">
                <a:solidFill>
                  <a:schemeClr val="tx2"/>
                </a:solidFill>
                <a:ea typeface="+mn-lt"/>
                <a:cs typeface="+mn-lt"/>
              </a:rPr>
              <a:t>Client </a:t>
            </a:r>
          </a:p>
        </p:txBody>
      </p:sp>
    </p:spTree>
    <p:extLst>
      <p:ext uri="{BB962C8B-B14F-4D97-AF65-F5344CB8AC3E}">
        <p14:creationId xmlns:p14="http://schemas.microsoft.com/office/powerpoint/2010/main" val="429274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DCD72D0-BB8A-468C-8CEA-146CDEF2F0F9}"/>
              </a:ext>
            </a:extLst>
          </p:cNvPr>
          <p:cNvSpPr>
            <a:spLocks noGrp="1"/>
          </p:cNvSpPr>
          <p:nvPr>
            <p:ph type="title"/>
          </p:nvPr>
        </p:nvSpPr>
        <p:spPr>
          <a:xfrm>
            <a:off x="1198181" y="726066"/>
            <a:ext cx="4795282" cy="5018227"/>
          </a:xfrm>
        </p:spPr>
        <p:txBody>
          <a:bodyPr anchor="ctr">
            <a:normAutofit/>
          </a:bodyPr>
          <a:lstStyle/>
          <a:p>
            <a:r>
              <a:rPr lang="fr-FR" dirty="0"/>
              <a:t>Méthodologie d'utilisation</a:t>
            </a:r>
          </a:p>
        </p:txBody>
      </p:sp>
      <p:sp>
        <p:nvSpPr>
          <p:cNvPr id="3" name="Espace réservé du contenu 2">
            <a:extLst>
              <a:ext uri="{FF2B5EF4-FFF2-40B4-BE49-F238E27FC236}">
                <a16:creationId xmlns:a16="http://schemas.microsoft.com/office/drawing/2014/main" id="{DDF7CFC0-A97F-4BEE-898C-0B3B29BBEBDC}"/>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0" indent="0">
              <a:buNone/>
            </a:pPr>
            <a:r>
              <a:rPr lang="fr-FR" sz="1800" dirty="0"/>
              <a:t>La méthodologie du pattern command est simple:</a:t>
            </a:r>
          </a:p>
          <a:p>
            <a:pPr>
              <a:buFont typeface="Wingdings" panose="020B0604020202020204" pitchFamily="34" charset="0"/>
              <a:buChar char="v"/>
            </a:pPr>
            <a:r>
              <a:rPr lang="fr-FR" sz="1800" dirty="0"/>
              <a:t>    </a:t>
            </a:r>
            <a:r>
              <a:rPr lang="fr-FR" sz="1800" dirty="0">
                <a:ea typeface="+mn-lt"/>
                <a:cs typeface="+mn-lt"/>
              </a:rPr>
              <a:t>Un objet de </a:t>
            </a:r>
            <a:r>
              <a:rPr lang="fr-FR" sz="1800" i="1" dirty="0">
                <a:ea typeface="+mn-lt"/>
                <a:cs typeface="+mn-lt"/>
              </a:rPr>
              <a:t>commande</a:t>
            </a:r>
            <a:r>
              <a:rPr lang="fr-FR" sz="1800" dirty="0">
                <a:ea typeface="+mn-lt"/>
                <a:cs typeface="+mn-lt"/>
              </a:rPr>
              <a:t> connaît le </a:t>
            </a:r>
            <a:r>
              <a:rPr lang="fr-FR" sz="1800" i="1" dirty="0">
                <a:ea typeface="+mn-lt"/>
                <a:cs typeface="+mn-lt"/>
              </a:rPr>
              <a:t>récepteur</a:t>
            </a:r>
            <a:r>
              <a:rPr lang="fr-FR" sz="1800" dirty="0">
                <a:ea typeface="+mn-lt"/>
                <a:cs typeface="+mn-lt"/>
              </a:rPr>
              <a:t> et invoque une méthode du récepteur</a:t>
            </a:r>
            <a:endParaRPr lang="fr-FR" sz="1800" dirty="0"/>
          </a:p>
          <a:p>
            <a:pPr>
              <a:buFont typeface="Wingdings" panose="020B0604020202020204" pitchFamily="34" charset="0"/>
              <a:buChar char="v"/>
            </a:pPr>
            <a:r>
              <a:rPr lang="fr-FR" sz="1800" dirty="0">
                <a:ea typeface="+mn-lt"/>
                <a:cs typeface="+mn-lt"/>
              </a:rPr>
              <a:t>Les valeurs des paramètres de la méthode du récepteur sont stockées dans la commande</a:t>
            </a:r>
            <a:endParaRPr lang="fr-FR" sz="1800" dirty="0"/>
          </a:p>
          <a:p>
            <a:pPr>
              <a:buFont typeface="Wingdings" panose="020B0604020202020204" pitchFamily="34" charset="0"/>
              <a:buChar char="v"/>
            </a:pPr>
            <a:r>
              <a:rPr lang="fr-FR" sz="1800" dirty="0">
                <a:ea typeface="+mn-lt"/>
                <a:cs typeface="+mn-lt"/>
              </a:rPr>
              <a:t>L'objet récepteur pour exécuter ces méthodes est également stocké dans l'objet commande par agrégation</a:t>
            </a:r>
            <a:endParaRPr lang="fr-FR" sz="1800" dirty="0"/>
          </a:p>
          <a:p>
            <a:endParaRPr lang="fr-FR" sz="1800"/>
          </a:p>
        </p:txBody>
      </p:sp>
    </p:spTree>
    <p:extLst>
      <p:ext uri="{BB962C8B-B14F-4D97-AF65-F5344CB8AC3E}">
        <p14:creationId xmlns:p14="http://schemas.microsoft.com/office/powerpoint/2010/main" val="73186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C889C-6653-403A-A094-635C3C94009F}"/>
              </a:ext>
            </a:extLst>
          </p:cNvPr>
          <p:cNvSpPr>
            <a:spLocks noGrp="1"/>
          </p:cNvSpPr>
          <p:nvPr>
            <p:ph type="title"/>
          </p:nvPr>
        </p:nvSpPr>
        <p:spPr/>
        <p:txBody>
          <a:bodyPr/>
          <a:lstStyle/>
          <a:p>
            <a:r>
              <a:rPr lang="fr-FR" dirty="0" err="1"/>
              <a:t>Methodologie</a:t>
            </a:r>
            <a:r>
              <a:rPr lang="fr-FR" dirty="0"/>
              <a:t> d'utilisation</a:t>
            </a:r>
          </a:p>
        </p:txBody>
      </p:sp>
      <p:sp>
        <p:nvSpPr>
          <p:cNvPr id="3" name="Espace réservé du contenu 2">
            <a:extLst>
              <a:ext uri="{FF2B5EF4-FFF2-40B4-BE49-F238E27FC236}">
                <a16:creationId xmlns:a16="http://schemas.microsoft.com/office/drawing/2014/main" id="{7429E5FD-6B3D-418B-8B4E-EEECF5647226}"/>
              </a:ext>
            </a:extLst>
          </p:cNvPr>
          <p:cNvSpPr>
            <a:spLocks noGrp="1"/>
          </p:cNvSpPr>
          <p:nvPr>
            <p:ph idx="1"/>
          </p:nvPr>
        </p:nvSpPr>
        <p:spPr>
          <a:xfrm>
            <a:off x="981074" y="1806576"/>
            <a:ext cx="10372726" cy="4148137"/>
          </a:xfrm>
        </p:spPr>
        <p:txBody>
          <a:bodyPr vert="horz" lIns="91440" tIns="45720" rIns="91440" bIns="45720" rtlCol="0" anchor="t">
            <a:normAutofit fontScale="92500" lnSpcReduction="10000"/>
          </a:bodyPr>
          <a:lstStyle/>
          <a:p>
            <a:pPr>
              <a:buFont typeface="Wingdings" panose="020B0604020202020204" pitchFamily="34" charset="0"/>
              <a:buChar char="v"/>
            </a:pPr>
            <a:r>
              <a:rPr lang="fr-FR" dirty="0">
                <a:ea typeface="+mn-lt"/>
                <a:cs typeface="+mn-lt"/>
              </a:rPr>
              <a:t>Le </a:t>
            </a:r>
            <a:r>
              <a:rPr lang="fr-FR" i="1" dirty="0">
                <a:ea typeface="+mn-lt"/>
                <a:cs typeface="+mn-lt"/>
              </a:rPr>
              <a:t>récepteur fait</a:t>
            </a:r>
            <a:r>
              <a:rPr lang="fr-FR" dirty="0">
                <a:ea typeface="+mn-lt"/>
                <a:cs typeface="+mn-lt"/>
              </a:rPr>
              <a:t> ensuite le travail lorsque la </a:t>
            </a:r>
            <a:r>
              <a:rPr lang="fr-FR" dirty="0" err="1">
                <a:solidFill>
                  <a:schemeClr val="accent1"/>
                </a:solidFill>
                <a:latin typeface="Consolas"/>
              </a:rPr>
              <a:t>execute</a:t>
            </a:r>
            <a:r>
              <a:rPr lang="fr-FR" dirty="0">
                <a:solidFill>
                  <a:schemeClr val="accent1"/>
                </a:solidFill>
                <a:latin typeface="Consolas"/>
              </a:rPr>
              <a:t>()</a:t>
            </a:r>
            <a:r>
              <a:rPr lang="fr-FR" dirty="0">
                <a:ea typeface="+mn-lt"/>
                <a:cs typeface="+mn-lt"/>
              </a:rPr>
              <a:t>méthode en </a:t>
            </a:r>
            <a:r>
              <a:rPr lang="fr-FR" i="1" dirty="0">
                <a:ea typeface="+mn-lt"/>
                <a:cs typeface="+mn-lt"/>
              </a:rPr>
              <a:t>commande</a:t>
            </a:r>
            <a:r>
              <a:rPr lang="fr-FR" dirty="0">
                <a:ea typeface="+mn-lt"/>
                <a:cs typeface="+mn-lt"/>
              </a:rPr>
              <a:t> est appelée.</a:t>
            </a:r>
          </a:p>
          <a:p>
            <a:pPr>
              <a:buFont typeface="Wingdings" panose="020B0604020202020204" pitchFamily="34" charset="0"/>
              <a:buChar char="v"/>
            </a:pPr>
            <a:r>
              <a:rPr lang="fr-FR" dirty="0">
                <a:ea typeface="+mn-lt"/>
                <a:cs typeface="+mn-lt"/>
              </a:rPr>
              <a:t>L'</a:t>
            </a:r>
            <a:r>
              <a:rPr lang="fr-FR" i="1" dirty="0">
                <a:ea typeface="+mn-lt"/>
                <a:cs typeface="+mn-lt"/>
              </a:rPr>
              <a:t>invocateur de </a:t>
            </a:r>
            <a:r>
              <a:rPr lang="fr-FR" dirty="0">
                <a:ea typeface="+mn-lt"/>
                <a:cs typeface="+mn-lt"/>
              </a:rPr>
              <a:t>l'objet sait comment exécuter une commande et fait éventuellement la comptabilité de l'exécution de la commande</a:t>
            </a:r>
          </a:p>
          <a:p>
            <a:pPr>
              <a:buFont typeface="Wingdings" panose="020B0604020202020204" pitchFamily="34" charset="0"/>
              <a:buChar char="v"/>
            </a:pPr>
            <a:r>
              <a:rPr lang="fr-FR" dirty="0">
                <a:ea typeface="+mn-lt"/>
                <a:cs typeface="+mn-lt"/>
              </a:rPr>
              <a:t>Les objets </a:t>
            </a:r>
            <a:r>
              <a:rPr lang="fr-FR" err="1">
                <a:ea typeface="+mn-lt"/>
                <a:cs typeface="+mn-lt"/>
              </a:rPr>
              <a:t>invoker</a:t>
            </a:r>
            <a:r>
              <a:rPr lang="fr-FR" dirty="0">
                <a:ea typeface="+mn-lt"/>
                <a:cs typeface="+mn-lt"/>
              </a:rPr>
              <a:t> , les objets de command et les objets de </a:t>
            </a:r>
            <a:r>
              <a:rPr lang="fr-FR" err="1">
                <a:ea typeface="+mn-lt"/>
                <a:cs typeface="+mn-lt"/>
              </a:rPr>
              <a:t>reveive</a:t>
            </a:r>
            <a:r>
              <a:rPr lang="fr-FR" dirty="0">
                <a:ea typeface="+mn-lt"/>
                <a:cs typeface="+mn-lt"/>
              </a:rPr>
              <a:t> sont détenus par un objet </a:t>
            </a:r>
            <a:r>
              <a:rPr lang="fr-FR" i="1" dirty="0">
                <a:ea typeface="+mn-lt"/>
                <a:cs typeface="+mn-lt"/>
              </a:rPr>
              <a:t>client</a:t>
            </a:r>
            <a:r>
              <a:rPr lang="fr-FR" dirty="0">
                <a:ea typeface="+mn-lt"/>
                <a:cs typeface="+mn-lt"/>
              </a:rPr>
              <a:t> , le </a:t>
            </a:r>
            <a:r>
              <a:rPr lang="fr-FR" i="1" dirty="0">
                <a:ea typeface="+mn-lt"/>
                <a:cs typeface="+mn-lt"/>
              </a:rPr>
              <a:t>client</a:t>
            </a:r>
            <a:r>
              <a:rPr lang="fr-FR" dirty="0">
                <a:ea typeface="+mn-lt"/>
                <a:cs typeface="+mn-lt"/>
              </a:rPr>
              <a:t> décide quels </a:t>
            </a:r>
            <a:r>
              <a:rPr lang="fr-FR">
                <a:ea typeface="+mn-lt"/>
                <a:cs typeface="+mn-lt"/>
              </a:rPr>
              <a:t>objets de </a:t>
            </a:r>
            <a:r>
              <a:rPr lang="fr-FR" err="1">
                <a:ea typeface="+mn-lt"/>
                <a:cs typeface="+mn-lt"/>
              </a:rPr>
              <a:t>receive</a:t>
            </a:r>
            <a:r>
              <a:rPr lang="fr-FR">
                <a:ea typeface="+mn-lt"/>
                <a:cs typeface="+mn-lt"/>
              </a:rPr>
              <a:t> il affecte aux objets de commande et quelles commandes il affecte à invoker</a:t>
            </a:r>
            <a:endParaRPr lang="fr-FR"/>
          </a:p>
        </p:txBody>
      </p:sp>
    </p:spTree>
    <p:extLst>
      <p:ext uri="{BB962C8B-B14F-4D97-AF65-F5344CB8AC3E}">
        <p14:creationId xmlns:p14="http://schemas.microsoft.com/office/powerpoint/2010/main" val="4038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5" name="Rectangle 1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F71B170E-DDC3-465F-8C22-87C97627F75E}"/>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Structure UML de command</a:t>
            </a:r>
          </a:p>
        </p:txBody>
      </p:sp>
      <p:pic>
        <p:nvPicPr>
          <p:cNvPr id="6" name="Image 6">
            <a:extLst>
              <a:ext uri="{FF2B5EF4-FFF2-40B4-BE49-F238E27FC236}">
                <a16:creationId xmlns:a16="http://schemas.microsoft.com/office/drawing/2014/main" id="{448D085C-EC43-4117-B72C-8D83D827F9A0}"/>
              </a:ext>
            </a:extLst>
          </p:cNvPr>
          <p:cNvPicPr>
            <a:picLocks noGrp="1" noChangeAspect="1"/>
          </p:cNvPicPr>
          <p:nvPr>
            <p:ph idx="1"/>
          </p:nvPr>
        </p:nvPicPr>
        <p:blipFill>
          <a:blip r:embed="rId3"/>
          <a:stretch>
            <a:fillRect/>
          </a:stretch>
        </p:blipFill>
        <p:spPr>
          <a:xfrm>
            <a:off x="5186557" y="821707"/>
            <a:ext cx="6402214" cy="4289483"/>
          </a:xfrm>
          <a:prstGeom prst="rect">
            <a:avLst/>
          </a:prstGeom>
        </p:spPr>
      </p:pic>
      <p:sp>
        <p:nvSpPr>
          <p:cNvPr id="19" name="Rectangle 18">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45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71B170E-DDC3-465F-8C22-87C97627F75E}"/>
              </a:ext>
            </a:extLst>
          </p:cNvPr>
          <p:cNvSpPr>
            <a:spLocks noGrp="1"/>
          </p:cNvSpPr>
          <p:nvPr>
            <p:ph type="title" idx="4294967295"/>
          </p:nvPr>
        </p:nvSpPr>
        <p:spPr>
          <a:xfrm>
            <a:off x="838201" y="559813"/>
            <a:ext cx="4876800" cy="5577934"/>
          </a:xfrm>
        </p:spPr>
        <p:txBody>
          <a:bodyPr vert="horz" lIns="91440" tIns="45720" rIns="91440" bIns="45720" rtlCol="0" anchor="ctr">
            <a:normAutofit/>
          </a:bodyPr>
          <a:lstStyle/>
          <a:p>
            <a:r>
              <a:rPr lang="en-US"/>
              <a:t>Structure UML de command</a:t>
            </a:r>
          </a:p>
        </p:txBody>
      </p:sp>
      <p:sp>
        <p:nvSpPr>
          <p:cNvPr id="14" name="ZoneTexte 13">
            <a:extLst>
              <a:ext uri="{FF2B5EF4-FFF2-40B4-BE49-F238E27FC236}">
                <a16:creationId xmlns:a16="http://schemas.microsoft.com/office/drawing/2014/main" id="{00CA23CA-B0FE-431B-9930-E6628DCDB7E2}"/>
              </a:ext>
            </a:extLst>
          </p:cNvPr>
          <p:cNvSpPr txBox="1"/>
          <p:nvPr/>
        </p:nvSpPr>
        <p:spPr>
          <a:xfrm>
            <a:off x="6705600" y="559813"/>
            <a:ext cx="4467677" cy="555327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Ici nous avons un invocateur à partir du quel on peut commander un ensemble de recette .Chaque recepteur définit un ensemble d'action : action1,action2.</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Après nous allons commander les recepteur à partir d'une command. Pour cela le pattern command définit une interface qui contient les méthodes executer .</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Pour chaque commande on va créer une implémentation associer à un code .La méthode executer fait appel à l'action qui contient la commande.</a:t>
            </a:r>
          </a:p>
        </p:txBody>
      </p:sp>
    </p:spTree>
    <p:extLst>
      <p:ext uri="{BB962C8B-B14F-4D97-AF65-F5344CB8AC3E}">
        <p14:creationId xmlns:p14="http://schemas.microsoft.com/office/powerpoint/2010/main" val="382220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fr-FR" dirty="0"/>
              <a:t>Code mobile:  </a:t>
            </a:r>
            <a:r>
              <a:rPr lang="fr-FR" dirty="0">
                <a:ea typeface="+mn-lt"/>
                <a:cs typeface="+mn-lt"/>
              </a:rPr>
              <a:t>En utilisant des langages tels que Java où le code peut être diffusé/slurpé d'un emplacement à un autre via </a:t>
            </a:r>
            <a:r>
              <a:rPr lang="fr-FR" dirty="0" err="1">
                <a:ea typeface="+mn-lt"/>
                <a:cs typeface="+mn-lt"/>
              </a:rPr>
              <a:t>URLClassloaders</a:t>
            </a:r>
            <a:r>
              <a:rPr lang="fr-FR" dirty="0">
                <a:ea typeface="+mn-lt"/>
                <a:cs typeface="+mn-lt"/>
              </a:rPr>
              <a:t> et Codebases, le pattern command peut permettre à un nouveau comportement d'être transmis à des emplacements distants (commande EJB, Master </a:t>
            </a:r>
            <a:r>
              <a:rPr lang="fr-FR" dirty="0" err="1">
                <a:ea typeface="+mn-lt"/>
                <a:cs typeface="+mn-lt"/>
              </a:rPr>
              <a:t>Worker</a:t>
            </a:r>
            <a:r>
              <a:rPr lang="fr-FR" dirty="0">
                <a:ea typeface="+mn-lt"/>
                <a:cs typeface="+mn-lt"/>
              </a:rPr>
              <a:t>)</a:t>
            </a:r>
            <a:endParaRPr lang="fr-FR" dirty="0"/>
          </a:p>
        </p:txBody>
      </p:sp>
    </p:spTree>
    <p:extLst>
      <p:ext uri="{BB962C8B-B14F-4D97-AF65-F5344CB8AC3E}">
        <p14:creationId xmlns:p14="http://schemas.microsoft.com/office/powerpoint/2010/main" val="3656977291"/>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1</Words>
  <Application>Microsoft Office PowerPoint</Application>
  <PresentationFormat>Grand écran</PresentationFormat>
  <Paragraphs>1</Paragraphs>
  <Slides>19</Slides>
  <Notes>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BlockprintVTI</vt:lpstr>
      <vt:lpstr>Pattern command</vt:lpstr>
      <vt:lpstr>Plan</vt:lpstr>
      <vt:lpstr>Définition</vt:lpstr>
      <vt:lpstr>Méthodologie d'utilisation</vt:lpstr>
      <vt:lpstr>Méthodologie d'utilisation</vt:lpstr>
      <vt:lpstr>Methodologie d'utilisation</vt:lpstr>
      <vt:lpstr>Structure UML de command</vt:lpstr>
      <vt:lpstr>Structure UML de command</vt:lpstr>
      <vt:lpstr>Exemple d'utiliation du pattern command</vt:lpstr>
      <vt:lpstr>Exemple d'utiliation du pattern command</vt:lpstr>
      <vt:lpstr>Exemple d'utiliation du pattern command</vt:lpstr>
      <vt:lpstr>Implémentation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310</cp:revision>
  <dcterms:created xsi:type="dcterms:W3CDTF">2021-11-04T15:58:43Z</dcterms:created>
  <dcterms:modified xsi:type="dcterms:W3CDTF">2021-11-05T00:40:24Z</dcterms:modified>
</cp:coreProperties>
</file>