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8" r:id="rId10"/>
    <p:sldId id="279" r:id="rId11"/>
    <p:sldId id="280" r:id="rId12"/>
    <p:sldId id="281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7" r:id="rId21"/>
    <p:sldId id="278" r:id="rId22"/>
    <p:sldId id="283" r:id="rId23"/>
    <p:sldId id="284" r:id="rId24"/>
    <p:sldId id="285" r:id="rId25"/>
    <p:sldId id="286" r:id="rId26"/>
    <p:sldId id="287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3300"/>
    <a:srgbClr val="FFFF00"/>
    <a:srgbClr val="FF66B3"/>
    <a:srgbClr val="FF9B4D"/>
    <a:srgbClr val="B3246B"/>
    <a:srgbClr val="FF66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6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1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79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178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99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03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67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05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00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2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16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2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09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4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A2A6A2-EAD2-43B9-9C36-8C33EA1B5500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932675-DC7F-4271-91C6-8A802A9FB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770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ontrollo, interno, arte&#10;&#10;Descrizione generata automaticamente con attendibilità media">
            <a:extLst>
              <a:ext uri="{FF2B5EF4-FFF2-40B4-BE49-F238E27FC236}">
                <a16:creationId xmlns:a16="http://schemas.microsoft.com/office/drawing/2014/main" id="{05549F6D-F986-78AC-855E-6B24D055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0" y="1181100"/>
            <a:ext cx="5715000" cy="44958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1B0A4F-E967-1F3D-CCFA-C72888498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867" y="2379133"/>
            <a:ext cx="6173413" cy="1049867"/>
          </a:xfrm>
        </p:spPr>
        <p:txBody>
          <a:bodyPr/>
          <a:lstStyle/>
          <a:p>
            <a:r>
              <a:rPr lang="it-IT" dirty="0" err="1">
                <a:effectLst/>
              </a:rPr>
              <a:t>Mastermind</a:t>
            </a:r>
            <a:r>
              <a:rPr lang="it-IT" dirty="0">
                <a:effectLst/>
              </a:rPr>
              <a:t> Online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48507A-F35D-DDEB-5FC1-B9F8158DF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7177" y="3529522"/>
            <a:ext cx="4232645" cy="1049867"/>
          </a:xfrm>
        </p:spPr>
        <p:txBody>
          <a:bodyPr/>
          <a:lstStyle/>
          <a:p>
            <a:r>
              <a:rPr lang="it-IT" dirty="0">
                <a:effectLst/>
              </a:rPr>
              <a:t>Sistemi Distribuiti</a:t>
            </a:r>
          </a:p>
          <a:p>
            <a:r>
              <a:rPr lang="it-IT" dirty="0">
                <a:effectLst/>
              </a:rPr>
              <a:t>Andrea Negri, A.A. 2022/2023</a:t>
            </a:r>
          </a:p>
        </p:txBody>
      </p:sp>
    </p:spTree>
    <p:extLst>
      <p:ext uri="{BB962C8B-B14F-4D97-AF65-F5344CB8AC3E}">
        <p14:creationId xmlns:p14="http://schemas.microsoft.com/office/powerpoint/2010/main" val="421965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3" y="2166334"/>
            <a:ext cx="5774400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Design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Comportamento: stati della partita</a:t>
            </a:r>
          </a:p>
        </p:txBody>
      </p:sp>
      <p:pic>
        <p:nvPicPr>
          <p:cNvPr id="3" name="Immagine 2" descr="Immagine che contiene testo, schermata, diagramma, Piano&#10;&#10;Descrizione generata automaticamente">
            <a:extLst>
              <a:ext uri="{FF2B5EF4-FFF2-40B4-BE49-F238E27FC236}">
                <a16:creationId xmlns:a16="http://schemas.microsoft.com/office/drawing/2014/main" id="{4EEB7FCB-271B-AFFF-0716-36FCD7C8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64" y="919162"/>
            <a:ext cx="45910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Design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Comportamento: timer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E98838D-E2F4-8F85-E583-C1DD20DC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82532"/>
            <a:ext cx="10353762" cy="4002448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it-IT" sz="2200" dirty="0">
                <a:effectLst/>
              </a:rPr>
              <a:t>Il sistema prevede l’utilizzo di alcuni </a:t>
            </a:r>
            <a:r>
              <a:rPr lang="it-IT" sz="2200" b="1" dirty="0">
                <a:effectLst/>
              </a:rPr>
              <a:t>timer</a:t>
            </a:r>
            <a:r>
              <a:rPr lang="it-IT" sz="2200" dirty="0">
                <a:effectLst/>
              </a:rPr>
              <a:t> per gestire i casi di giocatori inattivi: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Il </a:t>
            </a:r>
            <a:r>
              <a:rPr lang="it-IT" sz="2200" dirty="0">
                <a:solidFill>
                  <a:srgbClr val="FFC000"/>
                </a:solidFill>
                <a:effectLst/>
              </a:rPr>
              <a:t>codificatore</a:t>
            </a:r>
            <a:r>
              <a:rPr lang="it-IT" sz="2200" dirty="0">
                <a:effectLst/>
              </a:rPr>
              <a:t> ha 45 secondi per scegliere il codice, finiti i quali, se non ha scelto, il </a:t>
            </a:r>
            <a:r>
              <a:rPr lang="it-IT" sz="2200" dirty="0">
                <a:solidFill>
                  <a:srgbClr val="92D050"/>
                </a:solidFill>
                <a:effectLst/>
              </a:rPr>
              <a:t>decodificatore</a:t>
            </a:r>
            <a:r>
              <a:rPr lang="it-IT" sz="2200" dirty="0">
                <a:effectLst/>
              </a:rPr>
              <a:t> viene disconnesso automaticamente, mentre il </a:t>
            </a:r>
            <a:r>
              <a:rPr lang="it-IT" sz="2200" dirty="0">
                <a:solidFill>
                  <a:srgbClr val="FFC000"/>
                </a:solidFill>
                <a:effectLst/>
              </a:rPr>
              <a:t>codificatore</a:t>
            </a:r>
            <a:r>
              <a:rPr lang="it-IT" sz="2200" dirty="0">
                <a:effectLst/>
              </a:rPr>
              <a:t> rimane solo in lobby. Una volta scelto il codice, viene disconnesso anche lui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Scelto il codice il </a:t>
            </a:r>
            <a:r>
              <a:rPr lang="it-IT" sz="2200" dirty="0">
                <a:solidFill>
                  <a:srgbClr val="92D050"/>
                </a:solidFill>
                <a:effectLst/>
              </a:rPr>
              <a:t>decodificatore</a:t>
            </a:r>
            <a:r>
              <a:rPr lang="it-IT" sz="2200" dirty="0">
                <a:effectLst/>
              </a:rPr>
              <a:t> ha 45 secondi per effettuare un tentativo, se non lo fa, il </a:t>
            </a:r>
            <a:r>
              <a:rPr lang="it-IT" sz="2200" dirty="0">
                <a:solidFill>
                  <a:srgbClr val="FFC000"/>
                </a:solidFill>
                <a:effectLst/>
              </a:rPr>
              <a:t>codificatore</a:t>
            </a:r>
            <a:r>
              <a:rPr lang="it-IT" sz="2200" dirty="0">
                <a:effectLst/>
              </a:rPr>
              <a:t> viene disconnesso, e il </a:t>
            </a:r>
            <a:r>
              <a:rPr lang="it-IT" sz="2200" dirty="0">
                <a:solidFill>
                  <a:srgbClr val="92D050"/>
                </a:solidFill>
                <a:effectLst/>
              </a:rPr>
              <a:t>decodificatore </a:t>
            </a:r>
            <a:r>
              <a:rPr lang="it-IT" sz="2200" dirty="0">
                <a:effectLst/>
              </a:rPr>
              <a:t>rimane solo in lobby. Una volta effettuato un tentativo, viene disconnesso anche lui</a:t>
            </a:r>
          </a:p>
        </p:txBody>
      </p:sp>
    </p:spTree>
    <p:extLst>
      <p:ext uri="{BB962C8B-B14F-4D97-AF65-F5344CB8AC3E}">
        <p14:creationId xmlns:p14="http://schemas.microsoft.com/office/powerpoint/2010/main" val="336447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Design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Comportamento: </a:t>
            </a:r>
            <a:r>
              <a:rPr lang="it-IT" sz="3300" dirty="0" err="1">
                <a:solidFill>
                  <a:srgbClr val="FF66B3"/>
                </a:solidFill>
                <a:effectLst/>
              </a:rPr>
              <a:t>heartbeat</a:t>
            </a:r>
            <a:endParaRPr lang="it-IT" sz="3300" dirty="0">
              <a:solidFill>
                <a:srgbClr val="FF66B3"/>
              </a:solidFill>
              <a:effectLst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E98838D-E2F4-8F85-E583-C1DD20DC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3952"/>
            <a:ext cx="10353762" cy="4916848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it-IT" sz="2200" dirty="0">
                <a:effectLst/>
              </a:rPr>
              <a:t>Nel sistema è stato implementato un meccanismo di </a:t>
            </a:r>
            <a:r>
              <a:rPr lang="it-IT" sz="2200" b="1" dirty="0" err="1">
                <a:effectLst/>
              </a:rPr>
              <a:t>heartbeat</a:t>
            </a:r>
            <a:r>
              <a:rPr lang="it-IT" sz="2200" dirty="0">
                <a:effectLst/>
              </a:rPr>
              <a:t> per gestire i casi di disconnessioni non volute: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Nel momento in cui un nuovo giocatore si connette al server, il client inizia a inviare un segnale ogni </a:t>
            </a:r>
            <a:r>
              <a:rPr lang="it-IT" sz="2200" b="1" dirty="0">
                <a:effectLst/>
              </a:rPr>
              <a:t>5 secondi</a:t>
            </a:r>
            <a:r>
              <a:rPr lang="it-IT" sz="2200" dirty="0">
                <a:effectLst/>
              </a:rPr>
              <a:t> per comunicare che è ancora online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Il server tiene traccia della connettività dei client grazie ai segnali ricevuti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Se il server non riceve alcun segnale da un determinato client per </a:t>
            </a:r>
            <a:r>
              <a:rPr lang="it-IT" sz="2200" b="1" dirty="0">
                <a:effectLst/>
              </a:rPr>
              <a:t>10 secondi</a:t>
            </a:r>
            <a:r>
              <a:rPr lang="it-IT" sz="2200" dirty="0">
                <a:effectLst/>
              </a:rPr>
              <a:t> lo considera disconnesso (il relativo giocatore viene eliminato e disconnesso da un eventuale lobby a cui partecipava)</a:t>
            </a:r>
          </a:p>
        </p:txBody>
      </p:sp>
    </p:spTree>
    <p:extLst>
      <p:ext uri="{BB962C8B-B14F-4D97-AF65-F5344CB8AC3E}">
        <p14:creationId xmlns:p14="http://schemas.microsoft.com/office/powerpoint/2010/main" val="248800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Design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Interazioni: creazione, visualizzazione e connessione di una lobby</a:t>
            </a:r>
          </a:p>
        </p:txBody>
      </p:sp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010F690E-5D4B-450E-4E28-55EB8707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59" y="1704975"/>
            <a:ext cx="8720881" cy="43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Implementazione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Moduli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D1D8B5-B98E-FC99-90B8-398C73A53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9" y="1745209"/>
            <a:ext cx="10353762" cy="4114415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it-IT" sz="2200" dirty="0">
                <a:effectLst/>
              </a:rPr>
              <a:t>Il progetto consiste di </a:t>
            </a:r>
            <a:r>
              <a:rPr lang="it-IT" sz="2200" b="1" dirty="0">
                <a:effectLst/>
              </a:rPr>
              <a:t>4</a:t>
            </a:r>
            <a:r>
              <a:rPr lang="it-IT" sz="2200" dirty="0">
                <a:effectLst/>
              </a:rPr>
              <a:t> moduli:</a:t>
            </a:r>
          </a:p>
          <a:p>
            <a:pPr>
              <a:lnSpc>
                <a:spcPct val="150000"/>
              </a:lnSpc>
            </a:pPr>
            <a:r>
              <a:rPr lang="it-IT" sz="2200" b="1" dirty="0">
                <a:effectLst/>
              </a:rPr>
              <a:t>Client</a:t>
            </a:r>
            <a:r>
              <a:rPr lang="it-IT" sz="2200" dirty="0">
                <a:effectLst/>
              </a:rPr>
              <a:t>: contiene la CLI utilizzata dai giocatore per interagire con il sistema</a:t>
            </a:r>
          </a:p>
          <a:p>
            <a:pPr>
              <a:lnSpc>
                <a:spcPct val="150000"/>
              </a:lnSpc>
            </a:pPr>
            <a:r>
              <a:rPr lang="it-IT" sz="2200" b="1" dirty="0">
                <a:effectLst/>
              </a:rPr>
              <a:t>Common</a:t>
            </a:r>
            <a:r>
              <a:rPr lang="it-IT" sz="2200" dirty="0">
                <a:effectLst/>
              </a:rPr>
              <a:t>: contiene gli elementi del modello, </a:t>
            </a:r>
            <a:r>
              <a:rPr lang="it-IT" sz="2200" dirty="0" err="1">
                <a:effectLst/>
              </a:rPr>
              <a:t>serializzatori</a:t>
            </a:r>
            <a:r>
              <a:rPr lang="it-IT" sz="2200" dirty="0">
                <a:effectLst/>
              </a:rPr>
              <a:t> e </a:t>
            </a:r>
            <a:r>
              <a:rPr lang="it-IT" sz="2200" dirty="0" err="1">
                <a:effectLst/>
              </a:rPr>
              <a:t>deserializzatori</a:t>
            </a:r>
            <a:endParaRPr lang="it-IT" sz="22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it-IT" sz="2200" b="1" dirty="0">
                <a:effectLst/>
              </a:rPr>
              <a:t>Server</a:t>
            </a:r>
            <a:r>
              <a:rPr lang="it-IT" sz="2200" dirty="0">
                <a:effectLst/>
              </a:rPr>
              <a:t>: contiene il Web Service dotato di API </a:t>
            </a:r>
            <a:r>
              <a:rPr lang="it-IT" sz="2200" dirty="0" err="1">
                <a:effectLst/>
              </a:rPr>
              <a:t>ReST</a:t>
            </a:r>
            <a:r>
              <a:rPr lang="it-IT" sz="2200" dirty="0">
                <a:effectLst/>
              </a:rPr>
              <a:t> grazie al quale i giocatori possono connettersi e giocare</a:t>
            </a:r>
          </a:p>
          <a:p>
            <a:pPr>
              <a:lnSpc>
                <a:spcPct val="150000"/>
              </a:lnSpc>
            </a:pPr>
            <a:r>
              <a:rPr lang="it-IT" sz="2200" b="1" dirty="0">
                <a:effectLst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2285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Implementazione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A35E2E-362E-C0ED-9B58-19C91E1A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9" y="1791862"/>
            <a:ext cx="10353762" cy="4114415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it-IT" sz="2200" dirty="0">
                <a:effectLst/>
              </a:rPr>
              <a:t>Si divide in </a:t>
            </a:r>
            <a:r>
              <a:rPr lang="it-IT" sz="2200" b="1" dirty="0">
                <a:effectLst/>
              </a:rPr>
              <a:t>2</a:t>
            </a:r>
            <a:r>
              <a:rPr lang="it-IT" sz="2200" dirty="0">
                <a:effectLst/>
              </a:rPr>
              <a:t> componenti principali:</a:t>
            </a:r>
          </a:p>
          <a:p>
            <a:pPr>
              <a:lnSpc>
                <a:spcPct val="150000"/>
              </a:lnSpc>
            </a:pPr>
            <a:r>
              <a:rPr lang="it-IT" sz="2200" b="1" dirty="0" err="1">
                <a:effectLst/>
              </a:rPr>
              <a:t>MastermindClient</a:t>
            </a:r>
            <a:r>
              <a:rPr lang="it-IT" sz="2200" dirty="0">
                <a:effectLst/>
              </a:rPr>
              <a:t>: contiene CLI tramite la quale l’utente può interagire con il sistema</a:t>
            </a:r>
          </a:p>
          <a:p>
            <a:pPr>
              <a:lnSpc>
                <a:spcPct val="150000"/>
              </a:lnSpc>
            </a:pPr>
            <a:r>
              <a:rPr lang="it-IT" sz="2200" b="1" dirty="0" err="1">
                <a:effectLst/>
              </a:rPr>
              <a:t>RemoteMastermind</a:t>
            </a:r>
            <a:r>
              <a:rPr lang="it-IT" sz="2200" dirty="0">
                <a:effectLst/>
              </a:rPr>
              <a:t>: è l’implementazione dell’interfaccia </a:t>
            </a:r>
            <a:r>
              <a:rPr lang="it-IT" sz="2200" b="1" dirty="0" err="1">
                <a:effectLst/>
              </a:rPr>
              <a:t>Mastermind</a:t>
            </a:r>
            <a:r>
              <a:rPr lang="it-IT" sz="2200" dirty="0">
                <a:effectLst/>
              </a:rPr>
              <a:t> lato client. Viene utilizzata dal </a:t>
            </a:r>
            <a:r>
              <a:rPr lang="it-IT" sz="2200" b="1" dirty="0" err="1">
                <a:effectLst/>
              </a:rPr>
              <a:t>MastermindClient</a:t>
            </a:r>
            <a:r>
              <a:rPr lang="it-IT" sz="2200" dirty="0">
                <a:effectLst/>
              </a:rPr>
              <a:t> per contattare il server attraverso chiamate HTTP</a:t>
            </a:r>
            <a:endParaRPr lang="it-IT" sz="2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548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Implementazione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Common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E8481-1465-396F-3938-76812F2B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9" y="1791862"/>
            <a:ext cx="10353762" cy="4114415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it-IT" sz="2200" dirty="0">
                <a:effectLst/>
              </a:rPr>
              <a:t>Contiene: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Elementi del </a:t>
            </a:r>
            <a:r>
              <a:rPr lang="it-IT" sz="2200" b="1" dirty="0">
                <a:effectLst/>
              </a:rPr>
              <a:t>modello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Gestore del meccanismo di </a:t>
            </a:r>
            <a:r>
              <a:rPr lang="it-IT" sz="2200" b="1" dirty="0" err="1">
                <a:effectLst/>
              </a:rPr>
              <a:t>Heartbeat</a:t>
            </a:r>
            <a:endParaRPr lang="it-IT" sz="22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Interfaccia </a:t>
            </a:r>
            <a:r>
              <a:rPr lang="it-IT" sz="2200" b="1" dirty="0" err="1">
                <a:effectLst/>
              </a:rPr>
              <a:t>Mastermind</a:t>
            </a:r>
            <a:r>
              <a:rPr lang="it-IT" sz="2200" dirty="0">
                <a:effectLst/>
              </a:rPr>
              <a:t> e sua implementazione locale (</a:t>
            </a:r>
            <a:r>
              <a:rPr lang="it-IT" sz="2200" b="1" dirty="0" err="1">
                <a:effectLst/>
              </a:rPr>
              <a:t>LocalMastermind</a:t>
            </a:r>
            <a:r>
              <a:rPr lang="it-IT" sz="2200" dirty="0">
                <a:effectLst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it-IT" sz="2200" b="1" dirty="0" err="1">
                <a:effectLst/>
              </a:rPr>
              <a:t>Serializzatori</a:t>
            </a:r>
            <a:r>
              <a:rPr lang="it-IT" sz="2200" dirty="0">
                <a:effectLst/>
              </a:rPr>
              <a:t> e </a:t>
            </a:r>
            <a:r>
              <a:rPr lang="it-IT" sz="2200" b="1" dirty="0" err="1">
                <a:effectLst/>
              </a:rPr>
              <a:t>deserializzatori</a:t>
            </a:r>
            <a:endParaRPr lang="it-IT" sz="22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Elementi di utility</a:t>
            </a:r>
          </a:p>
        </p:txBody>
      </p:sp>
    </p:spTree>
    <p:extLst>
      <p:ext uri="{BB962C8B-B14F-4D97-AF65-F5344CB8AC3E}">
        <p14:creationId xmlns:p14="http://schemas.microsoft.com/office/powerpoint/2010/main" val="160323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Implementazione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DAA781-16AF-5154-11D7-D15E934D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9" y="1791862"/>
            <a:ext cx="10353762" cy="4739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200" b="1" dirty="0">
                <a:effectLst/>
              </a:rPr>
              <a:t>Web Service</a:t>
            </a:r>
            <a:r>
              <a:rPr lang="it-IT" sz="2200" dirty="0">
                <a:effectLst/>
              </a:rPr>
              <a:t> dotato di </a:t>
            </a:r>
            <a:r>
              <a:rPr lang="it-IT" sz="2200" b="1" dirty="0">
                <a:effectLst/>
              </a:rPr>
              <a:t>API </a:t>
            </a:r>
            <a:r>
              <a:rPr lang="it-IT" sz="2200" b="1" dirty="0" err="1">
                <a:effectLst/>
              </a:rPr>
              <a:t>ReST</a:t>
            </a:r>
            <a:endParaRPr lang="it-IT" sz="22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Lavora su 3 risorse (ognuna con un proprio Controller e Api):</a:t>
            </a:r>
          </a:p>
          <a:p>
            <a:pPr lvl="1">
              <a:lnSpc>
                <a:spcPct val="150000"/>
              </a:lnSpc>
            </a:pPr>
            <a:r>
              <a:rPr lang="it-IT" sz="2200" b="1" dirty="0">
                <a:effectLst/>
              </a:rPr>
              <a:t>Game</a:t>
            </a:r>
          </a:p>
          <a:p>
            <a:pPr lvl="1">
              <a:lnSpc>
                <a:spcPct val="150000"/>
              </a:lnSpc>
            </a:pPr>
            <a:r>
              <a:rPr lang="it-IT" sz="2200" b="1" dirty="0">
                <a:effectLst/>
              </a:rPr>
              <a:t>Lobby</a:t>
            </a:r>
          </a:p>
          <a:p>
            <a:pPr lvl="1">
              <a:lnSpc>
                <a:spcPct val="150000"/>
              </a:lnSpc>
            </a:pPr>
            <a:r>
              <a:rPr lang="it-IT" sz="2200" b="1" dirty="0">
                <a:effectLst/>
              </a:rPr>
              <a:t>Player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Agisce sulla versione locale del gioco, cioè </a:t>
            </a:r>
            <a:r>
              <a:rPr lang="it-IT" sz="2200" b="1" dirty="0" err="1">
                <a:effectLst/>
              </a:rPr>
              <a:t>LocalMastermind</a:t>
            </a:r>
            <a:endParaRPr lang="it-IT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630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Implementazione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Server: </a:t>
            </a:r>
            <a:r>
              <a:rPr lang="it-IT" sz="3300" dirty="0" err="1">
                <a:solidFill>
                  <a:srgbClr val="FF66B3"/>
                </a:solidFill>
                <a:effectLst/>
              </a:rPr>
              <a:t>Swagger</a:t>
            </a:r>
            <a:endParaRPr lang="it-IT" sz="3300" dirty="0">
              <a:solidFill>
                <a:srgbClr val="FF66B3"/>
              </a:solidFill>
              <a:effectLst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DAA781-16AF-5154-11D7-D15E934D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9" y="1791862"/>
            <a:ext cx="10353762" cy="96999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200" dirty="0">
                <a:effectLst/>
              </a:rPr>
              <a:t>Le rotte disponibili sono state documentate con </a:t>
            </a:r>
            <a:r>
              <a:rPr lang="it-IT" sz="2200" b="1" dirty="0" err="1">
                <a:effectLst/>
              </a:rPr>
              <a:t>Swagger</a:t>
            </a:r>
            <a:r>
              <a:rPr lang="it-IT" sz="2200" dirty="0">
                <a:effectLst/>
              </a:rPr>
              <a:t> e consultabili, una volta avviato il server, dal percorso </a:t>
            </a:r>
            <a:r>
              <a:rPr lang="it-IT" sz="2200" i="1" dirty="0">
                <a:effectLst/>
              </a:rPr>
              <a:t>http://[host]/[port]/doc/ui</a:t>
            </a:r>
            <a:endParaRPr lang="it-IT" sz="2200" dirty="0">
              <a:effectLst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55B198-6DB9-BA1B-A617-56552C9D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2942836"/>
            <a:ext cx="3445791" cy="27626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1F6975-2DB2-61AD-987C-442135BA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47" y="2942836"/>
            <a:ext cx="3458415" cy="319341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5035E3E-F608-2118-9867-B3543D37C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535" y="2965890"/>
            <a:ext cx="3419061" cy="22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Implementazione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Test e </a:t>
            </a:r>
            <a:r>
              <a:rPr lang="it-IT" sz="3300" dirty="0" err="1">
                <a:solidFill>
                  <a:srgbClr val="FF66B3"/>
                </a:solidFill>
                <a:effectLst/>
              </a:rPr>
              <a:t>Autovalidazione</a:t>
            </a:r>
            <a:endParaRPr lang="it-IT" sz="3300" dirty="0">
              <a:solidFill>
                <a:srgbClr val="FF66B3"/>
              </a:solidFill>
              <a:effectLst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1935B0-4657-2528-DAF3-5C52A3E9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9" y="1476462"/>
            <a:ext cx="10353762" cy="4739567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it-IT" sz="2200" dirty="0">
                <a:effectLst/>
              </a:rPr>
              <a:t>Nel modulo test sono presenti appunto i </a:t>
            </a:r>
            <a:r>
              <a:rPr lang="it-IT" sz="2200" b="1" dirty="0">
                <a:effectLst/>
              </a:rPr>
              <a:t>test</a:t>
            </a:r>
            <a:r>
              <a:rPr lang="it-IT" sz="2200" dirty="0">
                <a:effectLst/>
              </a:rPr>
              <a:t> che verificano la correttezza: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Dei </a:t>
            </a:r>
            <a:r>
              <a:rPr lang="it-IT" sz="2200" dirty="0" err="1">
                <a:effectLst/>
              </a:rPr>
              <a:t>serializzatori</a:t>
            </a:r>
            <a:r>
              <a:rPr lang="it-IT" sz="2200" dirty="0">
                <a:effectLst/>
              </a:rPr>
              <a:t> e </a:t>
            </a:r>
            <a:r>
              <a:rPr lang="it-IT" sz="2200" dirty="0" err="1">
                <a:effectLst/>
              </a:rPr>
              <a:t>deserializzatori</a:t>
            </a:r>
            <a:endParaRPr lang="it-IT" sz="22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Della logica delle partite (sia locale che in rete)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Gestione delle lobby (sia in locale che in rete)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effectLst/>
              </a:rPr>
              <a:t>Dei giocatori (sia in locale che in rete)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it-IT" sz="2200" dirty="0">
                <a:effectLst/>
              </a:rPr>
              <a:t>Inoltre, sono state sfruttate le </a:t>
            </a:r>
            <a:r>
              <a:rPr lang="it-IT" sz="2200" b="1" dirty="0">
                <a:effectLst/>
              </a:rPr>
              <a:t>CI/CD Pipeline</a:t>
            </a:r>
            <a:r>
              <a:rPr lang="it-IT" sz="2200" dirty="0">
                <a:effectLst/>
              </a:rPr>
              <a:t> di </a:t>
            </a:r>
            <a:r>
              <a:rPr lang="it-IT" sz="2200" dirty="0" err="1">
                <a:effectLst/>
              </a:rPr>
              <a:t>GitLab</a:t>
            </a:r>
            <a:r>
              <a:rPr lang="it-IT" sz="2200" dirty="0">
                <a:effectLst/>
              </a:rPr>
              <a:t> affinché, ad ogni </a:t>
            </a:r>
            <a:r>
              <a:rPr lang="it-IT" sz="2200" dirty="0" err="1">
                <a:effectLst/>
              </a:rPr>
              <a:t>push</a:t>
            </a:r>
            <a:r>
              <a:rPr lang="it-IT" sz="2200" dirty="0">
                <a:effectLst/>
              </a:rPr>
              <a:t>, vengano eseguiti in automatico i test presenti.</a:t>
            </a:r>
          </a:p>
        </p:txBody>
      </p:sp>
    </p:spTree>
    <p:extLst>
      <p:ext uri="{BB962C8B-B14F-4D97-AF65-F5344CB8AC3E}">
        <p14:creationId xmlns:p14="http://schemas.microsoft.com/office/powerpoint/2010/main" val="4446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970450"/>
          </a:xfrm>
        </p:spPr>
        <p:txBody>
          <a:bodyPr/>
          <a:lstStyle/>
          <a:p>
            <a:r>
              <a:rPr lang="it-IT" dirty="0">
                <a:solidFill>
                  <a:srgbClr val="66FF66"/>
                </a:solidFill>
                <a:effectLst/>
              </a:rPr>
              <a:t>Regole di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A7B75-F43D-D9ED-9385-03496A04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8" y="1451295"/>
            <a:ext cx="10791644" cy="488239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it-IT" sz="2200" dirty="0">
                <a:effectLst/>
              </a:rPr>
              <a:t>Il progetto consiste nella realizzazione di una </a:t>
            </a:r>
            <a:r>
              <a:rPr lang="it-IT" sz="2200" b="1" dirty="0">
                <a:effectLst/>
              </a:rPr>
              <a:t>versione online</a:t>
            </a:r>
            <a:r>
              <a:rPr lang="it-IT" sz="2200" dirty="0">
                <a:effectLst/>
              </a:rPr>
              <a:t> del gioco da tavolo </a:t>
            </a:r>
            <a:r>
              <a:rPr lang="it-IT" sz="2200" b="1" dirty="0" err="1">
                <a:effectLst/>
              </a:rPr>
              <a:t>Mastermind</a:t>
            </a:r>
            <a:r>
              <a:rPr lang="it-IT" sz="2200" dirty="0">
                <a:effectLst/>
              </a:rPr>
              <a:t>.</a:t>
            </a:r>
          </a:p>
          <a:p>
            <a:r>
              <a:rPr lang="it-IT" sz="2200" dirty="0">
                <a:effectLst/>
              </a:rPr>
              <a:t>Ogni partita è formata da </a:t>
            </a:r>
            <a:r>
              <a:rPr lang="it-IT" sz="2200" b="1" dirty="0">
                <a:effectLst/>
              </a:rPr>
              <a:t>2 giocatori</a:t>
            </a:r>
            <a:r>
              <a:rPr lang="it-IT" sz="2200" dirty="0">
                <a:effectLst/>
              </a:rPr>
              <a:t> che si sfideranno. Un giocatore ricopre il ruolo di </a:t>
            </a:r>
            <a:r>
              <a:rPr lang="it-IT" sz="2200" dirty="0">
                <a:solidFill>
                  <a:srgbClr val="FFC000"/>
                </a:solidFill>
                <a:effectLst/>
              </a:rPr>
              <a:t>codificatore</a:t>
            </a:r>
            <a:r>
              <a:rPr lang="it-IT" sz="2200" dirty="0">
                <a:effectLst/>
              </a:rPr>
              <a:t> (</a:t>
            </a:r>
            <a:r>
              <a:rPr lang="it-IT" sz="2200" dirty="0">
                <a:solidFill>
                  <a:srgbClr val="FFC000"/>
                </a:solidFill>
                <a:effectLst/>
              </a:rPr>
              <a:t>encoder</a:t>
            </a:r>
            <a:r>
              <a:rPr lang="it-IT" sz="2200" dirty="0">
                <a:effectLst/>
              </a:rPr>
              <a:t>) mentre l’altro ricopre il ruolo di </a:t>
            </a:r>
            <a:r>
              <a:rPr lang="it-IT" sz="2200" dirty="0">
                <a:solidFill>
                  <a:srgbClr val="92D050"/>
                </a:solidFill>
                <a:effectLst/>
              </a:rPr>
              <a:t>decodificatore</a:t>
            </a:r>
            <a:r>
              <a:rPr lang="it-IT" sz="2200" dirty="0">
                <a:effectLst/>
              </a:rPr>
              <a:t> (</a:t>
            </a:r>
            <a:r>
              <a:rPr lang="it-IT" sz="2200" dirty="0">
                <a:solidFill>
                  <a:srgbClr val="92D050"/>
                </a:solidFill>
                <a:effectLst/>
              </a:rPr>
              <a:t>decoder</a:t>
            </a:r>
            <a:r>
              <a:rPr lang="it-IT" sz="2200" dirty="0">
                <a:effectLst/>
              </a:rPr>
              <a:t>)</a:t>
            </a:r>
          </a:p>
          <a:p>
            <a:r>
              <a:rPr lang="it-IT" sz="2200" dirty="0">
                <a:effectLst/>
              </a:rPr>
              <a:t>Il </a:t>
            </a:r>
            <a:r>
              <a:rPr lang="it-IT" sz="2200" dirty="0">
                <a:solidFill>
                  <a:srgbClr val="FFC000"/>
                </a:solidFill>
                <a:effectLst/>
              </a:rPr>
              <a:t>codificatore</a:t>
            </a:r>
            <a:r>
              <a:rPr lang="it-IT" sz="2200" dirty="0">
                <a:effectLst/>
              </a:rPr>
              <a:t> sceglie un </a:t>
            </a:r>
            <a:r>
              <a:rPr lang="it-IT" sz="2200" dirty="0">
                <a:solidFill>
                  <a:srgbClr val="FFC000"/>
                </a:solidFill>
                <a:effectLst/>
              </a:rPr>
              <a:t>codice segreto</a:t>
            </a:r>
            <a:r>
              <a:rPr lang="it-IT" sz="2200" dirty="0">
                <a:effectLst/>
              </a:rPr>
              <a:t> di 4 cifre decimali, e il </a:t>
            </a:r>
            <a:r>
              <a:rPr lang="it-IT" sz="2200" dirty="0">
                <a:solidFill>
                  <a:srgbClr val="92D050"/>
                </a:solidFill>
                <a:effectLst/>
              </a:rPr>
              <a:t>decodificatore</a:t>
            </a:r>
            <a:r>
              <a:rPr lang="it-IT" sz="2200" dirty="0">
                <a:effectLst/>
              </a:rPr>
              <a:t> ha </a:t>
            </a:r>
            <a:r>
              <a:rPr lang="it-IT" sz="2200" dirty="0">
                <a:solidFill>
                  <a:srgbClr val="92D050"/>
                </a:solidFill>
                <a:effectLst/>
              </a:rPr>
              <a:t>9 tentativi</a:t>
            </a:r>
            <a:r>
              <a:rPr lang="it-IT" sz="2200" dirty="0">
                <a:effectLst/>
              </a:rPr>
              <a:t> per indovinarlo</a:t>
            </a:r>
          </a:p>
          <a:p>
            <a:r>
              <a:rPr lang="it-IT" sz="2200" dirty="0">
                <a:effectLst/>
              </a:rPr>
              <a:t>Per </a:t>
            </a:r>
            <a:r>
              <a:rPr lang="it-IT" sz="2200" dirty="0">
                <a:solidFill>
                  <a:srgbClr val="92D050"/>
                </a:solidFill>
                <a:effectLst/>
              </a:rPr>
              <a:t>ogni tentativo</a:t>
            </a:r>
            <a:r>
              <a:rPr lang="it-IT" sz="2200" dirty="0">
                <a:effectLst/>
              </a:rPr>
              <a:t> effettuato, il decodificatore ottiene degli </a:t>
            </a:r>
            <a:r>
              <a:rPr lang="it-IT" sz="2200" dirty="0">
                <a:solidFill>
                  <a:srgbClr val="92D050"/>
                </a:solidFill>
                <a:effectLst/>
              </a:rPr>
              <a:t>indizi</a:t>
            </a:r>
            <a:r>
              <a:rPr lang="it-IT" sz="2200" dirty="0">
                <a:effectLst/>
              </a:rPr>
              <a:t> sulla correttezza del tentativo, in particolare il </a:t>
            </a:r>
            <a:r>
              <a:rPr lang="it-IT" sz="2200" dirty="0">
                <a:solidFill>
                  <a:srgbClr val="92D050"/>
                </a:solidFill>
                <a:effectLst/>
              </a:rPr>
              <a:t>numero di cifre giuste al posto giusto</a:t>
            </a:r>
            <a:r>
              <a:rPr lang="it-IT" sz="2200" dirty="0">
                <a:effectLst/>
              </a:rPr>
              <a:t> e il </a:t>
            </a:r>
            <a:r>
              <a:rPr lang="it-IT" sz="2200" dirty="0">
                <a:solidFill>
                  <a:srgbClr val="92D050"/>
                </a:solidFill>
                <a:effectLst/>
              </a:rPr>
              <a:t>numero di cifre giuste al posto sbagliato</a:t>
            </a:r>
          </a:p>
          <a:p>
            <a:r>
              <a:rPr lang="it-IT" sz="2200" dirty="0">
                <a:effectLst/>
              </a:rPr>
              <a:t>Se il decodificatore indovina il codice entro i 9 tentativi vince, altrimenti vince il codificatore</a:t>
            </a:r>
          </a:p>
        </p:txBody>
      </p:sp>
    </p:spTree>
    <p:extLst>
      <p:ext uri="{BB962C8B-B14F-4D97-AF65-F5344CB8AC3E}">
        <p14:creationId xmlns:p14="http://schemas.microsoft.com/office/powerpoint/2010/main" val="3885828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Deployment</a:t>
            </a:r>
            <a:endParaRPr lang="it-IT" sz="3300" dirty="0">
              <a:solidFill>
                <a:srgbClr val="FF66B3"/>
              </a:solidFill>
              <a:effectLst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EF249-3807-FA9E-07D3-7753878B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9" y="1577130"/>
            <a:ext cx="10353762" cy="4739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400" dirty="0" err="1">
                <a:effectLst/>
              </a:rPr>
              <a:t>Run</a:t>
            </a:r>
            <a:r>
              <a:rPr lang="it-IT" sz="2400" dirty="0">
                <a:effectLst/>
              </a:rPr>
              <a:t> </a:t>
            </a:r>
            <a:r>
              <a:rPr lang="it-IT" sz="2400" b="1" dirty="0">
                <a:effectLst/>
              </a:rPr>
              <a:t>Server</a:t>
            </a:r>
          </a:p>
          <a:p>
            <a:pPr marL="450000" lvl="1" indent="0">
              <a:lnSpc>
                <a:spcPct val="150000"/>
              </a:lnSpc>
              <a:buNone/>
            </a:pPr>
            <a:r>
              <a:rPr lang="it-IT" sz="2200" dirty="0">
                <a:effectLst/>
                <a:latin typeface="Consolas" panose="020B0609020204030204" pitchFamily="49" charset="0"/>
              </a:rPr>
              <a:t>./</a:t>
            </a:r>
            <a:r>
              <a:rPr lang="it-IT" sz="2200" dirty="0" err="1">
                <a:effectLst/>
                <a:latin typeface="Consolas" panose="020B0609020204030204" pitchFamily="49" charset="0"/>
              </a:rPr>
              <a:t>gradlew</a:t>
            </a:r>
            <a:r>
              <a:rPr lang="it-IT" sz="2200" dirty="0">
                <a:effectLst/>
                <a:latin typeface="Consolas" panose="020B0609020204030204" pitchFamily="49" charset="0"/>
              </a:rPr>
              <a:t> </a:t>
            </a:r>
            <a:r>
              <a:rPr lang="it-IT" sz="2200" dirty="0" err="1">
                <a:effectLst/>
                <a:latin typeface="Consolas" panose="020B0609020204030204" pitchFamily="49" charset="0"/>
              </a:rPr>
              <a:t>server:run</a:t>
            </a:r>
            <a:endParaRPr lang="it-IT" sz="22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sz="2400" dirty="0" err="1">
                <a:effectLst/>
              </a:rPr>
              <a:t>Run</a:t>
            </a:r>
            <a:r>
              <a:rPr lang="it-IT" sz="2400" b="1" dirty="0">
                <a:effectLst/>
              </a:rPr>
              <a:t> Client</a:t>
            </a:r>
          </a:p>
          <a:p>
            <a:pPr marL="450000" lvl="1" indent="0">
              <a:lnSpc>
                <a:spcPct val="150000"/>
              </a:lnSpc>
              <a:buNone/>
            </a:pPr>
            <a:r>
              <a:rPr lang="it-IT" sz="2200" dirty="0">
                <a:effectLst/>
                <a:latin typeface="Consolas" panose="020B0609020204030204" pitchFamily="49" charset="0"/>
              </a:rPr>
              <a:t>./</a:t>
            </a:r>
            <a:r>
              <a:rPr lang="it-IT" sz="2200" dirty="0" err="1">
                <a:effectLst/>
                <a:latin typeface="Consolas" panose="020B0609020204030204" pitchFamily="49" charset="0"/>
              </a:rPr>
              <a:t>gradlew</a:t>
            </a:r>
            <a:r>
              <a:rPr lang="it-IT" sz="2200" dirty="0">
                <a:effectLst/>
                <a:latin typeface="Consolas" panose="020B0609020204030204" pitchFamily="49" charset="0"/>
              </a:rPr>
              <a:t> --console </a:t>
            </a:r>
            <a:r>
              <a:rPr lang="it-IT" sz="2200" dirty="0" err="1">
                <a:effectLst/>
                <a:latin typeface="Consolas" panose="020B0609020204030204" pitchFamily="49" charset="0"/>
              </a:rPr>
              <a:t>plain</a:t>
            </a:r>
            <a:r>
              <a:rPr lang="it-IT" sz="2200" dirty="0">
                <a:effectLst/>
                <a:latin typeface="Consolas" panose="020B0609020204030204" pitchFamily="49" charset="0"/>
              </a:rPr>
              <a:t> </a:t>
            </a:r>
            <a:r>
              <a:rPr lang="it-IT" sz="2200" dirty="0" err="1">
                <a:effectLst/>
                <a:latin typeface="Consolas" panose="020B0609020204030204" pitchFamily="49" charset="0"/>
              </a:rPr>
              <a:t>client:run</a:t>
            </a:r>
            <a:endParaRPr lang="it-IT" sz="2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94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Esempi d’uso</a:t>
            </a:r>
            <a:br>
              <a:rPr lang="it-IT" sz="4400" dirty="0">
                <a:solidFill>
                  <a:srgbClr val="66FF66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Login, menù principale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D3FBB3-9B10-DAE8-F11F-E6A13058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79" y="2910278"/>
            <a:ext cx="4005417" cy="103743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61C907-D36F-E81D-544D-847D527D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3" y="2527391"/>
            <a:ext cx="3577028" cy="1803214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9171CD0-AA36-921C-5024-DFA282BEB327}"/>
              </a:ext>
            </a:extLst>
          </p:cNvPr>
          <p:cNvSpPr/>
          <p:nvPr/>
        </p:nvSpPr>
        <p:spPr>
          <a:xfrm>
            <a:off x="5213847" y="3011452"/>
            <a:ext cx="2192694" cy="835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09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Esempi d’uso</a:t>
            </a:r>
            <a:br>
              <a:rPr lang="it-IT" sz="4400" dirty="0">
                <a:solidFill>
                  <a:srgbClr val="66FF66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Creazione lobby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F1ED0E-F07F-D824-B681-55856A4E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32" y="1759524"/>
            <a:ext cx="4645536" cy="39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4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Esempi d’uso</a:t>
            </a:r>
            <a:br>
              <a:rPr lang="it-IT" sz="4400" dirty="0">
                <a:solidFill>
                  <a:srgbClr val="66FF66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Visualizzazione lobby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43B0DE-9C60-2224-BE1E-96C3ECC7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91" y="2318114"/>
            <a:ext cx="7788418" cy="28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Esempi d’uso</a:t>
            </a:r>
            <a:br>
              <a:rPr lang="it-IT" sz="4400" dirty="0">
                <a:solidFill>
                  <a:srgbClr val="66FF66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Inizio partita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89DA7C-D781-45E8-E1A4-796C3C7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12" y="2252100"/>
            <a:ext cx="9557155" cy="11769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524F12-B6BE-B706-33DC-28341AD77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465" y="4584659"/>
            <a:ext cx="5429069" cy="11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8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Esempi d’uso</a:t>
            </a:r>
            <a:br>
              <a:rPr lang="it-IT" sz="4400" dirty="0">
                <a:solidFill>
                  <a:srgbClr val="66FF66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Tentativo effettuato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9E51-E00B-A45A-3DF9-6C0F22DA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0" y="3355703"/>
            <a:ext cx="8657440" cy="297978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54727D-E29E-87A4-CCE9-AC965BC2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058" y="1778554"/>
            <a:ext cx="6133883" cy="9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1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Esempi d’uso</a:t>
            </a:r>
            <a:br>
              <a:rPr lang="it-IT" sz="4400" dirty="0">
                <a:solidFill>
                  <a:srgbClr val="66FF66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Vittoria decodificatore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363ADA-4436-77B6-710F-57501F76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91" y="2174033"/>
            <a:ext cx="4220217" cy="68631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F6A7985-AEEC-D17C-5320-CC4F39D0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73" y="4036792"/>
            <a:ext cx="8903854" cy="12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2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88629"/>
            <a:ext cx="1115941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Esempi d’uso</a:t>
            </a:r>
            <a:br>
              <a:rPr lang="it-IT" sz="4400" dirty="0">
                <a:solidFill>
                  <a:srgbClr val="66FF66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Vittoria codificatore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524B44-597C-9F3D-FBBD-923003FA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976" y="1681142"/>
            <a:ext cx="4404048" cy="275253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FDD772-012D-578E-0AC7-D8A854BF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65" y="5024638"/>
            <a:ext cx="8463069" cy="12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24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7551928-2107-0602-1135-5DAB985E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r>
              <a:rPr lang="it-IT" sz="5500" dirty="0">
                <a:solidFill>
                  <a:srgbClr val="66FF66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79356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970450"/>
          </a:xfrm>
        </p:spPr>
        <p:txBody>
          <a:bodyPr/>
          <a:lstStyle/>
          <a:p>
            <a:r>
              <a:rPr lang="it-IT" dirty="0">
                <a:solidFill>
                  <a:srgbClr val="66FF66"/>
                </a:solidFill>
                <a:effectLst/>
              </a:rPr>
              <a:t>Obiettivi:</a:t>
            </a:r>
            <a:r>
              <a:rPr lang="it-IT" dirty="0">
                <a:solidFill>
                  <a:srgbClr val="FF0000"/>
                </a:solidFill>
                <a:effectLst/>
              </a:rPr>
              <a:t> </a:t>
            </a:r>
            <a:r>
              <a:rPr lang="it-IT" dirty="0">
                <a:solidFill>
                  <a:srgbClr val="FF66B3"/>
                </a:solidFill>
                <a:effectLst/>
              </a:rPr>
              <a:t>generali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A7B75-F43D-D9ED-9385-03496A04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8196"/>
            <a:ext cx="10353762" cy="426160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it-IT" sz="2200" dirty="0">
                <a:effectLst/>
              </a:rPr>
              <a:t>Avere le stesse regole della versione fisica</a:t>
            </a:r>
          </a:p>
          <a:p>
            <a:pPr>
              <a:lnSpc>
                <a:spcPct val="300000"/>
              </a:lnSpc>
            </a:pPr>
            <a:r>
              <a:rPr lang="it-IT" sz="2200" dirty="0">
                <a:effectLst/>
              </a:rPr>
              <a:t>Consentire ai giocatori di creare le lobby, o unirsi ad esse, per sfidarsi</a:t>
            </a:r>
          </a:p>
          <a:p>
            <a:pPr>
              <a:lnSpc>
                <a:spcPct val="300000"/>
              </a:lnSpc>
            </a:pPr>
            <a:r>
              <a:rPr lang="it-IT" sz="2200" dirty="0">
                <a:effectLst/>
              </a:rPr>
              <a:t>Implementare una versione </a:t>
            </a:r>
            <a:r>
              <a:rPr lang="it-IT" sz="2200" b="1" dirty="0">
                <a:effectLst/>
              </a:rPr>
              <a:t>distribuita</a:t>
            </a:r>
            <a:r>
              <a:rPr lang="it-IT" sz="2200" dirty="0">
                <a:effectLst/>
              </a:rPr>
              <a:t> di </a:t>
            </a:r>
            <a:r>
              <a:rPr lang="it-IT" sz="2200" dirty="0" err="1">
                <a:effectLst/>
              </a:rPr>
              <a:t>Mastermind</a:t>
            </a:r>
            <a:endParaRPr lang="it-IT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740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970450"/>
          </a:xfrm>
        </p:spPr>
        <p:txBody>
          <a:bodyPr/>
          <a:lstStyle/>
          <a:p>
            <a:r>
              <a:rPr lang="it-IT" dirty="0">
                <a:solidFill>
                  <a:srgbClr val="66FF66"/>
                </a:solidFill>
                <a:effectLst/>
              </a:rPr>
              <a:t>Obiettivi:</a:t>
            </a:r>
            <a:r>
              <a:rPr lang="it-IT" dirty="0">
                <a:solidFill>
                  <a:srgbClr val="FF0000"/>
                </a:solidFill>
                <a:effectLst/>
              </a:rPr>
              <a:t> </a:t>
            </a:r>
            <a:r>
              <a:rPr lang="it-IT" dirty="0">
                <a:solidFill>
                  <a:srgbClr val="FF66B3"/>
                </a:solidFill>
                <a:effectLst/>
              </a:rPr>
              <a:t>scenari</a:t>
            </a:r>
          </a:p>
        </p:txBody>
      </p:sp>
      <p:pic>
        <p:nvPicPr>
          <p:cNvPr id="19" name="Immagine 18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FF3B6D0C-EDD7-7203-27FE-0B56370B5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94" y="1515469"/>
            <a:ext cx="3695700" cy="4200525"/>
          </a:xfrm>
          <a:prstGeom prst="rect">
            <a:avLst/>
          </a:prstGeom>
        </p:spPr>
      </p:pic>
      <p:pic>
        <p:nvPicPr>
          <p:cNvPr id="21" name="Immagine 20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36F1A2-428C-DD6A-E03C-F3B9C82D7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45" y="2277469"/>
            <a:ext cx="2514600" cy="267652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253FDA8-E28A-12EA-93EE-81B035A9F5DA}"/>
              </a:ext>
            </a:extLst>
          </p:cNvPr>
          <p:cNvSpPr txBox="1"/>
          <p:nvPr/>
        </p:nvSpPr>
        <p:spPr>
          <a:xfrm>
            <a:off x="736514" y="6072384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Casi d’uso delle funzionalità di connessione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539C1EA-BD41-099D-762E-62492D83F934}"/>
              </a:ext>
            </a:extLst>
          </p:cNvPr>
          <p:cNvSpPr txBox="1"/>
          <p:nvPr/>
        </p:nvSpPr>
        <p:spPr>
          <a:xfrm>
            <a:off x="7003628" y="6072384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Casi d’uso delle funzionalità di gioco</a:t>
            </a:r>
          </a:p>
        </p:txBody>
      </p:sp>
    </p:spTree>
    <p:extLst>
      <p:ext uri="{BB962C8B-B14F-4D97-AF65-F5344CB8AC3E}">
        <p14:creationId xmlns:p14="http://schemas.microsoft.com/office/powerpoint/2010/main" val="245683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Analisi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Requisiti di connettività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741A2-E47A-C42D-E3FC-D6C378CB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5091"/>
            <a:ext cx="10353762" cy="426160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200" dirty="0">
                <a:effectLst/>
              </a:rPr>
              <a:t>Ogni </a:t>
            </a:r>
            <a:r>
              <a:rPr lang="it-IT" sz="2200" b="1" dirty="0">
                <a:effectLst/>
              </a:rPr>
              <a:t>giocatore</a:t>
            </a:r>
            <a:r>
              <a:rPr lang="it-IT" sz="2200" dirty="0">
                <a:effectLst/>
              </a:rPr>
              <a:t> deve:</a:t>
            </a:r>
          </a:p>
          <a:p>
            <a:pPr>
              <a:lnSpc>
                <a:spcPct val="200000"/>
              </a:lnSpc>
            </a:pPr>
            <a:r>
              <a:rPr lang="it-IT" sz="2200" dirty="0">
                <a:effectLst/>
              </a:rPr>
              <a:t>Potersi connettere al server inserendo un </a:t>
            </a:r>
            <a:r>
              <a:rPr lang="it-IT" sz="2200" b="1" dirty="0">
                <a:effectLst/>
              </a:rPr>
              <a:t>nickname</a:t>
            </a:r>
            <a:r>
              <a:rPr lang="it-IT" sz="2200" dirty="0">
                <a:effectLst/>
              </a:rPr>
              <a:t> univoco</a:t>
            </a:r>
          </a:p>
          <a:p>
            <a:pPr>
              <a:lnSpc>
                <a:spcPct val="200000"/>
              </a:lnSpc>
            </a:pPr>
            <a:r>
              <a:rPr lang="it-IT" sz="2200" dirty="0">
                <a:effectLst/>
              </a:rPr>
              <a:t>Poter creare una </a:t>
            </a:r>
            <a:r>
              <a:rPr lang="it-IT" sz="2200" b="1" dirty="0">
                <a:effectLst/>
              </a:rPr>
              <a:t>lobby</a:t>
            </a:r>
            <a:r>
              <a:rPr lang="it-IT" sz="2200" dirty="0">
                <a:effectLst/>
              </a:rPr>
              <a:t> (scegliendo il ruolo) o connettersi a una già esistente (ottenendo il ruolo mancante)</a:t>
            </a:r>
          </a:p>
          <a:p>
            <a:pPr>
              <a:lnSpc>
                <a:spcPct val="200000"/>
              </a:lnSpc>
            </a:pPr>
            <a:r>
              <a:rPr lang="it-IT" sz="2200" dirty="0">
                <a:effectLst/>
              </a:rPr>
              <a:t>Giocare correttamente la </a:t>
            </a:r>
            <a:r>
              <a:rPr lang="it-IT" sz="2200" b="1" dirty="0">
                <a:effectLst/>
              </a:rPr>
              <a:t>partita</a:t>
            </a:r>
            <a:endParaRPr lang="it-IT" sz="2200" dirty="0">
              <a:effectLst/>
            </a:endParaRPr>
          </a:p>
          <a:p>
            <a:pPr marL="36900" indent="0">
              <a:buNone/>
            </a:pPr>
            <a:endParaRPr lang="it-IT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69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Analisi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Requisiti di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741A2-E47A-C42D-E3FC-D6C378CB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5091"/>
            <a:ext cx="10353762" cy="426160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200" dirty="0">
                <a:effectLst/>
              </a:rPr>
              <a:t>Riprendendo le regole di gioco:</a:t>
            </a:r>
          </a:p>
          <a:p>
            <a:pPr>
              <a:lnSpc>
                <a:spcPct val="200000"/>
              </a:lnSpc>
            </a:pPr>
            <a:r>
              <a:rPr lang="it-IT" sz="2200" dirty="0">
                <a:effectLst/>
              </a:rPr>
              <a:t>Il </a:t>
            </a:r>
            <a:r>
              <a:rPr lang="it-IT" sz="2200" dirty="0">
                <a:solidFill>
                  <a:srgbClr val="FFC000"/>
                </a:solidFill>
                <a:effectLst/>
              </a:rPr>
              <a:t>codificatore</a:t>
            </a:r>
            <a:r>
              <a:rPr lang="it-IT" sz="2200" dirty="0">
                <a:effectLst/>
              </a:rPr>
              <a:t> a inizio partita sceglie un codice segreto</a:t>
            </a:r>
          </a:p>
          <a:p>
            <a:pPr>
              <a:lnSpc>
                <a:spcPct val="200000"/>
              </a:lnSpc>
            </a:pPr>
            <a:r>
              <a:rPr lang="it-IT" sz="2200" dirty="0">
                <a:effectLst/>
              </a:rPr>
              <a:t>Scelto il codice il </a:t>
            </a:r>
            <a:r>
              <a:rPr lang="it-IT" sz="2200" dirty="0">
                <a:solidFill>
                  <a:srgbClr val="92D050"/>
                </a:solidFill>
                <a:effectLst/>
              </a:rPr>
              <a:t>decodificatore</a:t>
            </a:r>
            <a:r>
              <a:rPr lang="it-IT" sz="2200" dirty="0">
                <a:effectLst/>
              </a:rPr>
              <a:t> ha 9 tentativi per indovinarlo: se ci riesce vince, altrimenti vince il </a:t>
            </a:r>
            <a:r>
              <a:rPr lang="it-IT" sz="2200" dirty="0">
                <a:solidFill>
                  <a:srgbClr val="FFC000"/>
                </a:solidFill>
                <a:effectLst/>
              </a:rPr>
              <a:t>codificatore</a:t>
            </a:r>
          </a:p>
          <a:p>
            <a:pPr>
              <a:lnSpc>
                <a:spcPct val="200000"/>
              </a:lnSpc>
            </a:pPr>
            <a:r>
              <a:rPr lang="it-IT" sz="2200" dirty="0">
                <a:effectLst/>
              </a:rPr>
              <a:t>Per ogni tentativo vengono forniti gli indizi al </a:t>
            </a:r>
            <a:r>
              <a:rPr lang="it-IT" sz="2200" dirty="0">
                <a:solidFill>
                  <a:srgbClr val="92D050"/>
                </a:solidFill>
                <a:effectLst/>
              </a:rPr>
              <a:t>decodificatore</a:t>
            </a:r>
          </a:p>
          <a:p>
            <a:pPr marL="36900" indent="0">
              <a:buNone/>
            </a:pPr>
            <a:endParaRPr lang="it-IT" sz="2200" dirty="0">
              <a:effectLst/>
            </a:endParaRPr>
          </a:p>
          <a:p>
            <a:pPr marL="36900" indent="0">
              <a:buNone/>
            </a:pPr>
            <a:endParaRPr lang="it-IT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649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Analisi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Requisiti di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741A2-E47A-C42D-E3FC-D6C378CB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82318"/>
            <a:ext cx="10353762" cy="4357225"/>
          </a:xfrm>
        </p:spPr>
        <p:txBody>
          <a:bodyPr>
            <a:normAutofit/>
          </a:bodyPr>
          <a:lstStyle/>
          <a:p>
            <a:r>
              <a:rPr lang="it-IT" sz="2200" dirty="0">
                <a:effectLst/>
              </a:rPr>
              <a:t>Architettura </a:t>
            </a:r>
            <a:r>
              <a:rPr lang="it-IT" sz="2200" b="1" dirty="0" err="1">
                <a:effectLst/>
              </a:rPr>
              <a:t>client-server</a:t>
            </a:r>
            <a:endParaRPr lang="it-IT" sz="2200" b="1" dirty="0">
              <a:effectLst/>
            </a:endParaRPr>
          </a:p>
          <a:p>
            <a:r>
              <a:rPr lang="it-IT" sz="2200" dirty="0">
                <a:effectLst/>
              </a:rPr>
              <a:t>Server:</a:t>
            </a:r>
          </a:p>
          <a:p>
            <a:pPr lvl="1"/>
            <a:r>
              <a:rPr lang="it-IT" sz="2200" b="1" dirty="0">
                <a:effectLst/>
              </a:rPr>
              <a:t>Web Service</a:t>
            </a:r>
            <a:r>
              <a:rPr lang="it-IT" sz="2200" dirty="0">
                <a:effectLst/>
              </a:rPr>
              <a:t> con </a:t>
            </a:r>
            <a:r>
              <a:rPr lang="it-IT" sz="2200" b="1" dirty="0">
                <a:effectLst/>
              </a:rPr>
              <a:t>API </a:t>
            </a:r>
            <a:r>
              <a:rPr lang="it-IT" sz="2200" b="1" dirty="0" err="1">
                <a:effectLst/>
              </a:rPr>
              <a:t>ReST</a:t>
            </a:r>
            <a:endParaRPr lang="it-IT" sz="2200" b="1" dirty="0">
              <a:effectLst/>
            </a:endParaRPr>
          </a:p>
          <a:p>
            <a:pPr lvl="1"/>
            <a:r>
              <a:rPr lang="it-IT" sz="2200" dirty="0">
                <a:effectLst/>
              </a:rPr>
              <a:t>Implementato tramite framework </a:t>
            </a:r>
            <a:r>
              <a:rPr lang="it-IT" sz="2200" b="1" dirty="0" err="1">
                <a:effectLst/>
              </a:rPr>
              <a:t>Javalin</a:t>
            </a:r>
            <a:endParaRPr lang="it-IT" sz="2200" b="1" dirty="0">
              <a:effectLst/>
            </a:endParaRPr>
          </a:p>
          <a:p>
            <a:pPr lvl="1"/>
            <a:r>
              <a:rPr lang="it-IT" sz="2200" dirty="0">
                <a:effectLst/>
              </a:rPr>
              <a:t>Utilizzo del protocollo </a:t>
            </a:r>
            <a:r>
              <a:rPr lang="it-IT" sz="2200" b="1" dirty="0">
                <a:effectLst/>
              </a:rPr>
              <a:t>HTTP</a:t>
            </a:r>
          </a:p>
          <a:p>
            <a:pPr lvl="1" algn="just"/>
            <a:r>
              <a:rPr lang="it-IT" sz="2200" dirty="0">
                <a:effectLst/>
              </a:rPr>
              <a:t>Gestisce le lobby e le partite</a:t>
            </a:r>
          </a:p>
          <a:p>
            <a:r>
              <a:rPr lang="it-IT" sz="2200" dirty="0">
                <a:effectLst/>
              </a:rPr>
              <a:t>Client:</a:t>
            </a:r>
          </a:p>
          <a:p>
            <a:pPr lvl="1"/>
            <a:r>
              <a:rPr lang="it-IT" sz="2200" dirty="0">
                <a:effectLst/>
              </a:rPr>
              <a:t>Utilizza una </a:t>
            </a:r>
            <a:r>
              <a:rPr lang="it-IT" sz="2200" b="1" dirty="0">
                <a:effectLst/>
              </a:rPr>
              <a:t>CLI</a:t>
            </a:r>
            <a:r>
              <a:rPr lang="it-IT" sz="2200" dirty="0">
                <a:effectLst/>
              </a:rPr>
              <a:t> per interagire con il sistema</a:t>
            </a:r>
          </a:p>
        </p:txBody>
      </p:sp>
    </p:spTree>
    <p:extLst>
      <p:ext uri="{BB962C8B-B14F-4D97-AF65-F5344CB8AC3E}">
        <p14:creationId xmlns:p14="http://schemas.microsoft.com/office/powerpoint/2010/main" val="103131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8629"/>
            <a:ext cx="10353762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Design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Struttura</a:t>
            </a:r>
          </a:p>
        </p:txBody>
      </p:sp>
      <p:pic>
        <p:nvPicPr>
          <p:cNvPr id="11" name="Immagine 1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451AADCE-DB95-B146-B0CC-D9895D5A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3" y="1536441"/>
            <a:ext cx="9585285" cy="48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2C011-8059-F917-A85D-E32A13E2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3" y="2166334"/>
            <a:ext cx="5774400" cy="1262666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rgbClr val="66FF66"/>
                </a:solidFill>
                <a:effectLst/>
              </a:rPr>
              <a:t>Design</a:t>
            </a:r>
            <a:br>
              <a:rPr lang="it-IT" dirty="0">
                <a:solidFill>
                  <a:srgbClr val="FF0000"/>
                </a:solidFill>
                <a:effectLst/>
              </a:rPr>
            </a:br>
            <a:r>
              <a:rPr lang="it-IT" sz="3300" dirty="0">
                <a:solidFill>
                  <a:srgbClr val="FF66B3"/>
                </a:solidFill>
                <a:effectLst/>
              </a:rPr>
              <a:t>Comportamento: stati della lobby</a:t>
            </a:r>
          </a:p>
        </p:txBody>
      </p:sp>
      <p:pic>
        <p:nvPicPr>
          <p:cNvPr id="6" name="Immagine 5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3316CFAD-CAA4-7216-4F0A-FA747578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59" y="590550"/>
            <a:ext cx="5610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14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338</TotalTime>
  <Words>866</Words>
  <Application>Microsoft Office PowerPoint</Application>
  <PresentationFormat>Widescreen</PresentationFormat>
  <Paragraphs>94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Calisto MT</vt:lpstr>
      <vt:lpstr>Consolas</vt:lpstr>
      <vt:lpstr>Wingdings 2</vt:lpstr>
      <vt:lpstr>Ardesia</vt:lpstr>
      <vt:lpstr>Mastermind Online</vt:lpstr>
      <vt:lpstr>Regole di gioco</vt:lpstr>
      <vt:lpstr>Obiettivi: generali</vt:lpstr>
      <vt:lpstr>Obiettivi: scenari</vt:lpstr>
      <vt:lpstr>Analisi Requisiti di connettività</vt:lpstr>
      <vt:lpstr>Analisi Requisiti di gioco</vt:lpstr>
      <vt:lpstr>Analisi Requisiti di sistema</vt:lpstr>
      <vt:lpstr>Design Struttura</vt:lpstr>
      <vt:lpstr>Design Comportamento: stati della lobby</vt:lpstr>
      <vt:lpstr>Design Comportamento: stati della partita</vt:lpstr>
      <vt:lpstr>Design Comportamento: timer</vt:lpstr>
      <vt:lpstr>Design Comportamento: heartbeat</vt:lpstr>
      <vt:lpstr>Design Interazioni: creazione, visualizzazione e connessione di una lobby</vt:lpstr>
      <vt:lpstr>Implementazione Moduli del progetto</vt:lpstr>
      <vt:lpstr>Implementazione Client</vt:lpstr>
      <vt:lpstr>Implementazione Common</vt:lpstr>
      <vt:lpstr>Implementazione Server</vt:lpstr>
      <vt:lpstr>Implementazione Server: Swagger</vt:lpstr>
      <vt:lpstr>Implementazione Test e Autovalidazione</vt:lpstr>
      <vt:lpstr>Deployment</vt:lpstr>
      <vt:lpstr>Esempi d’uso Login, menù principale</vt:lpstr>
      <vt:lpstr>Esempi d’uso Creazione lobby</vt:lpstr>
      <vt:lpstr>Esempi d’uso Visualizzazione lobby</vt:lpstr>
      <vt:lpstr>Esempi d’uso Inizio partita</vt:lpstr>
      <vt:lpstr>Esempi d’uso Tentativo effettuato</vt:lpstr>
      <vt:lpstr>Esempi d’uso Vittoria decodificatore</vt:lpstr>
      <vt:lpstr>Esempi d’uso Vittoria codificatore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 Online</dc:title>
  <dc:creator>Andrea Negri</dc:creator>
  <cp:lastModifiedBy>Andrea Negri</cp:lastModifiedBy>
  <cp:revision>29</cp:revision>
  <dcterms:created xsi:type="dcterms:W3CDTF">2023-06-16T09:10:05Z</dcterms:created>
  <dcterms:modified xsi:type="dcterms:W3CDTF">2023-06-16T14:48:38Z</dcterms:modified>
</cp:coreProperties>
</file>