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70" r:id="rId12"/>
    <p:sldId id="271" r:id="rId13"/>
    <p:sldId id="260" r:id="rId14"/>
    <p:sldId id="27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3" r:id="rId24"/>
    <p:sldId id="269" r:id="rId2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7F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0A4E2-0E74-48FD-8ED6-C04D1364E76A}" v="26" dt="2023-01-11T02:13:00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4" autoAdjust="0"/>
    <p:restoredTop sz="70823" autoAdjust="0"/>
  </p:normalViewPr>
  <p:slideViewPr>
    <p:cSldViewPr>
      <p:cViewPr varScale="1">
        <p:scale>
          <a:sx n="78" d="100"/>
          <a:sy n="78" d="100"/>
        </p:scale>
        <p:origin x="2286" y="8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 Shan Ho (SYEEM)" userId="5de79eda-5984-487e-a8ff-d0075e353596" providerId="ADAL" clId="{91052255-0DFD-41F3-B1B5-F83B63C49F0A}"/>
    <pc:docChg chg="custSel modSld">
      <pc:chgData name="Hon Shan Ho (SYEEM)" userId="5de79eda-5984-487e-a8ff-d0075e353596" providerId="ADAL" clId="{91052255-0DFD-41F3-B1B5-F83B63C49F0A}" dt="2023-01-11T10:31:58.250" v="21" actId="368"/>
      <pc:docMkLst>
        <pc:docMk/>
      </pc:docMkLst>
      <pc:sldChg chg="modNotes">
        <pc:chgData name="Hon Shan Ho (SYEEM)" userId="5de79eda-5984-487e-a8ff-d0075e353596" providerId="ADAL" clId="{91052255-0DFD-41F3-B1B5-F83B63C49F0A}" dt="2023-01-11T10:31:58.209" v="1" actId="368"/>
        <pc:sldMkLst>
          <pc:docMk/>
          <pc:sldMk cId="0" sldId="257"/>
        </pc:sldMkLst>
      </pc:sldChg>
      <pc:sldChg chg="modNotes">
        <pc:chgData name="Hon Shan Ho (SYEEM)" userId="5de79eda-5984-487e-a8ff-d0075e353596" providerId="ADAL" clId="{91052255-0DFD-41F3-B1B5-F83B63C49F0A}" dt="2023-01-11T10:31:58.221" v="7" actId="368"/>
        <pc:sldMkLst>
          <pc:docMk/>
          <pc:sldMk cId="0" sldId="261"/>
        </pc:sldMkLst>
      </pc:sldChg>
      <pc:sldChg chg="modNotes">
        <pc:chgData name="Hon Shan Ho (SYEEM)" userId="5de79eda-5984-487e-a8ff-d0075e353596" providerId="ADAL" clId="{91052255-0DFD-41F3-B1B5-F83B63C49F0A}" dt="2023-01-11T10:31:58.224" v="9" actId="368"/>
        <pc:sldMkLst>
          <pc:docMk/>
          <pc:sldMk cId="0" sldId="262"/>
        </pc:sldMkLst>
      </pc:sldChg>
      <pc:sldChg chg="modNotes">
        <pc:chgData name="Hon Shan Ho (SYEEM)" userId="5de79eda-5984-487e-a8ff-d0075e353596" providerId="ADAL" clId="{91052255-0DFD-41F3-B1B5-F83B63C49F0A}" dt="2023-01-11T10:31:58.228" v="11" actId="368"/>
        <pc:sldMkLst>
          <pc:docMk/>
          <pc:sldMk cId="0" sldId="263"/>
        </pc:sldMkLst>
      </pc:sldChg>
      <pc:sldChg chg="modNotes">
        <pc:chgData name="Hon Shan Ho (SYEEM)" userId="5de79eda-5984-487e-a8ff-d0075e353596" providerId="ADAL" clId="{91052255-0DFD-41F3-B1B5-F83B63C49F0A}" dt="2023-01-11T10:31:58.230" v="13" actId="368"/>
        <pc:sldMkLst>
          <pc:docMk/>
          <pc:sldMk cId="0" sldId="264"/>
        </pc:sldMkLst>
      </pc:sldChg>
      <pc:sldChg chg="modNotes">
        <pc:chgData name="Hon Shan Ho (SYEEM)" userId="5de79eda-5984-487e-a8ff-d0075e353596" providerId="ADAL" clId="{91052255-0DFD-41F3-B1B5-F83B63C49F0A}" dt="2023-01-11T10:31:58.242" v="15" actId="368"/>
        <pc:sldMkLst>
          <pc:docMk/>
          <pc:sldMk cId="0" sldId="266"/>
        </pc:sldMkLst>
      </pc:sldChg>
      <pc:sldChg chg="modNotes">
        <pc:chgData name="Hon Shan Ho (SYEEM)" userId="5de79eda-5984-487e-a8ff-d0075e353596" providerId="ADAL" clId="{91052255-0DFD-41F3-B1B5-F83B63C49F0A}" dt="2023-01-11T10:31:58.244" v="17" actId="368"/>
        <pc:sldMkLst>
          <pc:docMk/>
          <pc:sldMk cId="0" sldId="267"/>
        </pc:sldMkLst>
      </pc:sldChg>
      <pc:sldChg chg="modNotes">
        <pc:chgData name="Hon Shan Ho (SYEEM)" userId="5de79eda-5984-487e-a8ff-d0075e353596" providerId="ADAL" clId="{91052255-0DFD-41F3-B1B5-F83B63C49F0A}" dt="2023-01-11T10:31:58.247" v="19" actId="368"/>
        <pc:sldMkLst>
          <pc:docMk/>
          <pc:sldMk cId="0" sldId="268"/>
        </pc:sldMkLst>
      </pc:sldChg>
      <pc:sldChg chg="modNotes">
        <pc:chgData name="Hon Shan Ho (SYEEM)" userId="5de79eda-5984-487e-a8ff-d0075e353596" providerId="ADAL" clId="{91052255-0DFD-41F3-B1B5-F83B63C49F0A}" dt="2023-01-11T10:31:58.213" v="3" actId="368"/>
        <pc:sldMkLst>
          <pc:docMk/>
          <pc:sldMk cId="1015902840" sldId="271"/>
        </pc:sldMkLst>
      </pc:sldChg>
      <pc:sldChg chg="modNotes">
        <pc:chgData name="Hon Shan Ho (SYEEM)" userId="5de79eda-5984-487e-a8ff-d0075e353596" providerId="ADAL" clId="{91052255-0DFD-41F3-B1B5-F83B63C49F0A}" dt="2023-01-11T10:31:58.218" v="5" actId="368"/>
        <pc:sldMkLst>
          <pc:docMk/>
          <pc:sldMk cId="1286564341" sldId="272"/>
        </pc:sldMkLst>
      </pc:sldChg>
      <pc:sldChg chg="modNotes">
        <pc:chgData name="Hon Shan Ho (SYEEM)" userId="5de79eda-5984-487e-a8ff-d0075e353596" providerId="ADAL" clId="{91052255-0DFD-41F3-B1B5-F83B63C49F0A}" dt="2023-01-11T10:31:58.250" v="21" actId="368"/>
        <pc:sldMkLst>
          <pc:docMk/>
          <pc:sldMk cId="3055682045" sldId="273"/>
        </pc:sldMkLst>
      </pc:sldChg>
    </pc:docChg>
  </pc:docChgLst>
  <pc:docChgLst>
    <pc:chgData name="Hon Shan Ho (SYEEM)" userId="5de79eda-5984-487e-a8ff-d0075e353596" providerId="ADAL" clId="{2DC0A4E2-0E74-48FD-8ED6-C04D1364E76A}"/>
    <pc:docChg chg="undo custSel addSld modSld sldOrd modNotesMaster modHandout">
      <pc:chgData name="Hon Shan Ho (SYEEM)" userId="5de79eda-5984-487e-a8ff-d0075e353596" providerId="ADAL" clId="{2DC0A4E2-0E74-48FD-8ED6-C04D1364E76A}" dt="2023-01-11T02:13:09.687" v="4500"/>
      <pc:docMkLst>
        <pc:docMk/>
      </pc:docMkLst>
      <pc:sldChg chg="modSp mod">
        <pc:chgData name="Hon Shan Ho (SYEEM)" userId="5de79eda-5984-487e-a8ff-d0075e353596" providerId="ADAL" clId="{2DC0A4E2-0E74-48FD-8ED6-C04D1364E76A}" dt="2023-01-09T16:27:45.040" v="569" actId="20577"/>
        <pc:sldMkLst>
          <pc:docMk/>
          <pc:sldMk cId="0" sldId="256"/>
        </pc:sldMkLst>
        <pc:spChg chg="mod">
          <ac:chgData name="Hon Shan Ho (SYEEM)" userId="5de79eda-5984-487e-a8ff-d0075e353596" providerId="ADAL" clId="{2DC0A4E2-0E74-48FD-8ED6-C04D1364E76A}" dt="2023-01-09T16:27:45.040" v="569" actId="20577"/>
          <ac:spMkLst>
            <pc:docMk/>
            <pc:sldMk cId="0" sldId="256"/>
            <ac:spMk id="2" creationId="{00000000-0000-0000-0000-000000000000}"/>
          </ac:spMkLst>
        </pc:spChg>
      </pc:sldChg>
      <pc:sldChg chg="modNotesTx">
        <pc:chgData name="Hon Shan Ho (SYEEM)" userId="5de79eda-5984-487e-a8ff-d0075e353596" providerId="ADAL" clId="{2DC0A4E2-0E74-48FD-8ED6-C04D1364E76A}" dt="2023-01-11T02:11:45.768" v="4495" actId="20577"/>
        <pc:sldMkLst>
          <pc:docMk/>
          <pc:sldMk cId="0" sldId="257"/>
        </pc:sldMkLst>
      </pc:sldChg>
      <pc:sldChg chg="modSp mod">
        <pc:chgData name="Hon Shan Ho (SYEEM)" userId="5de79eda-5984-487e-a8ff-d0075e353596" providerId="ADAL" clId="{2DC0A4E2-0E74-48FD-8ED6-C04D1364E76A}" dt="2023-01-06T17:45:22.978" v="102" actId="21"/>
        <pc:sldMkLst>
          <pc:docMk/>
          <pc:sldMk cId="0" sldId="260"/>
        </pc:sldMkLst>
        <pc:spChg chg="mod">
          <ac:chgData name="Hon Shan Ho (SYEEM)" userId="5de79eda-5984-487e-a8ff-d0075e353596" providerId="ADAL" clId="{2DC0A4E2-0E74-48FD-8ED6-C04D1364E76A}" dt="2023-01-06T17:45:22.978" v="102" actId="21"/>
          <ac:spMkLst>
            <pc:docMk/>
            <pc:sldMk cId="0" sldId="260"/>
            <ac:spMk id="3" creationId="{00000000-0000-0000-0000-000000000000}"/>
          </ac:spMkLst>
        </pc:spChg>
      </pc:sldChg>
      <pc:sldChg chg="modNotesTx">
        <pc:chgData name="Hon Shan Ho (SYEEM)" userId="5de79eda-5984-487e-a8ff-d0075e353596" providerId="ADAL" clId="{2DC0A4E2-0E74-48FD-8ED6-C04D1364E76A}" dt="2023-01-10T17:26:47.919" v="2649" actId="20577"/>
        <pc:sldMkLst>
          <pc:docMk/>
          <pc:sldMk cId="0" sldId="261"/>
        </pc:sldMkLst>
      </pc:sldChg>
      <pc:sldChg chg="modNotesTx">
        <pc:chgData name="Hon Shan Ho (SYEEM)" userId="5de79eda-5984-487e-a8ff-d0075e353596" providerId="ADAL" clId="{2DC0A4E2-0E74-48FD-8ED6-C04D1364E76A}" dt="2023-01-10T17:36:30.447" v="2717" actId="20577"/>
        <pc:sldMkLst>
          <pc:docMk/>
          <pc:sldMk cId="0" sldId="262"/>
        </pc:sldMkLst>
      </pc:sldChg>
      <pc:sldChg chg="modSp mod modNotesTx">
        <pc:chgData name="Hon Shan Ho (SYEEM)" userId="5de79eda-5984-487e-a8ff-d0075e353596" providerId="ADAL" clId="{2DC0A4E2-0E74-48FD-8ED6-C04D1364E76A}" dt="2023-01-10T17:54:30.318" v="3126" actId="20577"/>
        <pc:sldMkLst>
          <pc:docMk/>
          <pc:sldMk cId="0" sldId="263"/>
        </pc:sldMkLst>
        <pc:spChg chg="mod">
          <ac:chgData name="Hon Shan Ho (SYEEM)" userId="5de79eda-5984-487e-a8ff-d0075e353596" providerId="ADAL" clId="{2DC0A4E2-0E74-48FD-8ED6-C04D1364E76A}" dt="2023-01-06T18:21:12.202" v="34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NotesTx">
        <pc:chgData name="Hon Shan Ho (SYEEM)" userId="5de79eda-5984-487e-a8ff-d0075e353596" providerId="ADAL" clId="{2DC0A4E2-0E74-48FD-8ED6-C04D1364E76A}" dt="2023-01-10T18:07:56.074" v="3457" actId="6549"/>
        <pc:sldMkLst>
          <pc:docMk/>
          <pc:sldMk cId="0" sldId="264"/>
        </pc:sldMkLst>
      </pc:sldChg>
      <pc:sldChg chg="modSp mod">
        <pc:chgData name="Hon Shan Ho (SYEEM)" userId="5de79eda-5984-487e-a8ff-d0075e353596" providerId="ADAL" clId="{2DC0A4E2-0E74-48FD-8ED6-C04D1364E76A}" dt="2023-01-06T18:33:48.098" v="379" actId="20577"/>
        <pc:sldMkLst>
          <pc:docMk/>
          <pc:sldMk cId="0" sldId="265"/>
        </pc:sldMkLst>
        <pc:spChg chg="mod">
          <ac:chgData name="Hon Shan Ho (SYEEM)" userId="5de79eda-5984-487e-a8ff-d0075e353596" providerId="ADAL" clId="{2DC0A4E2-0E74-48FD-8ED6-C04D1364E76A}" dt="2023-01-06T18:33:48.098" v="37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 modNotesTx">
        <pc:chgData name="Hon Shan Ho (SYEEM)" userId="5de79eda-5984-487e-a8ff-d0075e353596" providerId="ADAL" clId="{2DC0A4E2-0E74-48FD-8ED6-C04D1364E76A}" dt="2023-01-10T18:14:53.559" v="3633" actId="6549"/>
        <pc:sldMkLst>
          <pc:docMk/>
          <pc:sldMk cId="0" sldId="266"/>
        </pc:sldMkLst>
        <pc:spChg chg="mod">
          <ac:chgData name="Hon Shan Ho (SYEEM)" userId="5de79eda-5984-487e-a8ff-d0075e353596" providerId="ADAL" clId="{2DC0A4E2-0E74-48FD-8ED6-C04D1364E76A}" dt="2023-01-06T18:36:54.923" v="388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 modNotesTx">
        <pc:chgData name="Hon Shan Ho (SYEEM)" userId="5de79eda-5984-487e-a8ff-d0075e353596" providerId="ADAL" clId="{2DC0A4E2-0E74-48FD-8ED6-C04D1364E76A}" dt="2023-01-10T18:24:43.539" v="4220" actId="5793"/>
        <pc:sldMkLst>
          <pc:docMk/>
          <pc:sldMk cId="0" sldId="267"/>
        </pc:sldMkLst>
        <pc:spChg chg="mod">
          <ac:chgData name="Hon Shan Ho (SYEEM)" userId="5de79eda-5984-487e-a8ff-d0075e353596" providerId="ADAL" clId="{2DC0A4E2-0E74-48FD-8ED6-C04D1364E76A}" dt="2023-01-06T18:46:37.036" v="456" actId="20577"/>
          <ac:spMkLst>
            <pc:docMk/>
            <pc:sldMk cId="0" sldId="267"/>
            <ac:spMk id="2" creationId="{00000000-0000-0000-0000-000000000000}"/>
          </ac:spMkLst>
        </pc:spChg>
      </pc:sldChg>
      <pc:sldChg chg="addSp delSp modSp mod modNotesTx">
        <pc:chgData name="Hon Shan Ho (SYEEM)" userId="5de79eda-5984-487e-a8ff-d0075e353596" providerId="ADAL" clId="{2DC0A4E2-0E74-48FD-8ED6-C04D1364E76A}" dt="2023-01-10T18:27:09.867" v="4257" actId="20577"/>
        <pc:sldMkLst>
          <pc:docMk/>
          <pc:sldMk cId="0" sldId="268"/>
        </pc:sldMkLst>
        <pc:spChg chg="mod">
          <ac:chgData name="Hon Shan Ho (SYEEM)" userId="5de79eda-5984-487e-a8ff-d0075e353596" providerId="ADAL" clId="{2DC0A4E2-0E74-48FD-8ED6-C04D1364E76A}" dt="2023-01-09T18:25:56.505" v="1035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Hon Shan Ho (SYEEM)" userId="5de79eda-5984-487e-a8ff-d0075e353596" providerId="ADAL" clId="{2DC0A4E2-0E74-48FD-8ED6-C04D1364E76A}" dt="2023-01-10T18:27:09.867" v="4257" actId="20577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Hon Shan Ho (SYEEM)" userId="5de79eda-5984-487e-a8ff-d0075e353596" providerId="ADAL" clId="{2DC0A4E2-0E74-48FD-8ED6-C04D1364E76A}" dt="2023-01-09T18:21:48.656" v="989" actId="478"/>
          <ac:spMkLst>
            <pc:docMk/>
            <pc:sldMk cId="0" sldId="268"/>
            <ac:spMk id="5" creationId="{FF7E413F-1044-81BA-A475-CD78348E8927}"/>
          </ac:spMkLst>
        </pc:spChg>
        <pc:graphicFrameChg chg="add del mod modGraphic">
          <ac:chgData name="Hon Shan Ho (SYEEM)" userId="5de79eda-5984-487e-a8ff-d0075e353596" providerId="ADAL" clId="{2DC0A4E2-0E74-48FD-8ED6-C04D1364E76A}" dt="2023-01-10T18:26:08.008" v="4224" actId="478"/>
          <ac:graphicFrameMkLst>
            <pc:docMk/>
            <pc:sldMk cId="0" sldId="268"/>
            <ac:graphicFrameMk id="6" creationId="{5E124188-6174-C954-F1D2-ED47569D4B1D}"/>
          </ac:graphicFrameMkLst>
        </pc:graphicFrameChg>
      </pc:sldChg>
      <pc:sldChg chg="addSp delSp modSp new mod ord modNotesTx">
        <pc:chgData name="Hon Shan Ho (SYEEM)" userId="5de79eda-5984-487e-a8ff-d0075e353596" providerId="ADAL" clId="{2DC0A4E2-0E74-48FD-8ED6-C04D1364E76A}" dt="2023-01-11T02:13:09.687" v="4500"/>
        <pc:sldMkLst>
          <pc:docMk/>
          <pc:sldMk cId="1015902840" sldId="271"/>
        </pc:sldMkLst>
        <pc:spChg chg="del">
          <ac:chgData name="Hon Shan Ho (SYEEM)" userId="5de79eda-5984-487e-a8ff-d0075e353596" providerId="ADAL" clId="{2DC0A4E2-0E74-48FD-8ED6-C04D1364E76A}" dt="2023-01-06T17:25:23.328" v="2" actId="22"/>
          <ac:spMkLst>
            <pc:docMk/>
            <pc:sldMk cId="1015902840" sldId="271"/>
            <ac:spMk id="3" creationId="{70FE03A5-C864-589B-D87A-579B3E2B2098}"/>
          </ac:spMkLst>
        </pc:spChg>
        <pc:spChg chg="del">
          <ac:chgData name="Hon Shan Ho (SYEEM)" userId="5de79eda-5984-487e-a8ff-d0075e353596" providerId="ADAL" clId="{2DC0A4E2-0E74-48FD-8ED6-C04D1364E76A}" dt="2023-01-06T17:25:46.544" v="6" actId="478"/>
          <ac:spMkLst>
            <pc:docMk/>
            <pc:sldMk cId="1015902840" sldId="271"/>
            <ac:spMk id="4" creationId="{99AF2043-C517-FE3A-5D11-26F76061A6E6}"/>
          </ac:spMkLst>
        </pc:spChg>
        <pc:spChg chg="del">
          <ac:chgData name="Hon Shan Ho (SYEEM)" userId="5de79eda-5984-487e-a8ff-d0075e353596" providerId="ADAL" clId="{2DC0A4E2-0E74-48FD-8ED6-C04D1364E76A}" dt="2023-01-06T17:25:47.576" v="7" actId="478"/>
          <ac:spMkLst>
            <pc:docMk/>
            <pc:sldMk cId="1015902840" sldId="271"/>
            <ac:spMk id="5" creationId="{BA47FA60-6A48-A205-1594-36E0606E2F1A}"/>
          </ac:spMkLst>
        </pc:spChg>
        <pc:spChg chg="del">
          <ac:chgData name="Hon Shan Ho (SYEEM)" userId="5de79eda-5984-487e-a8ff-d0075e353596" providerId="ADAL" clId="{2DC0A4E2-0E74-48FD-8ED6-C04D1364E76A}" dt="2023-01-06T17:25:50.927" v="8" actId="478"/>
          <ac:spMkLst>
            <pc:docMk/>
            <pc:sldMk cId="1015902840" sldId="271"/>
            <ac:spMk id="6" creationId="{E3522A22-A81F-7FE5-2CAD-746ED1AC81FB}"/>
          </ac:spMkLst>
        </pc:spChg>
        <pc:spChg chg="del">
          <ac:chgData name="Hon Shan Ho (SYEEM)" userId="5de79eda-5984-487e-a8ff-d0075e353596" providerId="ADAL" clId="{2DC0A4E2-0E74-48FD-8ED6-C04D1364E76A}" dt="2023-01-06T17:25:52.131" v="9" actId="478"/>
          <ac:spMkLst>
            <pc:docMk/>
            <pc:sldMk cId="1015902840" sldId="271"/>
            <ac:spMk id="7" creationId="{235382B3-F018-CA78-61C1-1C6DA8EDE3E4}"/>
          </ac:spMkLst>
        </pc:spChg>
        <pc:spChg chg="del">
          <ac:chgData name="Hon Shan Ho (SYEEM)" userId="5de79eda-5984-487e-a8ff-d0075e353596" providerId="ADAL" clId="{2DC0A4E2-0E74-48FD-8ED6-C04D1364E76A}" dt="2023-01-06T17:25:53.732" v="10" actId="478"/>
          <ac:spMkLst>
            <pc:docMk/>
            <pc:sldMk cId="1015902840" sldId="271"/>
            <ac:spMk id="8" creationId="{429A66AE-6108-ACBD-CEF6-3036A591DA14}"/>
          </ac:spMkLst>
        </pc:spChg>
        <pc:spChg chg="add del mod">
          <ac:chgData name="Hon Shan Ho (SYEEM)" userId="5de79eda-5984-487e-a8ff-d0075e353596" providerId="ADAL" clId="{2DC0A4E2-0E74-48FD-8ED6-C04D1364E76A}" dt="2023-01-06T17:31:07.104" v="28" actId="478"/>
          <ac:spMkLst>
            <pc:docMk/>
            <pc:sldMk cId="1015902840" sldId="271"/>
            <ac:spMk id="13" creationId="{380ADEE5-EFD0-88DD-FFA7-11D11E409F0D}"/>
          </ac:spMkLst>
        </pc:spChg>
        <pc:picChg chg="add mod ord">
          <ac:chgData name="Hon Shan Ho (SYEEM)" userId="5de79eda-5984-487e-a8ff-d0075e353596" providerId="ADAL" clId="{2DC0A4E2-0E74-48FD-8ED6-C04D1364E76A}" dt="2023-01-06T17:34:34.454" v="69" actId="1076"/>
          <ac:picMkLst>
            <pc:docMk/>
            <pc:sldMk cId="1015902840" sldId="271"/>
            <ac:picMk id="11" creationId="{77303429-B18C-90B3-37B0-5F74DC9A975A}"/>
          </ac:picMkLst>
        </pc:picChg>
      </pc:sldChg>
      <pc:sldChg chg="modSp add mod modNotesTx">
        <pc:chgData name="Hon Shan Ho (SYEEM)" userId="5de79eda-5984-487e-a8ff-d0075e353596" providerId="ADAL" clId="{2DC0A4E2-0E74-48FD-8ED6-C04D1364E76A}" dt="2023-01-10T17:16:44.435" v="1690" actId="20577"/>
        <pc:sldMkLst>
          <pc:docMk/>
          <pc:sldMk cId="1286564341" sldId="272"/>
        </pc:sldMkLst>
        <pc:spChg chg="mod">
          <ac:chgData name="Hon Shan Ho (SYEEM)" userId="5de79eda-5984-487e-a8ff-d0075e353596" providerId="ADAL" clId="{2DC0A4E2-0E74-48FD-8ED6-C04D1364E76A}" dt="2023-01-06T17:45:00.664" v="100" actId="20577"/>
          <ac:spMkLst>
            <pc:docMk/>
            <pc:sldMk cId="1286564341" sldId="272"/>
            <ac:spMk id="2" creationId="{00000000-0000-0000-0000-000000000000}"/>
          </ac:spMkLst>
        </pc:spChg>
        <pc:spChg chg="mod">
          <ac:chgData name="Hon Shan Ho (SYEEM)" userId="5de79eda-5984-487e-a8ff-d0075e353596" providerId="ADAL" clId="{2DC0A4E2-0E74-48FD-8ED6-C04D1364E76A}" dt="2023-01-06T17:47:48.364" v="116" actId="14100"/>
          <ac:spMkLst>
            <pc:docMk/>
            <pc:sldMk cId="1286564341" sldId="272"/>
            <ac:spMk id="3" creationId="{00000000-0000-0000-0000-000000000000}"/>
          </ac:spMkLst>
        </pc:spChg>
      </pc:sldChg>
      <pc:sldChg chg="add modNotesTx">
        <pc:chgData name="Hon Shan Ho (SYEEM)" userId="5de79eda-5984-487e-a8ff-d0075e353596" providerId="ADAL" clId="{2DC0A4E2-0E74-48FD-8ED6-C04D1364E76A}" dt="2023-01-10T18:31:33.648" v="4351" actId="6549"/>
        <pc:sldMkLst>
          <pc:docMk/>
          <pc:sldMk cId="3055682045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4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2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6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1295400"/>
            <a:ext cx="5029200" cy="3813048"/>
          </a:xfrm>
          <a:prstGeom prst="rect">
            <a:avLst/>
          </a:prstGeom>
          <a:solidFill>
            <a:srgbClr val="3DC7F1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2057400"/>
            <a:ext cx="46482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3962400"/>
            <a:ext cx="46482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0"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 sz="2000" b="0"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 sz="2000" b="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 sz="2000"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  <p:pic>
        <p:nvPicPr>
          <p:cNvPr id="9" name="Picture Placeholder 7" descr="Cover design  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86400" y="1299556"/>
            <a:ext cx="3505200" cy="411064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04800" y="3657600"/>
            <a:ext cx="44196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DC7F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DC7F1"/>
                </a:solidFill>
              </a:defRPr>
            </a:lvl1pPr>
          </a:lstStyle>
          <a:p>
            <a:r>
              <a:rPr lang="en-US" dirty="0"/>
              <a:t>Click to edit Unique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>
              <a:spcAft>
                <a:spcPts val="800"/>
              </a:spcAft>
              <a:buFont typeface="Arial" pitchFamily="34" charset="0"/>
              <a:buChar char="•"/>
              <a:defRPr sz="2000"/>
            </a:lvl2pPr>
            <a:lvl3pPr>
              <a:spcAft>
                <a:spcPts val="800"/>
              </a:spcAft>
              <a:buFont typeface="Arial" pitchFamily="34" charset="0"/>
              <a:buChar char="•"/>
              <a:defRPr sz="1800"/>
            </a:lvl3pPr>
            <a:lvl4pPr>
              <a:spcAft>
                <a:spcPts val="800"/>
              </a:spcAft>
              <a:buFont typeface="Arial" pitchFamily="34" charset="0"/>
              <a:buChar char="•"/>
              <a:defRPr sz="1600"/>
            </a:lvl4pPr>
            <a:lvl5pPr>
              <a:spcAft>
                <a:spcPts val="8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6934200" y="6553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</a:t>
            </a:r>
            <a:fld id="{4405C30B-8A0B-4FBA-BF0A-12F053DED9EC}" type="slidenum"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62444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3DC7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3DC7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4648200" cy="609600"/>
          </a:xfrm>
        </p:spPr>
        <p:txBody>
          <a:bodyPr>
            <a:noAutofit/>
          </a:bodyPr>
          <a:lstStyle/>
          <a:p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 The Entrepreneurial Perspective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3962400"/>
            <a:ext cx="4648200" cy="685800"/>
          </a:xfrm>
        </p:spPr>
        <p:txBody>
          <a:bodyPr/>
          <a:lstStyle/>
          <a:p>
            <a:r>
              <a:rPr lang="en-US" sz="2800" dirty="0"/>
              <a:t>Chapter 1</a:t>
            </a:r>
          </a:p>
          <a:p>
            <a:r>
              <a:rPr lang="en-US" sz="2800" dirty="0"/>
              <a:t>The Entrepreneurial Mind-Set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Intention to Act Entrepreneurially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Entrepreneurial action is most often intentional.</a:t>
            </a:r>
          </a:p>
          <a:p>
            <a:pPr>
              <a:spcAft>
                <a:spcPts val="400"/>
              </a:spcAft>
            </a:pPr>
            <a:r>
              <a:rPr lang="en-US" dirty="0"/>
              <a:t>When actions are feasible and desirable, there are stronger intentions to act.</a:t>
            </a:r>
          </a:p>
          <a:p>
            <a:pPr lvl="1">
              <a:spcAft>
                <a:spcPts val="1200"/>
              </a:spcAft>
            </a:pPr>
            <a:r>
              <a:rPr lang="en-US" i="1" dirty="0"/>
              <a:t>Entrepreneurial intentions</a:t>
            </a:r>
            <a:r>
              <a:rPr lang="en-US" dirty="0"/>
              <a:t> can be explained the same way.</a:t>
            </a:r>
          </a:p>
          <a:p>
            <a:pPr>
              <a:spcAft>
                <a:spcPts val="1200"/>
              </a:spcAft>
            </a:pPr>
            <a:r>
              <a:rPr lang="en-US" i="1" dirty="0"/>
              <a:t>Entrepreneurial self-efficacy </a:t>
            </a:r>
            <a:r>
              <a:rPr lang="en-US" dirty="0"/>
              <a:t>refers to the conviction that one can successfully execute the behavior required.</a:t>
            </a:r>
          </a:p>
          <a:p>
            <a:pPr>
              <a:spcAft>
                <a:spcPts val="400"/>
              </a:spcAft>
            </a:pPr>
            <a:r>
              <a:rPr lang="en-US" i="1" dirty="0"/>
              <a:t>Perceived desirability</a:t>
            </a:r>
            <a:r>
              <a:rPr lang="en-US" dirty="0"/>
              <a:t> refers to an individual’s attitude toward entrepreneurial action.</a:t>
            </a:r>
          </a:p>
          <a:p>
            <a:pPr lvl="1"/>
            <a:r>
              <a:rPr lang="en-US" dirty="0"/>
              <a:t>The degree to which the entrepreneur has a favorable or unfavorable evaluation of the potential entrepreneurial outcomes.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 Background and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56260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Education.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A broad knowledge allows for the discovery of potential opportunities and assists adaptability.</a:t>
            </a:r>
          </a:p>
          <a:p>
            <a:pPr lvl="1"/>
            <a:r>
              <a:rPr lang="en-US" dirty="0"/>
              <a:t>Provides transferable knowledge, skills, and problem solving abilities.</a:t>
            </a:r>
          </a:p>
          <a:p>
            <a:pPr>
              <a:spcAft>
                <a:spcPts val="400"/>
              </a:spcAft>
            </a:pPr>
            <a:r>
              <a:rPr lang="en-US" dirty="0"/>
              <a:t>Age.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Entrepreneurial age reflects the entrepreneur’s experience.</a:t>
            </a:r>
          </a:p>
          <a:p>
            <a:pPr lvl="1"/>
            <a:r>
              <a:rPr lang="en-US" dirty="0"/>
              <a:t>Most entrepreneurs are between 22 and 45 when starting their career.</a:t>
            </a:r>
          </a:p>
          <a:p>
            <a:pPr lvl="1"/>
            <a:r>
              <a:rPr lang="en-US" dirty="0"/>
              <a:t>Milestone ages every five years (25, 30, 35, 40, and 45)</a:t>
            </a:r>
          </a:p>
          <a:p>
            <a:pPr>
              <a:spcAft>
                <a:spcPts val="400"/>
              </a:spcAft>
            </a:pPr>
            <a:r>
              <a:rPr lang="en-US" dirty="0"/>
              <a:t>Work History.</a:t>
            </a:r>
          </a:p>
          <a:p>
            <a:pPr lvl="1">
              <a:spcAft>
                <a:spcPts val="400"/>
              </a:spcAft>
            </a:pPr>
            <a:r>
              <a:rPr lang="en-US" i="1" dirty="0"/>
              <a:t>Work history</a:t>
            </a:r>
            <a:r>
              <a:rPr lang="en-US" dirty="0"/>
              <a:t> plays a role in the growth and success of a new venture.</a:t>
            </a:r>
          </a:p>
          <a:p>
            <a:pPr lvl="1"/>
            <a:r>
              <a:rPr lang="en-US" dirty="0"/>
              <a:t>Experience in financing, product development, manufacturing, distribution, and marketing are particularly important.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Models and Support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A </a:t>
            </a:r>
            <a:r>
              <a:rPr lang="en-US" i="1" dirty="0"/>
              <a:t>role model </a:t>
            </a:r>
            <a:r>
              <a:rPr lang="en-US" dirty="0"/>
              <a:t>is an important factor influencing an entrepreneur’s career path.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Can be relatives or successful community entrepreneurs.</a:t>
            </a:r>
          </a:p>
          <a:p>
            <a:pPr lvl="1"/>
            <a:r>
              <a:rPr lang="en-US" dirty="0"/>
              <a:t>Can serve as mentors before and after launch of the venture.</a:t>
            </a:r>
          </a:p>
          <a:p>
            <a:pPr>
              <a:spcAft>
                <a:spcPts val="400"/>
              </a:spcAft>
            </a:pPr>
            <a:r>
              <a:rPr lang="en-US" dirty="0"/>
              <a:t>As contacts expand, they form a network with density and centrality.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The entrepreneur should establish a </a:t>
            </a:r>
            <a:r>
              <a:rPr lang="en-US" i="1" dirty="0"/>
              <a:t>moral-support network</a:t>
            </a:r>
            <a:r>
              <a:rPr lang="en-US" dirty="0"/>
              <a:t> of family and friends…a cheering squad.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The entrepreneur also needs advice and counsel obtained from members of a </a:t>
            </a:r>
            <a:r>
              <a:rPr lang="en-US" i="1" dirty="0"/>
              <a:t>professional-support network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Mentors, business associates, suppliers, trade associations, and other personal affiliations.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"/>
              </a:spcAft>
            </a:pPr>
            <a:r>
              <a:rPr lang="en-US" dirty="0"/>
              <a:t>Entrepreneurial activity is embedded in networks of interpersonal relationships.</a:t>
            </a:r>
          </a:p>
          <a:p>
            <a:r>
              <a:rPr lang="en-US" dirty="0"/>
              <a:t>These networks offer:</a:t>
            </a:r>
          </a:p>
          <a:p>
            <a:pPr lvl="1"/>
            <a:r>
              <a:rPr lang="en-US" dirty="0"/>
              <a:t>Access to resources.</a:t>
            </a:r>
          </a:p>
          <a:p>
            <a:pPr lvl="1"/>
            <a:r>
              <a:rPr lang="en-US" dirty="0"/>
              <a:t>Assistance in discovering and exploiting new opportunities.</a:t>
            </a:r>
          </a:p>
          <a:p>
            <a:pPr lvl="1"/>
            <a:r>
              <a:rPr lang="en-US" dirty="0"/>
              <a:t>Opportunities to exchange goods and services.</a:t>
            </a:r>
          </a:p>
          <a:p>
            <a:pPr lvl="1"/>
            <a:r>
              <a:rPr lang="en-US" dirty="0"/>
              <a:t>Perceived feasibility that strengthens entrepreneurial intentions.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Entrepreneurship (ESG)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Entrepreneurial action can help us to sustain and develop.</a:t>
            </a:r>
          </a:p>
          <a:p>
            <a:r>
              <a:rPr lang="en-US" i="1" dirty="0"/>
              <a:t>Sustainable entrepreneurship</a:t>
            </a:r>
            <a:r>
              <a:rPr lang="en-US" dirty="0"/>
              <a:t> is focused on preserving nature, supporting life and community, transparent leadership in the pursuit of opportunities to bring future products and services into existence for gain.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Entrepreneurship (ESG)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Entrepreneurial action can help us both sustain and develop.</a:t>
            </a:r>
          </a:p>
          <a:p>
            <a:r>
              <a:rPr lang="en-US" i="1" dirty="0"/>
              <a:t>Sustainable entrepreneurship</a:t>
            </a:r>
            <a:r>
              <a:rPr lang="en-US" dirty="0"/>
              <a:t> is focused on preserving nature, supporting life and community, transparent leadership in the pursuit of opportunities to bring future products and services into existence for gain.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124188-6174-C954-F1D2-ED47569D4B1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276600"/>
          <a:ext cx="8077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72995859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333174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71566533"/>
                    </a:ext>
                  </a:extLst>
                </a:gridCol>
              </a:tblGrid>
              <a:tr h="3913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0" dirty="0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7151"/>
                  </a:ext>
                </a:extLst>
              </a:tr>
              <a:tr h="212320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Publishes a carbon or sustainability report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Limits harmful pollutants and chemicals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Seeks to lower greenhouse gas emissions and CO</a:t>
                      </a:r>
                      <a:r>
                        <a:rPr lang="en-US" sz="12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footprint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renewable energy sources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waste</a:t>
                      </a:r>
                    </a:p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Operates an ethical supply chains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Avoids overseas labor that may have questionable workplace safety or employ child labor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LGBTQ+ rights and encourages all forms of diversity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policies to protect against sexual misconduct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Pays fair (living) wages</a:t>
                      </a:r>
                    </a:p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Embraces diversity on board of directors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Embraces corporate transparency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Someone other than the CEO is chair of the 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Staggers board 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0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820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Entrepreneurs can generate economic wealth for themselves, but their impact on development can be far greater.</a:t>
            </a:r>
          </a:p>
          <a:p>
            <a:pPr lvl="1"/>
            <a:r>
              <a:rPr lang="en-US" dirty="0"/>
              <a:t>They can generate economic, environmental, and social gains for others including job opportunities or revenues for the government.</a:t>
            </a:r>
          </a:p>
          <a:p>
            <a:pPr lvl="1"/>
            <a:r>
              <a:rPr lang="en-US" dirty="0"/>
              <a:t>Environmental gains could be reduced air pollution, increased drinking-water quality, and other improved living conditions.</a:t>
            </a:r>
          </a:p>
          <a:p>
            <a:pPr lvl="1"/>
            <a:r>
              <a:rPr lang="en-US" dirty="0"/>
              <a:t>Social gains include improved child survival rates, longer life expectancy, superior education, equal opportunity, and so on.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Entrepreneurial actions begin at the nexus of a lucrative opportunity and an enterprising individual.</a:t>
            </a:r>
          </a:p>
          <a:p>
            <a:pPr>
              <a:spcAft>
                <a:spcPts val="500"/>
              </a:spcAft>
            </a:pPr>
            <a:r>
              <a:rPr lang="en-US" dirty="0"/>
              <a:t>An </a:t>
            </a:r>
            <a:r>
              <a:rPr lang="en-US" i="1" dirty="0"/>
              <a:t>entrepreneurial opportunity</a:t>
            </a:r>
            <a:r>
              <a:rPr lang="en-US" dirty="0"/>
              <a:t> could stem from: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A new market.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A new product for an existing market.</a:t>
            </a:r>
          </a:p>
          <a:p>
            <a:pPr lvl="1">
              <a:spcAft>
                <a:spcPts val="1500"/>
              </a:spcAft>
            </a:pPr>
            <a:r>
              <a:rPr lang="en-US" dirty="0"/>
              <a:t>Or, a new product for a new market.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Entrepreneurial Action and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McMullen-Shepherd model explains how knowledge and motivation influence two stages of </a:t>
            </a:r>
            <a:r>
              <a:rPr lang="en-US" i="1" dirty="0"/>
              <a:t>entrepreneurial action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Stage 1 is the realization an opportunity exists for someone.</a:t>
            </a:r>
          </a:p>
          <a:p>
            <a:pPr lvl="1">
              <a:spcAft>
                <a:spcPts val="2000"/>
              </a:spcAft>
            </a:pPr>
            <a:r>
              <a:rPr lang="en-US" dirty="0"/>
              <a:t>Stage 2 is determining whether it is an opportunity for themselves.</a:t>
            </a:r>
          </a:p>
          <a:p>
            <a:pPr>
              <a:spcAft>
                <a:spcPts val="2000"/>
              </a:spcAft>
            </a:pPr>
            <a:r>
              <a:rPr lang="en-US" dirty="0"/>
              <a:t>Acting on and pursuing the identified opportunity involves </a:t>
            </a:r>
            <a:r>
              <a:rPr lang="en-US" i="1" dirty="0"/>
              <a:t>entrepreneurial thinking.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C401-DD5A-6194-4D55-7B737AEB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303429-B18C-90B3-37B0-5F74DC9A975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46878" y="1578587"/>
            <a:ext cx="8050244" cy="370082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21B52B-FDFF-BA3C-62B4-C938451E5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59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Entrepreneurs Think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7835"/>
            <a:ext cx="8229600" cy="556260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Entrepreneurs sometimes make decisions in highly uncertain environments, with high stakes and immense time pressures. They need to think: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structurally,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engage in bricolage,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effectuate,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cognitively adapt.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Structurally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62400"/>
          </a:xfrm>
        </p:spPr>
        <p:txBody>
          <a:bodyPr/>
          <a:lstStyle/>
          <a:p>
            <a:r>
              <a:rPr lang="en-US" dirty="0"/>
              <a:t>Forming opportunity beliefs often requires creative mental leaps launched from the entrepreneur’s existing knowledge.</a:t>
            </a:r>
          </a:p>
          <a:p>
            <a:pPr lvl="1"/>
            <a:r>
              <a:rPr lang="en-US" i="1" dirty="0"/>
              <a:t>Superficial similarities </a:t>
            </a:r>
            <a:r>
              <a:rPr lang="en-US" dirty="0"/>
              <a:t>and </a:t>
            </a:r>
            <a:r>
              <a:rPr lang="en-US" i="1" dirty="0"/>
              <a:t>structural similarities </a:t>
            </a:r>
            <a:r>
              <a:rPr lang="en-US" dirty="0"/>
              <a:t>between the source (e.g., the market) and the destination (e.g., technology) help the entrepreneur make these creative mental leaps.</a:t>
            </a:r>
          </a:p>
          <a:p>
            <a:pPr lvl="1"/>
            <a:r>
              <a:rPr lang="en-US" dirty="0"/>
              <a:t>The challenge often lies in making creative mental leaps based on structural similarities – when the technology matches the market.</a:t>
            </a:r>
          </a:p>
        </p:txBody>
      </p:sp>
    </p:spTree>
    <p:extLst>
      <p:ext uri="{BB962C8B-B14F-4D97-AF65-F5344CB8AC3E}">
        <p14:creationId xmlns:p14="http://schemas.microsoft.com/office/powerpoint/2010/main" val="1286564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Bricolage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/>
              <a:t>Entrepreneurs often lack resources.</a:t>
            </a:r>
          </a:p>
          <a:p>
            <a:pPr lvl="1">
              <a:spcAft>
                <a:spcPts val="2000"/>
              </a:spcAft>
            </a:pPr>
            <a:r>
              <a:rPr lang="en-US" dirty="0"/>
              <a:t>They sometimes seek resources from others to provide the slack necessary to experiment and generate entrepreneurial opportunities or engage in bricolage.</a:t>
            </a:r>
          </a:p>
          <a:p>
            <a:pPr>
              <a:spcAft>
                <a:spcPts val="2000"/>
              </a:spcAft>
            </a:pPr>
            <a:r>
              <a:rPr lang="en-US" i="1" dirty="0"/>
              <a:t>Bricolage </a:t>
            </a:r>
            <a:r>
              <a:rPr lang="en-US" dirty="0"/>
              <a:t>refers to taking existing resources and experimenting,  tinkering, repackaging , and/or reframing them to be used in a way they were not originally  designed or conceived.</a:t>
            </a:r>
          </a:p>
          <a:p>
            <a:r>
              <a:rPr lang="en-US" dirty="0"/>
              <a:t>From this process of “making do,” entrepreneurs can create opportunities.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A </a:t>
            </a:r>
            <a:r>
              <a:rPr lang="en-US" i="1" dirty="0"/>
              <a:t>causal process</a:t>
            </a:r>
            <a:r>
              <a:rPr lang="en-US" dirty="0"/>
              <a:t> involves thinking of a desired outcome and then coming up with a plan to achieve that outcome.</a:t>
            </a:r>
          </a:p>
          <a:p>
            <a:r>
              <a:rPr lang="en-US" dirty="0"/>
              <a:t>The </a:t>
            </a:r>
            <a:r>
              <a:rPr lang="en-US" i="1" dirty="0"/>
              <a:t>effectuation process </a:t>
            </a:r>
            <a:r>
              <a:rPr lang="en-US" dirty="0"/>
              <a:t>looks at what a person has and then selects from several possible outcomes.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Allows entrepreneurs to think in a highly uncertain environment.</a:t>
            </a:r>
          </a:p>
          <a:p>
            <a:r>
              <a:rPr lang="en-US" dirty="0"/>
              <a:t>Most managers need to take an </a:t>
            </a:r>
            <a:r>
              <a:rPr lang="en-US" i="1" dirty="0"/>
              <a:t>entrepreneurial mind-set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develop this mindset, managers must:</a:t>
            </a:r>
          </a:p>
          <a:p>
            <a:pPr lvl="2"/>
            <a:r>
              <a:rPr lang="en-US" dirty="0"/>
              <a:t>attempt to make sense of opportunities,</a:t>
            </a:r>
          </a:p>
          <a:p>
            <a:pPr lvl="2"/>
            <a:r>
              <a:rPr lang="en-US" dirty="0"/>
              <a:t>constantly question their dominant logic, and</a:t>
            </a:r>
          </a:p>
          <a:p>
            <a:pPr lvl="2"/>
            <a:r>
              <a:rPr lang="en-US" dirty="0"/>
              <a:t>revisit what they think true about markets and firms.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Adaptability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To be good at effectuation, you must have </a:t>
            </a:r>
            <a:r>
              <a:rPr lang="en-US" i="1" dirty="0"/>
              <a:t>cognitive adaptability</a:t>
            </a:r>
            <a:r>
              <a:rPr lang="en-US" dirty="0"/>
              <a:t>.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The extent entrepreneurs are dynamic, flexible, self-regulating, and engaged in sensing and acting on changes in their environments.</a:t>
            </a:r>
          </a:p>
          <a:p>
            <a:pPr lvl="1"/>
            <a:r>
              <a:rPr lang="en-US" dirty="0"/>
              <a:t>Reflected in an entrepreneur’s ability to reflect upon, understand, and control their thinking and learning.</a:t>
            </a:r>
          </a:p>
          <a:p>
            <a:pPr>
              <a:spcAft>
                <a:spcPts val="400"/>
              </a:spcAft>
            </a:pPr>
            <a:r>
              <a:rPr lang="en-US" dirty="0"/>
              <a:t>Learn to be more cognitive by asking questions in four areas:</a:t>
            </a:r>
          </a:p>
          <a:p>
            <a:pPr lvl="1">
              <a:spcAft>
                <a:spcPts val="400"/>
              </a:spcAft>
            </a:pPr>
            <a:r>
              <a:rPr lang="en-US" i="1" dirty="0"/>
              <a:t>Comprehension questions.</a:t>
            </a:r>
          </a:p>
          <a:p>
            <a:pPr lvl="1">
              <a:spcAft>
                <a:spcPts val="400"/>
              </a:spcAft>
            </a:pPr>
            <a:r>
              <a:rPr lang="en-US" i="1" dirty="0"/>
              <a:t>Connection tasks.</a:t>
            </a:r>
          </a:p>
          <a:p>
            <a:pPr lvl="1">
              <a:spcAft>
                <a:spcPts val="400"/>
              </a:spcAft>
            </a:pPr>
            <a:r>
              <a:rPr lang="en-US" i="1" dirty="0"/>
              <a:t>Strategic tasks.</a:t>
            </a:r>
          </a:p>
          <a:p>
            <a:pPr lvl="1"/>
            <a:r>
              <a:rPr lang="en-US" i="1" dirty="0"/>
              <a:t>Reflection tasks.</a:t>
            </a:r>
          </a:p>
          <a:p>
            <a:r>
              <a:rPr lang="en-US" dirty="0"/>
              <a:t>Those able to increase cognitive adaptability can </a:t>
            </a:r>
            <a:r>
              <a:rPr lang="en-US" u="sng" dirty="0"/>
              <a:t>adapt to new situations</a:t>
            </a:r>
            <a:r>
              <a:rPr lang="en-US" dirty="0"/>
              <a:t>, </a:t>
            </a:r>
            <a:r>
              <a:rPr lang="en-US" u="sng" dirty="0"/>
              <a:t>be creative</a:t>
            </a:r>
            <a:r>
              <a:rPr lang="en-US" dirty="0"/>
              <a:t>, and </a:t>
            </a:r>
            <a:r>
              <a:rPr lang="en-US" u="sng" dirty="0"/>
              <a:t>communicate one’s reasoning behind a particular response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HHE_Accessible_PPT_Template-v3 (2)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 (2)</Template>
  <TotalTime>1286</TotalTime>
  <Words>1089</Words>
  <Application>Microsoft Office PowerPoint</Application>
  <PresentationFormat>On-screen Show (4:3)</PresentationFormat>
  <Paragraphs>124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ArumSans Bold</vt:lpstr>
      <vt:lpstr>ArumSans Regular</vt:lpstr>
      <vt:lpstr>Vectipede Rg</vt:lpstr>
      <vt:lpstr>Arial</vt:lpstr>
      <vt:lpstr>Calibri</vt:lpstr>
      <vt:lpstr>Verdana</vt:lpstr>
      <vt:lpstr>MHHE_Accessible_PPT_Template-v3 (2)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Part 1  The Entrepreneurial Perspective</vt:lpstr>
      <vt:lpstr>The Nature of Entrepreneurship</vt:lpstr>
      <vt:lpstr>Entrepreneurial Action and Thinking</vt:lpstr>
      <vt:lpstr>PowerPoint Presentation</vt:lpstr>
      <vt:lpstr>How Entrepreneurs Think</vt:lpstr>
      <vt:lpstr>Think Structurally</vt:lpstr>
      <vt:lpstr>Bricolage</vt:lpstr>
      <vt:lpstr>Effectuation</vt:lpstr>
      <vt:lpstr>Cognitive Adaptability</vt:lpstr>
      <vt:lpstr>The Intention to Act Entrepreneurially</vt:lpstr>
      <vt:lpstr>Entrepreneur Background and Characteristics</vt:lpstr>
      <vt:lpstr>Role Models and Support Systems</vt:lpstr>
      <vt:lpstr>Interpersonal Networks</vt:lpstr>
      <vt:lpstr>Sustainable Entrepreneurship (ESG)</vt:lpstr>
      <vt:lpstr>Sustainable Entrepreneurship (ESG)</vt:lpstr>
      <vt:lpstr>Entrepreneurial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</dc:creator>
  <cp:lastModifiedBy>Hon Shan Ho (SYEEM)</cp:lastModifiedBy>
  <cp:revision>41</cp:revision>
  <cp:lastPrinted>2023-01-06T09:33:36Z</cp:lastPrinted>
  <dcterms:created xsi:type="dcterms:W3CDTF">2018-08-24T14:57:00Z</dcterms:created>
  <dcterms:modified xsi:type="dcterms:W3CDTF">2023-01-11T10:32:07Z</dcterms:modified>
</cp:coreProperties>
</file>