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Oxygen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328">
          <p15:clr>
            <a:srgbClr val="FF9900"/>
          </p15:clr>
        </p15:guide>
        <p15:guide id="2" pos="2448">
          <p15:clr>
            <a:srgbClr val="FF9900"/>
          </p15:clr>
        </p15:guide>
        <p15:guide id="3" pos="3888">
          <p15:clr>
            <a:srgbClr val="FF0000"/>
          </p15:clr>
        </p15:guide>
        <p15:guide id="4" pos="2599">
          <p15:clr>
            <a:schemeClr val="accent1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Tyler T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28"/>
        <p:guide pos="2448"/>
        <p:guide pos="3888"/>
        <p:guide pos="259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Oxygen-bold.fntdata"/><Relationship Id="rId14" Type="http://schemas.openxmlformats.org/officeDocument/2006/relationships/slide" Target="slides/slide8.xml"/><Relationship Id="rId36" Type="http://schemas.openxmlformats.org/officeDocument/2006/relationships/font" Target="fonts/Oxygen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0-17T02:12:01.705">
    <p:pos x="188" y="618"/>
    <p:text>check verbiage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8e2d2328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8e2d2328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80e2584d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80e2584d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80e2584d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80e2584d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80e2584d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80e2584d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80e2584d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80e2584d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80e2584d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80e2584d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80e2584d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80e2584d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8e2d2328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8e2d2328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80e2584d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80e2584d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80e2584d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80e2584d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859a6c37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859a6c37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8e2d2328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8e2d2328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8e2d2328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8e2d2328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8e2d2328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8e2d2328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8f541819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8f541819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8f54181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8f54181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8e2d2328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8e2d2328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8f54181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8f54181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c9727ad7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c9727ad7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95f32356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95f32356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8e38e63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8e38e63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859a6c37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859a6c37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8f541819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8f541819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80e2584d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80e2584d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80e2584d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80e2584d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80e2584d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80e2584d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d2c2bc42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d2c2bc42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80e2584d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80e2584d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er's Them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29B6F"/>
              </a:buClr>
              <a:buSzPts val="2800"/>
              <a:buFont typeface="Oxygen"/>
              <a:buNone/>
              <a:defRPr sz="2800">
                <a:solidFill>
                  <a:srgbClr val="829B6F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Font typeface="Oxygen"/>
              <a:buChar char="●"/>
              <a:defRPr sz="18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400"/>
              <a:buFont typeface="Oxygen"/>
              <a:buChar char="○"/>
              <a:defRPr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400"/>
              <a:buFont typeface="Oxygen"/>
              <a:buChar char="■"/>
              <a:defRPr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400"/>
              <a:buFont typeface="Oxygen"/>
              <a:buChar char="●"/>
              <a:defRPr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400"/>
              <a:buFont typeface="Oxygen"/>
              <a:buChar char="○"/>
              <a:defRPr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400"/>
              <a:buFont typeface="Oxygen"/>
              <a:buChar char="■"/>
              <a:defRPr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400"/>
              <a:buFont typeface="Oxygen"/>
              <a:buChar char="●"/>
              <a:defRPr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400"/>
              <a:buFont typeface="Oxygen"/>
              <a:buChar char="○"/>
              <a:defRPr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400"/>
              <a:buFont typeface="Oxygen"/>
              <a:buChar char="■"/>
              <a:defRPr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comments" Target="../comments/comment1.xml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kaggle.com/arashnic/fitbit/discussion/273047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kaggle.com/arashnic/fitbit" TargetMode="External"/><Relationship Id="rId4" Type="http://schemas.openxmlformats.org/officeDocument/2006/relationships/hyperlink" Target="https://github.com/fatteryacid/case-b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A9999"/>
                </a:solidFill>
              </a:rPr>
              <a:t>How Can A Wellness Technology Company Play It Smart?</a:t>
            </a:r>
            <a:endParaRPr sz="3600">
              <a:solidFill>
                <a:srgbClr val="EA9999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00"/>
              <a:t>Bellabeat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00">
                <a:solidFill>
                  <a:srgbClr val="B7B7B7"/>
                </a:solidFill>
              </a:rPr>
              <a:t>October </a:t>
            </a:r>
            <a:r>
              <a:rPr lang="en" sz="1800">
                <a:solidFill>
                  <a:srgbClr val="B7B7B7"/>
                </a:solidFill>
              </a:rPr>
              <a:t>2021</a:t>
            </a:r>
            <a:endParaRPr sz="1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/>
          <p:nvPr/>
        </p:nvSpPr>
        <p:spPr>
          <a:xfrm>
            <a:off x="4557000" y="0"/>
            <a:ext cx="45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298850" y="982050"/>
            <a:ext cx="40326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A9999"/>
                </a:solidFill>
              </a:rPr>
              <a:t>Insights</a:t>
            </a:r>
            <a:endParaRPr b="1" sz="24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How many users are exercising?</a:t>
            </a:r>
            <a:endParaRPr sz="1400">
              <a:solidFill>
                <a:srgbClr val="666666"/>
              </a:solidFill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4835200" y="1263300"/>
            <a:ext cx="41283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Users spend most of their time sedentary.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Physical activity is most likely to be </a:t>
            </a:r>
            <a:r>
              <a:rPr b="1"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light</a:t>
            </a: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.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&lt;5% of time is spent in moderate/</a:t>
            </a: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vigorous</a:t>
            </a: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 activity.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EA9999"/>
                </a:solidFill>
              </a:rPr>
              <a:t>When are users exercising?</a:t>
            </a:r>
            <a:endParaRPr sz="4000">
              <a:solidFill>
                <a:srgbClr val="EA999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298850" y="982050"/>
            <a:ext cx="26565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Bulk of physical activity stems from 7AM - 7PM range.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792" y="0"/>
            <a:ext cx="5614815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298850" y="982050"/>
            <a:ext cx="26565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Consistent MET </a:t>
            </a:r>
            <a:endParaRPr sz="17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drop from 2PM - 3PM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peak from 5PM - 7PM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27" name="Google Shape;1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2325" y="1137638"/>
            <a:ext cx="5599749" cy="286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298850" y="982050"/>
            <a:ext cx="26565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Sunday to Thursday see highest peaks.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33" name="Google Shape;13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2325" y="1137638"/>
            <a:ext cx="5599749" cy="286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298850" y="982050"/>
            <a:ext cx="26565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Peak smoothes out 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Friday and Saturday.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39" name="Google Shape;13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2325" y="1137638"/>
            <a:ext cx="5599749" cy="286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298850" y="982050"/>
            <a:ext cx="26565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Suggests users are most likely to stick to exercise routine(s) on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Sunday to Thursday.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45" name="Google Shape;14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2325" y="1137638"/>
            <a:ext cx="5599749" cy="286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/>
          <p:nvPr/>
        </p:nvSpPr>
        <p:spPr>
          <a:xfrm>
            <a:off x="4557000" y="0"/>
            <a:ext cx="45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298850" y="982050"/>
            <a:ext cx="40326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A9999"/>
                </a:solidFill>
              </a:rPr>
              <a:t>Insights</a:t>
            </a:r>
            <a:endParaRPr b="1" sz="24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66666"/>
                </a:solidFill>
              </a:rPr>
              <a:t>When are users exercising?</a:t>
            </a:r>
            <a:endParaRPr b="1" sz="2400">
              <a:solidFill>
                <a:srgbClr val="666666"/>
              </a:solidFill>
            </a:endParaRPr>
          </a:p>
        </p:txBody>
      </p:sp>
      <p:sp>
        <p:nvSpPr>
          <p:cNvPr id="152" name="Google Shape;152;p29"/>
          <p:cNvSpPr txBox="1"/>
          <p:nvPr/>
        </p:nvSpPr>
        <p:spPr>
          <a:xfrm>
            <a:off x="4835200" y="1263300"/>
            <a:ext cx="4128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Most physical activity occurs between 7AM and 7PM.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Sunday through Thursday trend: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00"/>
              <a:buFont typeface="Oxygen"/>
              <a:buChar char="○"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Activity drops off between 2PM and 3PM.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00"/>
              <a:buFont typeface="Oxygen"/>
              <a:buChar char="○"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Activity peaks after 5PM.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Friday and Saturday have less overall activity.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EA9999"/>
                </a:solidFill>
              </a:rPr>
              <a:t>How are users exercising?</a:t>
            </a:r>
            <a:endParaRPr sz="4000">
              <a:solidFill>
                <a:srgbClr val="EA999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298850" y="982050"/>
            <a:ext cx="26565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Users are not taking many daily steps.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950" y="152400"/>
            <a:ext cx="544850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36807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209700" y="914100"/>
            <a:ext cx="3261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xygen"/>
                <a:ea typeface="Oxygen"/>
                <a:cs typeface="Oxygen"/>
                <a:sym typeface="Oxygen"/>
              </a:rPr>
              <a:t>Objective:</a:t>
            </a:r>
            <a:endParaRPr b="1" sz="200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xygen"/>
                <a:ea typeface="Oxygen"/>
                <a:cs typeface="Oxygen"/>
                <a:sym typeface="Oxygen"/>
              </a:rPr>
              <a:t>What are some trends in smart device usage?</a:t>
            </a:r>
            <a:endParaRPr sz="18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126350" y="914100"/>
            <a:ext cx="46008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A9999"/>
                </a:solidFill>
                <a:latin typeface="Oxygen"/>
                <a:ea typeface="Oxygen"/>
                <a:cs typeface="Oxygen"/>
                <a:sym typeface="Oxygen"/>
              </a:rPr>
              <a:t>Findings:</a:t>
            </a:r>
            <a:endParaRPr b="1" sz="2000">
              <a:solidFill>
                <a:srgbClr val="EA9999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Wears their device throughout the day, regardless of physical activity.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Has an opportunity to exercise after 5PM on most weekdays except Friday and Saturday.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Does not travel far by foot, suggesting usage of an exercise facility.</a:t>
            </a:r>
            <a:endParaRPr sz="18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298850" y="982050"/>
            <a:ext cx="26565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Users are also not traveling far distances on a daily basis.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950" y="152400"/>
            <a:ext cx="544850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298850" y="982050"/>
            <a:ext cx="26565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However, users are </a:t>
            </a:r>
            <a:r>
              <a:rPr lang="en" sz="1600">
                <a:solidFill>
                  <a:schemeClr val="dk1"/>
                </a:solidFill>
              </a:rPr>
              <a:t>logging </a:t>
            </a:r>
            <a:r>
              <a:rPr lang="en" sz="1600">
                <a:solidFill>
                  <a:schemeClr val="dk1"/>
                </a:solidFill>
              </a:rPr>
              <a:t>moderate to vigorous activities.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0275" y="1066313"/>
            <a:ext cx="5883853" cy="3010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/>
          <p:nvPr/>
        </p:nvSpPr>
        <p:spPr>
          <a:xfrm>
            <a:off x="3886200" y="0"/>
            <a:ext cx="52578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298850" y="982050"/>
            <a:ext cx="40326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A9999"/>
                </a:solidFill>
              </a:rPr>
              <a:t>Insights</a:t>
            </a:r>
            <a:endParaRPr b="1" sz="24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66666"/>
                </a:solidFill>
              </a:rPr>
              <a:t>How are users exercising?</a:t>
            </a:r>
            <a:endParaRPr b="1" sz="2400">
              <a:solidFill>
                <a:srgbClr val="666666"/>
              </a:solidFill>
            </a:endParaRPr>
          </a:p>
        </p:txBody>
      </p:sp>
      <p:sp>
        <p:nvSpPr>
          <p:cNvPr id="182" name="Google Shape;182;p34"/>
          <p:cNvSpPr txBox="1"/>
          <p:nvPr/>
        </p:nvSpPr>
        <p:spPr>
          <a:xfrm>
            <a:off x="4126350" y="1494300"/>
            <a:ext cx="47775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User activity is not directly tied to steps taken/distance traveled.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Likely exercise routines: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00"/>
              <a:buFont typeface="Oxygen"/>
              <a:buChar char="○"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Weight training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00"/>
              <a:buFont typeface="Oxygen"/>
              <a:buChar char="○"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Yoga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00"/>
              <a:buFont typeface="Oxygen"/>
              <a:buChar char="○"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Non-step related cardiovascular activities such as swimming.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/>
        </p:nvSpPr>
        <p:spPr>
          <a:xfrm>
            <a:off x="1004134" y="2156100"/>
            <a:ext cx="191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A9999"/>
                </a:solidFill>
                <a:latin typeface="Oxygen"/>
                <a:ea typeface="Oxygen"/>
                <a:cs typeface="Oxygen"/>
                <a:sym typeface="Oxygen"/>
              </a:rPr>
              <a:t>Goals for analysis:</a:t>
            </a:r>
            <a:endParaRPr b="1" sz="1600">
              <a:solidFill>
                <a:srgbClr val="EA9999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88" name="Google Shape;188;p35"/>
          <p:cNvSpPr txBox="1"/>
          <p:nvPr/>
        </p:nvSpPr>
        <p:spPr>
          <a:xfrm>
            <a:off x="3161975" y="2156100"/>
            <a:ext cx="507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  <a:latin typeface="Oxygen"/>
                <a:ea typeface="Oxygen"/>
                <a:cs typeface="Oxygen"/>
                <a:sym typeface="Oxygen"/>
              </a:rPr>
              <a:t>Identify behavioral patterns of smart device users.</a:t>
            </a:r>
            <a:endParaRPr sz="1600">
              <a:solidFill>
                <a:srgbClr val="EFEFEF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xygen"/>
                <a:ea typeface="Oxygen"/>
                <a:cs typeface="Oxygen"/>
                <a:sym typeface="Oxygen"/>
              </a:rPr>
              <a:t>Apply behavioral patterns to Bellabeat.</a:t>
            </a:r>
            <a:endParaRPr sz="1600"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/>
          <p:nvPr/>
        </p:nvSpPr>
        <p:spPr>
          <a:xfrm>
            <a:off x="0" y="0"/>
            <a:ext cx="38862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298850" y="982050"/>
            <a:ext cx="40326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9999"/>
                </a:solidFill>
              </a:rPr>
              <a:t>User Profile</a:t>
            </a:r>
            <a:endParaRPr b="1" sz="36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66666"/>
                </a:solidFill>
              </a:rPr>
              <a:t>From non-Bellabeat users.</a:t>
            </a:r>
            <a:endParaRPr b="1" sz="2400">
              <a:solidFill>
                <a:srgbClr val="666666"/>
              </a:solidFill>
            </a:endParaRPr>
          </a:p>
        </p:txBody>
      </p:sp>
      <p:sp>
        <p:nvSpPr>
          <p:cNvPr id="195" name="Google Shape;195;p36"/>
          <p:cNvSpPr txBox="1"/>
          <p:nvPr/>
        </p:nvSpPr>
        <p:spPr>
          <a:xfrm>
            <a:off x="4126350" y="1140300"/>
            <a:ext cx="47775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A typical smart device user..</a:t>
            </a:r>
            <a:endParaRPr sz="23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Wears their device</a:t>
            </a: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 throughout the day, regardless of physical activity.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Has an opportunity to exercise after 5PM on most </a:t>
            </a: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weekdays except Friday and Saturday</a:t>
            </a: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.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Does not travel far by foot, </a:t>
            </a: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suggesting usage of an exercise facility.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/>
          <p:nvPr/>
        </p:nvSpPr>
        <p:spPr>
          <a:xfrm>
            <a:off x="0" y="0"/>
            <a:ext cx="38862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298850" y="982050"/>
            <a:ext cx="40326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9999"/>
                </a:solidFill>
              </a:rPr>
              <a:t>Application</a:t>
            </a:r>
            <a:endParaRPr b="1" sz="36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To </a:t>
            </a:r>
            <a:r>
              <a:rPr lang="en" sz="1400">
                <a:solidFill>
                  <a:srgbClr val="666666"/>
                </a:solidFill>
              </a:rPr>
              <a:t>Bellabeat devices.</a:t>
            </a:r>
            <a:endParaRPr b="1" sz="2400">
              <a:solidFill>
                <a:srgbClr val="666666"/>
              </a:solidFill>
            </a:endParaRPr>
          </a:p>
        </p:txBody>
      </p:sp>
      <p:sp>
        <p:nvSpPr>
          <p:cNvPr id="202" name="Google Shape;202;p37"/>
          <p:cNvSpPr txBox="1"/>
          <p:nvPr/>
        </p:nvSpPr>
        <p:spPr>
          <a:xfrm>
            <a:off x="4126350" y="1563600"/>
            <a:ext cx="47775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Smart-devices must fulfill:</a:t>
            </a:r>
            <a:endParaRPr sz="23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Comfortable to wear throughout the day.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Unobtrusive to the user’s daily routine.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Reliably track &amp; log wellness ailments without user intervention.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38862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298850" y="982050"/>
            <a:ext cx="40326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9999"/>
                </a:solidFill>
              </a:rPr>
              <a:t>She’s busy</a:t>
            </a:r>
            <a:endParaRPr b="1" sz="36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Recommendations.</a:t>
            </a:r>
            <a:endParaRPr b="1" sz="2400">
              <a:solidFill>
                <a:srgbClr val="666666"/>
              </a:solidFill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4126350" y="1371150"/>
            <a:ext cx="4777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Market around how Bellabeat’s portfolio of products provide convenience for the busy woman.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Focal points: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00"/>
              <a:buFont typeface="Oxygen"/>
              <a:buChar char="●"/>
            </a:pPr>
            <a:r>
              <a:rPr b="1"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Leaf</a:t>
            </a: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: Shower safe, long-lasting battery, flexible wearing options.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00"/>
              <a:buFont typeface="Oxygen"/>
              <a:buChar char="●"/>
            </a:pPr>
            <a:r>
              <a:rPr b="1"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Time: </a:t>
            </a: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Lightweight, long-lasting battery.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00"/>
              <a:buFont typeface="Oxygen"/>
              <a:buChar char="●"/>
            </a:pPr>
            <a:r>
              <a:rPr b="1"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Spring: </a:t>
            </a: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Dishwasher safe, long-lasting battery.</a:t>
            </a:r>
            <a:endParaRPr b="1"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00"/>
              <a:buFont typeface="Oxygen"/>
              <a:buChar char="●"/>
            </a:pPr>
            <a:r>
              <a:rPr b="1"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Bellabeat App:</a:t>
            </a: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 Easily view all of your data.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38862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298850" y="982050"/>
            <a:ext cx="40326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A9999"/>
                </a:solidFill>
              </a:rPr>
              <a:t>Further exploration</a:t>
            </a:r>
            <a:endParaRPr b="1" sz="2400">
              <a:solidFill>
                <a:srgbClr val="EA9999"/>
              </a:solidFill>
            </a:endParaRPr>
          </a:p>
        </p:txBody>
      </p:sp>
      <p:sp>
        <p:nvSpPr>
          <p:cNvPr id="216" name="Google Shape;216;p39"/>
          <p:cNvSpPr txBox="1"/>
          <p:nvPr/>
        </p:nvSpPr>
        <p:spPr>
          <a:xfrm>
            <a:off x="4126350" y="1635900"/>
            <a:ext cx="4128300" cy="18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Do behaviors differ between men and women?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Do these behaviors hold up in a larger sample size?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Sample size is extremely limited at 33 total users.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Sample limited to 1-month’s worth of data.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units are ambiguous such as distance.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Missing basic demographic data such as gender, sex, age.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users remove their smart-devices for extended periods of time.</a:t>
            </a:r>
            <a:endParaRPr/>
          </a:p>
        </p:txBody>
      </p:sp>
      <p:sp>
        <p:nvSpPr>
          <p:cNvPr id="222" name="Google Shape;22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9999"/>
                </a:solidFill>
              </a:rPr>
              <a:t>Data Limitations</a:t>
            </a:r>
            <a:endParaRPr>
              <a:solidFill>
                <a:srgbClr val="EA9999"/>
              </a:solidFill>
            </a:endParaRPr>
          </a:p>
        </p:txBody>
      </p:sp>
      <p:sp>
        <p:nvSpPr>
          <p:cNvPr id="223" name="Google Shape;223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refer to my </a:t>
            </a:r>
            <a:r>
              <a:rPr lang="en" u="sng">
                <a:solidFill>
                  <a:schemeClr val="hlink"/>
                </a:solidFill>
                <a:hlinkClick r:id="rId3"/>
              </a:rPr>
              <a:t>discussion page on Kaggle</a:t>
            </a:r>
            <a:r>
              <a:rPr lang="en"/>
              <a:t> for an explanation for the ‘value’ column.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from FitBit users sourced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Kaggle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manipulation in SQL. Please view the scripts used </a:t>
            </a:r>
            <a:r>
              <a:rPr lang="en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 visualizations made with Tableau Public.</a:t>
            </a:r>
            <a:endParaRPr/>
          </a:p>
        </p:txBody>
      </p:sp>
      <p:sp>
        <p:nvSpPr>
          <p:cNvPr id="229" name="Google Shape;22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9999"/>
                </a:solidFill>
              </a:rPr>
              <a:t>About the Data</a:t>
            </a:r>
            <a:endParaRPr>
              <a:solidFill>
                <a:srgbClr val="EA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004134" y="2156100"/>
            <a:ext cx="191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A9999"/>
                </a:solidFill>
                <a:latin typeface="Oxygen"/>
                <a:ea typeface="Oxygen"/>
                <a:cs typeface="Oxygen"/>
                <a:sym typeface="Oxygen"/>
              </a:rPr>
              <a:t>Goals for analysis:</a:t>
            </a:r>
            <a:endParaRPr b="1" sz="1600">
              <a:solidFill>
                <a:srgbClr val="EA9999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161975" y="2156100"/>
            <a:ext cx="507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xygen"/>
                <a:ea typeface="Oxygen"/>
                <a:cs typeface="Oxygen"/>
                <a:sym typeface="Oxygen"/>
              </a:rPr>
              <a:t>Identify behavioral patterns of smart device users.</a:t>
            </a:r>
            <a:endParaRPr sz="160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xygen"/>
                <a:ea typeface="Oxygen"/>
                <a:cs typeface="Oxygen"/>
                <a:sym typeface="Oxygen"/>
              </a:rPr>
              <a:t>Apply behavioral patterns to Bellabeat.</a:t>
            </a:r>
            <a:endParaRPr sz="1600"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1004134" y="2156100"/>
            <a:ext cx="191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A9999"/>
                </a:solidFill>
                <a:latin typeface="Oxygen"/>
                <a:ea typeface="Oxygen"/>
                <a:cs typeface="Oxygen"/>
                <a:sym typeface="Oxygen"/>
              </a:rPr>
              <a:t>Goals for analysis:</a:t>
            </a:r>
            <a:endParaRPr b="1" sz="1600">
              <a:solidFill>
                <a:srgbClr val="EA9999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161975" y="2156100"/>
            <a:ext cx="507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xygen"/>
                <a:ea typeface="Oxygen"/>
                <a:cs typeface="Oxygen"/>
                <a:sym typeface="Oxygen"/>
              </a:rPr>
              <a:t>Identify behavioral patterns of smart device users.</a:t>
            </a:r>
            <a:endParaRPr sz="160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  <a:latin typeface="Oxygen"/>
                <a:ea typeface="Oxygen"/>
                <a:cs typeface="Oxygen"/>
                <a:sym typeface="Oxygen"/>
              </a:rPr>
              <a:t>Apply behavioral patterns to Bellabeat.</a:t>
            </a:r>
            <a:endParaRPr sz="1600">
              <a:solidFill>
                <a:srgbClr val="EFEFE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EA9999"/>
                </a:solidFill>
              </a:rPr>
              <a:t>How </a:t>
            </a:r>
            <a:r>
              <a:rPr lang="en" sz="4000">
                <a:solidFill>
                  <a:srgbClr val="EA9999"/>
                </a:solidFill>
              </a:rPr>
              <a:t>many users are exercising?</a:t>
            </a:r>
            <a:endParaRPr sz="4000">
              <a:solidFill>
                <a:srgbClr val="EA99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298850" y="982050"/>
            <a:ext cx="26565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Low MET average suggests users spend more time sedentary than active.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0" l="99" r="89" t="0"/>
          <a:stretch/>
        </p:blipFill>
        <p:spPr>
          <a:xfrm>
            <a:off x="3230275" y="1066313"/>
            <a:ext cx="5883853" cy="3010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298850" y="982050"/>
            <a:ext cx="26565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Low median values confirm the high count of sedentary (low) METs.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0" l="99" r="89" t="0"/>
          <a:stretch/>
        </p:blipFill>
        <p:spPr>
          <a:xfrm>
            <a:off x="3230275" y="1066313"/>
            <a:ext cx="5883853" cy="3010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298850" y="982050"/>
            <a:ext cx="26565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Most users spend their day in a sedentary state.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713" y="88700"/>
            <a:ext cx="457698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298850" y="982050"/>
            <a:ext cx="26565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Users are more likely to partake in light activity than moderate or strenuous activity.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3713" y="88700"/>
            <a:ext cx="457698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