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xygen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912">
          <p15:clr>
            <a:srgbClr val="9AA0A6"/>
          </p15:clr>
        </p15:guide>
        <p15:guide id="2" pos="56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12"/>
        <p:guide pos="56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xygen-regular.fntdata"/><Relationship Id="rId25" Type="http://schemas.openxmlformats.org/officeDocument/2006/relationships/slide" Target="slides/slide20.xml"/><Relationship Id="rId27" Type="http://schemas.openxmlformats.org/officeDocument/2006/relationships/font" Target="fonts/Oxyge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2c2bc4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d2c2bc4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2c2bc42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d2c2bc42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d2c2bc42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d2c2bc4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comment on how it is similar to casual user’s use patterns.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d2c2bc42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d2c2bc42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2c2bc42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d2c2bc42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d2c2bc42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d2c2bc42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casual users let go when the seasons turn unfavorable, it’s safe to say they have an alternative method of transportation.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d2c2bc42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d2c2bc42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1: Annual members riding during unfavorable winter months is evidence/suggests that Cyclistic or bicycles are their primary method of transportation.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2: Weekend trips are most likely for leisure or exercise. Longer trip durations do not necessarily mean leisure trips.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3: Since casual users drop off during winter months, they need to have alternatives to transportation.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c9727ad7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c9727ad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c9727ad7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c9727ad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54b1fe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54b1fe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59a6c3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59a6c3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c9727a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c9727a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59a6c3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859a6c3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2c2bc4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2c2bc4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2c2bc42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2c2bc42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2c2bc4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d2c2bc4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d2c2bc42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d2c2bc4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use patterns– implies that regardless of whether the rides are 0-30min, 30-60min, or 60+ min, casual users are using for similar purposes.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2c2bc42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2c2bc42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Implies casual users are mostly composed of users for leisure.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d2c2bc42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d2c2bc42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rides could mean multiple things.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er's Them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29B6F"/>
              </a:buClr>
              <a:buSzPts val="2800"/>
              <a:buFont typeface="Oxygen"/>
              <a:buNone/>
              <a:defRPr sz="2800">
                <a:solidFill>
                  <a:srgbClr val="829B6F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800"/>
              <a:buFont typeface="Oxygen"/>
              <a:buChar char="●"/>
              <a:defRPr sz="18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○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■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●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○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■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●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○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400"/>
              <a:buFont typeface="Oxygen"/>
              <a:buChar char="■"/>
              <a:defRPr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ivvy-tripdata.s3.amazonaws.com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1-dKJihVZmj3bsurdKaJTFZPXSEkpzzUe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86E8"/>
                </a:solidFill>
              </a:rPr>
              <a:t>Navigating Speedy Success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/>
              <a:t>Cyclistic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rgbClr val="B7B7B7"/>
                </a:solidFill>
              </a:rPr>
              <a:t>August 2021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298850" y="982050"/>
            <a:ext cx="2545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Annual Members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Concentrated 0-30 minute usage.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0" y="786175"/>
            <a:ext cx="5994148" cy="357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298850" y="982050"/>
            <a:ext cx="2545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Annual Members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Significant weekday usage within 0-30 min segment.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0" y="786175"/>
            <a:ext cx="5994148" cy="357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298850" y="982050"/>
            <a:ext cx="2545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Annual Members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30-60 min segment sees departure from use pattern.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0" y="786175"/>
            <a:ext cx="5994148" cy="357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298850" y="982050"/>
            <a:ext cx="2545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Comparison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Overlapping 0-30 minute use cases between user types.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Members do not capture 60+ min riders.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0" y="999875"/>
            <a:ext cx="5994148" cy="314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298850" y="982050"/>
            <a:ext cx="2545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Comparison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Annual members retain usage through winter months.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0" y="274200"/>
            <a:ext cx="5994148" cy="459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298850" y="982050"/>
            <a:ext cx="2545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Comparison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Annual members still primarily take 0-30 min rides during winter months.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0" y="499550"/>
            <a:ext cx="5994148" cy="414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0" y="0"/>
            <a:ext cx="45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298850" y="982050"/>
            <a:ext cx="40326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Hypotheses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4835200" y="1263300"/>
            <a:ext cx="412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Annual members use Cyclistic as a primary transport solution for short, recurring trips.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Casual users use Cyclistic primarily for weekend trips and can make longer 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(30+ min) trips.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Casual users hypothesized to use Cyclistic as an </a:t>
            </a:r>
            <a:r>
              <a:rPr i="1"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alternative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 transportation solution due to winter month drop-off.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/>
          <p:nvPr/>
        </p:nvSpPr>
        <p:spPr>
          <a:xfrm>
            <a:off x="0" y="0"/>
            <a:ext cx="45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298850" y="982050"/>
            <a:ext cx="40326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Recommendations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4835200" y="915600"/>
            <a:ext cx="41283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AutoNum type="arabicPeriod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Incentivize longer (30+ min), weekend trips through membership with discounts.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AutoNum type="arabicPeriod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Target marketing messages for </a:t>
            </a:r>
            <a:r>
              <a:rPr i="1"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utility 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riders who have short, recurring rides.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Oxygen"/>
              <a:buAutoNum type="arabicPeriod"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Build docking stations close together (&lt;30 mins).</a:t>
            </a:r>
            <a:endParaRPr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/>
          <p:nvPr/>
        </p:nvSpPr>
        <p:spPr>
          <a:xfrm>
            <a:off x="0" y="0"/>
            <a:ext cx="4587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298850" y="982050"/>
            <a:ext cx="40326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Further exploration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4835200" y="1854450"/>
            <a:ext cx="41283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How many 60+ minute rides are results from user error when returning bikes?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Do different bike types have impact on users?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Data sources</a:t>
            </a:r>
            <a:r>
              <a:rPr lang="en"/>
              <a:t>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Divvy_Trips_2019_Q2.csv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Divvy_Trips_2019_Q3.csv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Divvy_Trips_2019_Q4.csv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Divvy_Trips_2020_Q1.csv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202004-divvy-tripdata.csv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202005-divvy-tripdata.csv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202006-divvy-tripdata.csv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202007-divvy-tripdata.csv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202008-divvy-tripdata.csv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202009-divvy-tripdata.csv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2020010-divvy-tripdata.csv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202011-divvy-tripdata.csv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202012-divvy-tripdata.csv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202101-divvy-tripdata.csv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202102-divvy-tripdata.csv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202103-divvy-tripdata.csv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202104-divvy-tripdata.csv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202105-divvy-tripdata.csv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202106-divvy-tripdata.csv</a:t>
            </a:r>
            <a:endParaRPr sz="900"/>
          </a:p>
        </p:txBody>
      </p:sp>
      <p:sp>
        <p:nvSpPr>
          <p:cNvPr id="170" name="Google Shape;170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limitations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Flawed start and end times resulting in negative ride lengths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Empty end stations -- will need to confirm with stakeholders whether bikes are stolen or system fault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Bike ID system has changed, historical data is not relevant/useful for identifying bike types.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36807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09700" y="914100"/>
            <a:ext cx="3261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xygen"/>
                <a:ea typeface="Oxygen"/>
                <a:cs typeface="Oxygen"/>
                <a:sym typeface="Oxygen"/>
              </a:rPr>
              <a:t>Objective:</a:t>
            </a:r>
            <a:endParaRPr b="1" sz="20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xygen"/>
                <a:ea typeface="Oxygen"/>
                <a:cs typeface="Oxygen"/>
                <a:sym typeface="Oxygen"/>
              </a:rPr>
              <a:t>Discover how annual members and casual users use Cyclistic bikes differently.</a:t>
            </a:r>
            <a:endParaRPr sz="18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111950" y="914100"/>
            <a:ext cx="4600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Findings:</a:t>
            </a:r>
            <a:endParaRPr b="1" sz="200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Annual members use Cyclistic as a transport solution for short, recurring trips.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Casual users use Cyclistic primarily for weekend trips and can make longer 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(30+ min) trips.</a:t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Casual users hypothesized to use Cyclistic as an </a:t>
            </a:r>
            <a:r>
              <a:rPr i="1"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alternative</a:t>
            </a:r>
            <a:r>
              <a:rPr lang="en" sz="1600">
                <a:solidFill>
                  <a:srgbClr val="2D2D2D"/>
                </a:solidFill>
                <a:latin typeface="Oxygen"/>
                <a:ea typeface="Oxygen"/>
                <a:cs typeface="Oxygen"/>
                <a:sym typeface="Oxygen"/>
              </a:rPr>
              <a:t> transportation solution due to winter month drop-off.</a:t>
            </a:r>
            <a:endParaRPr sz="1800">
              <a:solidFill>
                <a:srgbClr val="2D2D2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Documentation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Handled and manipulated data in SQL.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multiple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together sources using primary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data with negative ride durations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duplicates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unnecessary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new dimensions for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view code and documentation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004134" y="2156100"/>
            <a:ext cx="19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rPr>
              <a:t>Goals for analysis:</a:t>
            </a:r>
            <a:endParaRPr b="1" sz="1600">
              <a:solidFill>
                <a:schemeClr val="accen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61975" y="2156100"/>
            <a:ext cx="507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xygen"/>
                <a:ea typeface="Oxygen"/>
                <a:cs typeface="Oxygen"/>
                <a:sym typeface="Oxygen"/>
              </a:rPr>
              <a:t>Identify key use-case for each user type.</a:t>
            </a:r>
            <a:endParaRPr sz="16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98850" y="982050"/>
            <a:ext cx="2656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Annual members trending </a:t>
            </a:r>
            <a:r>
              <a:rPr lang="en" sz="1600">
                <a:solidFill>
                  <a:srgbClr val="FF0000"/>
                </a:solidFill>
              </a:rPr>
              <a:t>down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Casual users are trending </a:t>
            </a:r>
            <a:r>
              <a:rPr lang="en" sz="1600">
                <a:solidFill>
                  <a:srgbClr val="6AA84F"/>
                </a:solidFill>
              </a:rPr>
              <a:t>up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0" y="1282325"/>
            <a:ext cx="5994148" cy="257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98850" y="982050"/>
            <a:ext cx="2545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Analyzing 3 time-frame buckets for use-case.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3829800" y="67675"/>
            <a:ext cx="4684800" cy="149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0 - 30</a:t>
            </a:r>
            <a:endParaRPr sz="3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minutes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3829800" y="1823550"/>
            <a:ext cx="4684800" cy="149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30 - 60</a:t>
            </a:r>
            <a:endParaRPr sz="3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minutes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3829800" y="3579425"/>
            <a:ext cx="4684800" cy="149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Oxygen"/>
                <a:ea typeface="Oxygen"/>
                <a:cs typeface="Oxygen"/>
                <a:sym typeface="Oxygen"/>
              </a:rPr>
              <a:t>60+</a:t>
            </a:r>
            <a:endParaRPr sz="3600"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minutes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62050" y="982050"/>
            <a:ext cx="2545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</a:rPr>
              <a:t>83.01%</a:t>
            </a:r>
            <a:r>
              <a:rPr lang="en" sz="1600">
                <a:solidFill>
                  <a:srgbClr val="000000"/>
                </a:solidFill>
              </a:rPr>
              <a:t> of users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take 0-30 minute rides.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Annual members take more than </a:t>
            </a:r>
            <a:r>
              <a:rPr lang="en" sz="1600" u="sng">
                <a:solidFill>
                  <a:srgbClr val="000000"/>
                </a:solidFill>
              </a:rPr>
              <a:t>2x</a:t>
            </a:r>
            <a:r>
              <a:rPr lang="en" sz="1600">
                <a:solidFill>
                  <a:srgbClr val="000000"/>
                </a:solidFill>
              </a:rPr>
              <a:t> amount of 0-30 minute rides.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Casual users take more 30+ minute rides.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150" y="26800"/>
            <a:ext cx="2786725" cy="50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298850" y="982050"/>
            <a:ext cx="2545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Casual Users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Similar use patterns in each bucket.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0" y="786175"/>
            <a:ext cx="5994148" cy="357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98850" y="982050"/>
            <a:ext cx="2545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Casual Users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Noticeable </a:t>
            </a:r>
            <a:r>
              <a:rPr lang="en" sz="1600" u="sng">
                <a:solidFill>
                  <a:schemeClr val="dk1"/>
                </a:solidFill>
              </a:rPr>
              <a:t>increase</a:t>
            </a:r>
            <a:r>
              <a:rPr lang="en" sz="1600">
                <a:solidFill>
                  <a:schemeClr val="dk1"/>
                </a:solidFill>
              </a:rPr>
              <a:t> in usage toward weekends for all buckets.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0" y="786175"/>
            <a:ext cx="5994148" cy="357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98850" y="982050"/>
            <a:ext cx="25455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Casual Users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Less, but significant usage for longer (30+ min) rides.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50" y="786175"/>
            <a:ext cx="5994148" cy="3570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