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1430000" cy="8801100"/>
  <p:notesSz cx="6858000" cy="9144000"/>
  <p:embeddedFontLst>
    <p:embeddedFont>
      <p:font typeface="Crimson Pro Bold" charset="1" panose="00000000000000000000"/>
      <p:regular r:id="rId18"/>
    </p:embeddedFont>
    <p:embeddedFont>
      <p:font typeface="Open Sans 1" charset="1" panose="00000000000000000000"/>
      <p:regular r:id="rId19"/>
    </p:embeddedFont>
    <p:embeddedFont>
      <p:font typeface="Open Sans 2" charset="1" panose="020B0606030504020204"/>
      <p:regular r:id="rId20"/>
    </p:embeddedFont>
    <p:embeddedFont>
      <p:font typeface="Roboto" charset="1" panose="02000000000000000000"/>
      <p:regular r:id="rId21"/>
    </p:embeddedFont>
    <p:embeddedFont>
      <p:font typeface="Roboto Bold" charset="1" panose="02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jpe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Relationship Id="rId7" Target="../media/image22.png" Type="http://schemas.openxmlformats.org/officeDocument/2006/relationships/image"/><Relationship Id="rId8" Target="../media/image2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6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11" Target="../media/image11.png" Type="http://schemas.openxmlformats.org/officeDocument/2006/relationships/image"/><Relationship Id="rId12" Target="../media/image12.svg" Type="http://schemas.openxmlformats.org/officeDocument/2006/relationships/image"/><Relationship Id="rId13" Target="../media/image13.svg" Type="http://schemas.openxmlformats.org/officeDocument/2006/relationships/image"/><Relationship Id="rId14" Target="../media/image14.png" Type="http://schemas.openxmlformats.org/officeDocument/2006/relationships/image"/><Relationship Id="rId15" Target="../media/image15.svg" Type="http://schemas.openxmlformats.org/officeDocument/2006/relationships/image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Relationship Id="rId7" Target="../media/image22.png" Type="http://schemas.openxmlformats.org/officeDocument/2006/relationships/image"/><Relationship Id="rId8" Target="../media/image2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svg" Type="http://schemas.openxmlformats.org/officeDocument/2006/relationships/image"/><Relationship Id="rId2" Target="../media/image25.jpe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3.png" Type="http://schemas.openxmlformats.org/officeDocument/2006/relationships/image"/><Relationship Id="rId6" Target="../media/image28.svg" Type="http://schemas.openxmlformats.org/officeDocument/2006/relationships/image"/><Relationship Id="rId7" Target="../media/image29.png" Type="http://schemas.openxmlformats.org/officeDocument/2006/relationships/image"/><Relationship Id="rId8" Target="../media/image30.sv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jpeg" Type="http://schemas.openxmlformats.org/officeDocument/2006/relationships/image"/><Relationship Id="rId3" Target="../media/image35.png" Type="http://schemas.openxmlformats.org/officeDocument/2006/relationships/image"/><Relationship Id="rId4" Target="../media/image36.svg" Type="http://schemas.openxmlformats.org/officeDocument/2006/relationships/image"/><Relationship Id="rId5" Target="../media/image37.png" Type="http://schemas.openxmlformats.org/officeDocument/2006/relationships/image"/><Relationship Id="rId6" Target="../media/image38.svg" Type="http://schemas.openxmlformats.org/officeDocument/2006/relationships/image"/><Relationship Id="rId7" Target="../media/image39.png" Type="http://schemas.openxmlformats.org/officeDocument/2006/relationships/image"/><Relationship Id="rId8" Target="../media/image4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jpeg" Type="http://schemas.openxmlformats.org/officeDocument/2006/relationships/image"/><Relationship Id="rId3" Target="../media/image42.png" Type="http://schemas.openxmlformats.org/officeDocument/2006/relationships/image"/><Relationship Id="rId4" Target="../media/image4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48291" y="0"/>
            <a:ext cx="5345021" cy="8801100"/>
          </a:xfrm>
          <a:custGeom>
            <a:avLst/>
            <a:gdLst/>
            <a:ahLst/>
            <a:cxnLst/>
            <a:rect r="r" b="b" t="t" l="l"/>
            <a:pathLst>
              <a:path h="8801100" w="5345021">
                <a:moveTo>
                  <a:pt x="0" y="0"/>
                </a:moveTo>
                <a:lnTo>
                  <a:pt x="5345021" y="0"/>
                </a:lnTo>
                <a:lnTo>
                  <a:pt x="5345021" y="8801100"/>
                </a:lnTo>
                <a:lnTo>
                  <a:pt x="0" y="8801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" t="-3" r="-964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742118" y="1498577"/>
            <a:ext cx="6687882" cy="3098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13"/>
              </a:lnSpc>
            </a:pPr>
            <a:r>
              <a:rPr lang="en-US" b="true" sz="4223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Présentation de VetCare 360</a:t>
            </a:r>
          </a:p>
          <a:p>
            <a:pPr algn="l">
              <a:lnSpc>
                <a:spcPts val="4894"/>
              </a:lnSpc>
            </a:pPr>
            <a:r>
              <a:rPr lang="en-US" sz="1957">
                <a:solidFill>
                  <a:srgbClr val="443728"/>
                </a:solidFill>
                <a:latin typeface="Open Sans 1"/>
                <a:ea typeface="Open Sans 1"/>
                <a:cs typeface="Open Sans 1"/>
                <a:sym typeface="Open Sans 1"/>
              </a:rPr>
              <a:t>Application JavaFX pour gérer une clinique vétérinaire simple.</a:t>
            </a:r>
          </a:p>
          <a:p>
            <a:pPr algn="l">
              <a:lnSpc>
                <a:spcPts val="4894"/>
              </a:lnSpc>
            </a:pPr>
            <a:r>
              <a:rPr lang="en-US" sz="1957">
                <a:solidFill>
                  <a:srgbClr val="443728"/>
                </a:solidFill>
                <a:latin typeface="Open Sans 1"/>
                <a:ea typeface="Open Sans 1"/>
                <a:cs typeface="Open Sans 1"/>
                <a:sym typeface="Open Sans 1"/>
              </a:rPr>
              <a:t>Pas de base de données, stockage temporaire en mémoire.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348490" y="6307771"/>
            <a:ext cx="4937197" cy="132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2"/>
              </a:lnSpc>
            </a:pPr>
            <a:r>
              <a:rPr lang="en-US" sz="2236">
                <a:solidFill>
                  <a:srgbClr val="443728"/>
                </a:solidFill>
                <a:latin typeface="Open Sans 1"/>
                <a:ea typeface="Open Sans 1"/>
                <a:cs typeface="Open Sans 1"/>
                <a:sym typeface="Open Sans 1"/>
              </a:rPr>
              <a:t>Présenté par : FATIMA EL OUAHBI ET</a:t>
            </a:r>
          </a:p>
          <a:p>
            <a:pPr algn="l">
              <a:lnSpc>
                <a:spcPts val="5592"/>
              </a:lnSpc>
            </a:pPr>
            <a:r>
              <a:rPr lang="en-US" sz="2236">
                <a:solidFill>
                  <a:srgbClr val="443728"/>
                </a:solidFill>
                <a:latin typeface="Open Sans 1"/>
                <a:ea typeface="Open Sans 1"/>
                <a:cs typeface="Open Sans 1"/>
                <a:sym typeface="Open Sans 1"/>
              </a:rPr>
              <a:t> SIHAM AHGADDAD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7"/>
            <a:ext cx="11430000" cy="2850328"/>
          </a:xfrm>
          <a:custGeom>
            <a:avLst/>
            <a:gdLst/>
            <a:ahLst/>
            <a:cxnLst/>
            <a:rect r="r" b="b" t="t" l="l"/>
            <a:pathLst>
              <a:path h="2850328" w="11430000">
                <a:moveTo>
                  <a:pt x="0" y="0"/>
                </a:moveTo>
                <a:lnTo>
                  <a:pt x="11430000" y="0"/>
                </a:lnTo>
                <a:lnTo>
                  <a:pt x="11430000" y="2850328"/>
                </a:lnTo>
                <a:lnTo>
                  <a:pt x="0" y="28503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507" t="-12" r="-1650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6572" y="4003672"/>
            <a:ext cx="3422647" cy="1374772"/>
          </a:xfrm>
          <a:custGeom>
            <a:avLst/>
            <a:gdLst/>
            <a:ahLst/>
            <a:cxnLst/>
            <a:rect r="r" b="b" t="t" l="l"/>
            <a:pathLst>
              <a:path h="1374772" w="3422647">
                <a:moveTo>
                  <a:pt x="0" y="0"/>
                </a:moveTo>
                <a:lnTo>
                  <a:pt x="3422647" y="0"/>
                </a:lnTo>
                <a:lnTo>
                  <a:pt x="3422647" y="1374772"/>
                </a:lnTo>
                <a:lnTo>
                  <a:pt x="0" y="13747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003672" y="4003672"/>
            <a:ext cx="3422647" cy="1374772"/>
          </a:xfrm>
          <a:custGeom>
            <a:avLst/>
            <a:gdLst/>
            <a:ahLst/>
            <a:cxnLst/>
            <a:rect r="r" b="b" t="t" l="l"/>
            <a:pathLst>
              <a:path h="1374772" w="3422647">
                <a:moveTo>
                  <a:pt x="0" y="0"/>
                </a:moveTo>
                <a:lnTo>
                  <a:pt x="3422647" y="0"/>
                </a:lnTo>
                <a:lnTo>
                  <a:pt x="3422647" y="1374772"/>
                </a:lnTo>
                <a:lnTo>
                  <a:pt x="0" y="13747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470772" y="4003672"/>
            <a:ext cx="3422647" cy="1374772"/>
          </a:xfrm>
          <a:custGeom>
            <a:avLst/>
            <a:gdLst/>
            <a:ahLst/>
            <a:cxnLst/>
            <a:rect r="r" b="b" t="t" l="l"/>
            <a:pathLst>
              <a:path h="1374772" w="3422647">
                <a:moveTo>
                  <a:pt x="0" y="0"/>
                </a:moveTo>
                <a:lnTo>
                  <a:pt x="3422647" y="0"/>
                </a:lnTo>
                <a:lnTo>
                  <a:pt x="3422647" y="1374772"/>
                </a:lnTo>
                <a:lnTo>
                  <a:pt x="0" y="137477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00075" y="3222060"/>
            <a:ext cx="6828606" cy="59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5"/>
              </a:lnSpc>
            </a:pPr>
            <a:r>
              <a:rPr lang="en-US" sz="3375" spc="16">
                <a:solidFill>
                  <a:srgbClr val="2E3C4E"/>
                </a:solidFill>
                <a:latin typeface="Open Sans 2"/>
                <a:ea typeface="Open Sans 2"/>
                <a:cs typeface="Open Sans 2"/>
                <a:sym typeface="Open Sans 2"/>
              </a:rPr>
              <a:t>Perspectives et prochaines étapes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81050" y="4230405"/>
            <a:ext cx="2443401" cy="872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8">
                <a:solidFill>
                  <a:srgbClr val="384653"/>
                </a:solidFill>
                <a:latin typeface="Open Sans 2"/>
                <a:ea typeface="Open Sans 2"/>
                <a:cs typeface="Open Sans 2"/>
                <a:sym typeface="Open Sans 2"/>
              </a:rPr>
              <a:t>Tests utilisateurs</a:t>
            </a:r>
          </a:p>
          <a:p>
            <a:pPr algn="l">
              <a:lnSpc>
                <a:spcPts val="2025"/>
              </a:lnSpc>
            </a:pPr>
            <a:r>
              <a:rPr lang="en-US" sz="1350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Recueillir des retours et ajuster l9application.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248150" y="4230405"/>
            <a:ext cx="2890504" cy="615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8">
                <a:solidFill>
                  <a:srgbClr val="384653"/>
                </a:solidFill>
                <a:latin typeface="Open Sans 2"/>
                <a:ea typeface="Open Sans 2"/>
                <a:cs typeface="Open Sans 2"/>
                <a:sym typeface="Open Sans 2"/>
              </a:rPr>
              <a:t>Ajout de fonctionnalités</a:t>
            </a: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Intégrer gestion financière et rappels.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715250" y="4230405"/>
            <a:ext cx="2825610" cy="872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8">
                <a:solidFill>
                  <a:srgbClr val="384653"/>
                </a:solidFill>
                <a:latin typeface="Open Sans 2"/>
                <a:ea typeface="Open Sans 2"/>
                <a:cs typeface="Open Sans 2"/>
                <a:sym typeface="Open Sans 2"/>
              </a:rPr>
              <a:t>Passage à une base externe</a:t>
            </a:r>
          </a:p>
          <a:p>
            <a:pPr algn="l">
              <a:lnSpc>
                <a:spcPts val="2025"/>
              </a:lnSpc>
            </a:pPr>
            <a:r>
              <a:rPr lang="en-US" sz="1350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Étendre la stabilité et la persistance des données.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6967" y="0"/>
            <a:ext cx="4736428" cy="9167707"/>
          </a:xfrm>
          <a:custGeom>
            <a:avLst/>
            <a:gdLst/>
            <a:ahLst/>
            <a:cxnLst/>
            <a:rect r="r" b="b" t="t" l="l"/>
            <a:pathLst>
              <a:path h="9167707" w="4736428">
                <a:moveTo>
                  <a:pt x="0" y="0"/>
                </a:moveTo>
                <a:lnTo>
                  <a:pt x="4736428" y="0"/>
                </a:lnTo>
                <a:lnTo>
                  <a:pt x="4736428" y="9167707"/>
                </a:lnTo>
                <a:lnTo>
                  <a:pt x="0" y="91677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1" t="-3" r="-28948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86325" y="2012385"/>
            <a:ext cx="6008694" cy="4297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24"/>
              </a:lnSpc>
            </a:pPr>
            <a:r>
              <a:rPr lang="en-US" sz="4374" spc="21">
                <a:solidFill>
                  <a:srgbClr val="2E3C4E"/>
                </a:solidFill>
                <a:latin typeface="Open Sans 2"/>
                <a:ea typeface="Open Sans 2"/>
                <a:cs typeface="Open Sans 2"/>
                <a:sym typeface="Open Sans 2"/>
              </a:rPr>
              <a:t>Conclusion </a:t>
            </a:r>
          </a:p>
          <a:p>
            <a:pPr algn="l">
              <a:lnSpc>
                <a:spcPts val="3524"/>
              </a:lnSpc>
            </a:pPr>
            <a:r>
              <a:rPr lang="en-US" b="true" sz="2349">
                <a:solidFill>
                  <a:srgbClr val="384653"/>
                </a:solidFill>
                <a:latin typeface="Roboto Bold"/>
                <a:ea typeface="Roboto Bold"/>
                <a:cs typeface="Roboto Bold"/>
                <a:sym typeface="Roboto Bold"/>
              </a:rPr>
              <a:t>VetCare 360</a:t>
            </a:r>
            <a:r>
              <a:rPr lang="en-US" sz="2349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 est un modèle simplifié pour apprendre la gestion d9une clinique vétérinaire. Son interface claire est idéale pour la démonstration et l9apprentissage.</a:t>
            </a:r>
          </a:p>
          <a:p>
            <a:pPr algn="l">
              <a:lnSpc>
                <a:spcPts val="5874"/>
              </a:lnSpc>
            </a:pPr>
            <a:r>
              <a:rPr lang="en-US" sz="2349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Elle offre une expérience utilisateur structurée, malgré l'absence de base de </a:t>
            </a:r>
          </a:p>
          <a:p>
            <a:pPr algn="l">
              <a:lnSpc>
                <a:spcPts val="1174"/>
              </a:lnSpc>
            </a:pPr>
            <a:r>
              <a:rPr lang="en-US" sz="2349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données externe.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71046" y="0"/>
            <a:ext cx="5858954" cy="8801100"/>
          </a:xfrm>
          <a:custGeom>
            <a:avLst/>
            <a:gdLst/>
            <a:ahLst/>
            <a:cxnLst/>
            <a:rect r="r" b="b" t="t" l="l"/>
            <a:pathLst>
              <a:path h="8801100" w="5858954">
                <a:moveTo>
                  <a:pt x="0" y="0"/>
                </a:moveTo>
                <a:lnTo>
                  <a:pt x="5858954" y="0"/>
                </a:lnTo>
                <a:lnTo>
                  <a:pt x="5858954" y="8801100"/>
                </a:lnTo>
                <a:lnTo>
                  <a:pt x="0" y="8801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" t="-3" r="-7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00075" y="4069632"/>
            <a:ext cx="4911128" cy="1295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7"/>
              </a:lnSpc>
            </a:pPr>
            <a:r>
              <a:rPr lang="en-US" b="true" sz="3375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Merci pour votre attention</a:t>
            </a:r>
          </a:p>
          <a:p>
            <a:pPr algn="l">
              <a:lnSpc>
                <a:spcPts val="1687"/>
              </a:lnSpc>
            </a:pPr>
          </a:p>
          <a:p>
            <a:pPr algn="l">
              <a:lnSpc>
                <a:spcPts val="1687"/>
              </a:lnSpc>
            </a:pPr>
          </a:p>
          <a:p>
            <a:pPr algn="l">
              <a:lnSpc>
                <a:spcPts val="1687"/>
              </a:lnSpc>
            </a:pPr>
          </a:p>
          <a:p>
            <a:pPr algn="l">
              <a:lnSpc>
                <a:spcPts val="1687"/>
              </a:lnSpc>
            </a:pPr>
          </a:p>
          <a:p>
            <a:pPr algn="l">
              <a:lnSpc>
                <a:spcPts val="3375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68602" y="257"/>
            <a:ext cx="4861398" cy="8945946"/>
          </a:xfrm>
          <a:custGeom>
            <a:avLst/>
            <a:gdLst/>
            <a:ahLst/>
            <a:cxnLst/>
            <a:rect r="r" b="b" t="t" l="l"/>
            <a:pathLst>
              <a:path h="8945946" w="4861398">
                <a:moveTo>
                  <a:pt x="0" y="0"/>
                </a:moveTo>
                <a:lnTo>
                  <a:pt x="4861398" y="0"/>
                </a:lnTo>
                <a:lnTo>
                  <a:pt x="4861398" y="8945946"/>
                </a:lnTo>
                <a:lnTo>
                  <a:pt x="0" y="89459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534" t="-3" r="-3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6572" y="2222497"/>
            <a:ext cx="517522" cy="507997"/>
          </a:xfrm>
          <a:custGeom>
            <a:avLst/>
            <a:gdLst/>
            <a:ahLst/>
            <a:cxnLst/>
            <a:rect r="r" b="b" t="t" l="l"/>
            <a:pathLst>
              <a:path h="507997" w="517522">
                <a:moveTo>
                  <a:pt x="0" y="0"/>
                </a:moveTo>
                <a:lnTo>
                  <a:pt x="517522" y="0"/>
                </a:lnTo>
                <a:lnTo>
                  <a:pt x="517522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36572" y="3155947"/>
            <a:ext cx="517522" cy="517522"/>
          </a:xfrm>
          <a:custGeom>
            <a:avLst/>
            <a:gdLst/>
            <a:ahLst/>
            <a:cxnLst/>
            <a:rect r="r" b="b" t="t" l="l"/>
            <a:pathLst>
              <a:path h="517522" w="517522">
                <a:moveTo>
                  <a:pt x="0" y="0"/>
                </a:moveTo>
                <a:lnTo>
                  <a:pt x="517522" y="0"/>
                </a:lnTo>
                <a:lnTo>
                  <a:pt x="517522" y="517522"/>
                </a:lnTo>
                <a:lnTo>
                  <a:pt x="0" y="5175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36572" y="4098922"/>
            <a:ext cx="517522" cy="507997"/>
          </a:xfrm>
          <a:custGeom>
            <a:avLst/>
            <a:gdLst/>
            <a:ahLst/>
            <a:cxnLst/>
            <a:rect r="r" b="b" t="t" l="l"/>
            <a:pathLst>
              <a:path h="507997" w="517522">
                <a:moveTo>
                  <a:pt x="0" y="0"/>
                </a:moveTo>
                <a:lnTo>
                  <a:pt x="517522" y="0"/>
                </a:lnTo>
                <a:lnTo>
                  <a:pt x="517522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36572" y="5032372"/>
            <a:ext cx="517522" cy="517522"/>
          </a:xfrm>
          <a:custGeom>
            <a:avLst/>
            <a:gdLst/>
            <a:ahLst/>
            <a:cxnLst/>
            <a:rect r="r" b="b" t="t" l="l"/>
            <a:pathLst>
              <a:path h="517522" w="517522">
                <a:moveTo>
                  <a:pt x="0" y="0"/>
                </a:moveTo>
                <a:lnTo>
                  <a:pt x="517522" y="0"/>
                </a:lnTo>
                <a:lnTo>
                  <a:pt x="517522" y="517522"/>
                </a:lnTo>
                <a:lnTo>
                  <a:pt x="0" y="51752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613147" y="2222497"/>
            <a:ext cx="517522" cy="507997"/>
          </a:xfrm>
          <a:custGeom>
            <a:avLst/>
            <a:gdLst/>
            <a:ahLst/>
            <a:cxnLst/>
            <a:rect r="r" b="b" t="t" l="l"/>
            <a:pathLst>
              <a:path h="507997" w="517522">
                <a:moveTo>
                  <a:pt x="0" y="0"/>
                </a:moveTo>
                <a:lnTo>
                  <a:pt x="517522" y="0"/>
                </a:lnTo>
                <a:lnTo>
                  <a:pt x="517522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613147" y="3155947"/>
            <a:ext cx="517522" cy="517522"/>
          </a:xfrm>
          <a:custGeom>
            <a:avLst/>
            <a:gdLst/>
            <a:ahLst/>
            <a:cxnLst/>
            <a:rect r="r" b="b" t="t" l="l"/>
            <a:pathLst>
              <a:path h="517522" w="517522">
                <a:moveTo>
                  <a:pt x="0" y="0"/>
                </a:moveTo>
                <a:lnTo>
                  <a:pt x="517522" y="0"/>
                </a:lnTo>
                <a:lnTo>
                  <a:pt x="517522" y="517522"/>
                </a:lnTo>
                <a:lnTo>
                  <a:pt x="0" y="5175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613147" y="4098922"/>
            <a:ext cx="517522" cy="507997"/>
          </a:xfrm>
          <a:custGeom>
            <a:avLst/>
            <a:gdLst/>
            <a:ahLst/>
            <a:cxnLst/>
            <a:rect r="r" b="b" t="t" l="l"/>
            <a:pathLst>
              <a:path h="507997" w="517522">
                <a:moveTo>
                  <a:pt x="0" y="0"/>
                </a:moveTo>
                <a:lnTo>
                  <a:pt x="517522" y="0"/>
                </a:lnTo>
                <a:lnTo>
                  <a:pt x="517522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00075" y="955110"/>
            <a:ext cx="4691243" cy="1090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6"/>
              </a:lnSpc>
            </a:pPr>
            <a:r>
              <a:rPr lang="en-US" sz="3375" spc="16">
                <a:solidFill>
                  <a:srgbClr val="2E3C4E"/>
                </a:solidFill>
                <a:latin typeface="Open Sans 2"/>
                <a:ea typeface="Open Sans 2"/>
                <a:cs typeface="Open Sans 2"/>
                <a:sym typeface="Open Sans 2"/>
              </a:rPr>
              <a:t>Plan de la présentation VetCare 360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09317" y="2058257"/>
            <a:ext cx="170507" cy="574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62"/>
              </a:lnSpc>
            </a:pPr>
            <a:r>
              <a:rPr lang="en-US" sz="2025" spc="10">
                <a:solidFill>
                  <a:srgbClr val="384653"/>
                </a:solidFill>
                <a:latin typeface="Open Sans 2"/>
                <a:ea typeface="Open Sans 2"/>
                <a:cs typeface="Open Sans 2"/>
                <a:sym typeface="Open Sans 2"/>
              </a:rPr>
              <a:t>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09317" y="3001232"/>
            <a:ext cx="170507" cy="574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62"/>
              </a:lnSpc>
            </a:pPr>
            <a:r>
              <a:rPr lang="en-US" sz="2025" spc="10">
                <a:solidFill>
                  <a:srgbClr val="384653"/>
                </a:solidFill>
                <a:latin typeface="Open Sans 2"/>
                <a:ea typeface="Open Sans 2"/>
                <a:cs typeface="Open Sans 2"/>
                <a:sym typeface="Open Sans 2"/>
              </a:rPr>
              <a:t>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09317" y="3934682"/>
            <a:ext cx="170507" cy="574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62"/>
              </a:lnSpc>
            </a:pPr>
            <a:r>
              <a:rPr lang="en-US" sz="2025" spc="10">
                <a:solidFill>
                  <a:srgbClr val="384653"/>
                </a:solidFill>
                <a:latin typeface="Open Sans 2"/>
                <a:ea typeface="Open Sans 2"/>
                <a:cs typeface="Open Sans 2"/>
                <a:sym typeface="Open Sans 2"/>
              </a:rPr>
              <a:t>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09317" y="4877648"/>
            <a:ext cx="170507" cy="574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62"/>
              </a:lnSpc>
            </a:pPr>
            <a:r>
              <a:rPr lang="en-US" sz="2025" spc="10">
                <a:solidFill>
                  <a:srgbClr val="384653"/>
                </a:solidFill>
                <a:latin typeface="Open Sans 2"/>
                <a:ea typeface="Open Sans 2"/>
                <a:cs typeface="Open Sans 2"/>
                <a:sym typeface="Open Sans 2"/>
              </a:rPr>
              <a:t>7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788273" y="2058257"/>
            <a:ext cx="170507" cy="574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62"/>
              </a:lnSpc>
            </a:pPr>
            <a:r>
              <a:rPr lang="en-US" sz="2025" spc="10">
                <a:solidFill>
                  <a:srgbClr val="384653"/>
                </a:solidFill>
                <a:latin typeface="Open Sans 2"/>
                <a:ea typeface="Open Sans 2"/>
                <a:cs typeface="Open Sans 2"/>
                <a:sym typeface="Open Sans 2"/>
              </a:rPr>
              <a:t>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788273" y="3001232"/>
            <a:ext cx="170507" cy="574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62"/>
              </a:lnSpc>
            </a:pPr>
            <a:r>
              <a:rPr lang="en-US" sz="2025" spc="10">
                <a:solidFill>
                  <a:srgbClr val="384653"/>
                </a:solidFill>
                <a:latin typeface="Open Sans 2"/>
                <a:ea typeface="Open Sans 2"/>
                <a:cs typeface="Open Sans 2"/>
                <a:sym typeface="Open Sans 2"/>
              </a:rPr>
              <a:t>4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788273" y="3934682"/>
            <a:ext cx="170507" cy="574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62"/>
              </a:lnSpc>
            </a:pPr>
            <a:r>
              <a:rPr lang="en-US" sz="2025" spc="10">
                <a:solidFill>
                  <a:srgbClr val="384653"/>
                </a:solidFill>
                <a:latin typeface="Open Sans 2"/>
                <a:ea typeface="Open Sans 2"/>
                <a:cs typeface="Open Sans 2"/>
                <a:sym typeface="Open Sans 2"/>
              </a:rPr>
              <a:t>6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57288" y="5135280"/>
            <a:ext cx="1788409" cy="280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8">
                <a:solidFill>
                  <a:srgbClr val="384653"/>
                </a:solidFill>
                <a:latin typeface="Open Sans 2"/>
                <a:ea typeface="Open Sans 2"/>
                <a:cs typeface="Open Sans 2"/>
                <a:sym typeface="Open Sans 2"/>
              </a:rPr>
              <a:t>Défis re</a:t>
            </a:r>
            <a:r>
              <a:rPr lang="en-US" sz="1687" spc="8">
                <a:solidFill>
                  <a:srgbClr val="384653"/>
                </a:solidFill>
                <a:latin typeface="Open Sans 2"/>
                <a:ea typeface="Open Sans 2"/>
                <a:cs typeface="Open Sans 2"/>
                <a:sym typeface="Open Sans 2"/>
              </a:rPr>
              <a:t>ncontrés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57288" y="2325405"/>
            <a:ext cx="1189177" cy="292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8">
                <a:solidFill>
                  <a:srgbClr val="384653"/>
                </a:solidFill>
                <a:latin typeface="Open Sans 2"/>
                <a:ea typeface="Open Sans 2"/>
                <a:cs typeface="Open Sans 2"/>
                <a:sym typeface="Open Sans 2"/>
              </a:rPr>
              <a:t>Introduction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54094" y="3308704"/>
            <a:ext cx="2236784" cy="266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5"/>
              </a:lnSpc>
            </a:pPr>
            <a:r>
              <a:rPr lang="en-US" sz="1687" spc="8">
                <a:solidFill>
                  <a:srgbClr val="384653"/>
                </a:solidFill>
                <a:latin typeface="Open Sans 2"/>
                <a:ea typeface="Open Sans 2"/>
                <a:cs typeface="Open Sans 2"/>
                <a:sym typeface="Open Sans 2"/>
              </a:rPr>
              <a:t>Technologies </a:t>
            </a:r>
            <a:r>
              <a:rPr lang="en-US" sz="1687" spc="8">
                <a:solidFill>
                  <a:srgbClr val="384653"/>
                </a:solidFill>
                <a:latin typeface="Open Sans 2"/>
                <a:ea typeface="Open Sans 2"/>
                <a:cs typeface="Open Sans 2"/>
                <a:sym typeface="Open Sans 2"/>
              </a:rPr>
              <a:t>utilisées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236244" y="2353980"/>
            <a:ext cx="2227583" cy="247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99"/>
              </a:lnSpc>
            </a:pPr>
            <a:r>
              <a:rPr lang="en-US" sz="1687" spc="8">
                <a:solidFill>
                  <a:srgbClr val="384653"/>
                </a:solidFill>
                <a:latin typeface="Open Sans 2"/>
                <a:ea typeface="Open Sans 2"/>
                <a:cs typeface="Open Sans 2"/>
                <a:sym typeface="Open Sans 2"/>
              </a:rPr>
              <a:t>Objectif de projet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177527" y="3169148"/>
            <a:ext cx="2227583" cy="504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99"/>
              </a:lnSpc>
            </a:pPr>
            <a:r>
              <a:rPr lang="en-US" sz="1687" spc="8">
                <a:solidFill>
                  <a:srgbClr val="384653"/>
                </a:solidFill>
                <a:latin typeface="Open Sans 2"/>
                <a:ea typeface="Open Sans 2"/>
                <a:cs typeface="Open Sans 2"/>
                <a:sym typeface="Open Sans 2"/>
              </a:rPr>
              <a:t>Fonctionnalités principales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177527" y="4225485"/>
            <a:ext cx="2227583" cy="504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99"/>
              </a:lnSpc>
            </a:pPr>
            <a:r>
              <a:rPr lang="en-US" sz="1687" spc="8">
                <a:solidFill>
                  <a:srgbClr val="384653"/>
                </a:solidFill>
                <a:latin typeface="Open Sans 2"/>
                <a:ea typeface="Open Sans 2"/>
                <a:cs typeface="Open Sans 2"/>
                <a:sym typeface="Open Sans 2"/>
              </a:rPr>
              <a:t>Extension possible du projet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57186" y="4180518"/>
            <a:ext cx="2033692" cy="576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8">
                <a:solidFill>
                  <a:srgbClr val="384653"/>
                </a:solidFill>
                <a:latin typeface="Open Sans 2"/>
                <a:ea typeface="Open Sans 2"/>
                <a:cs typeface="Open Sans 2"/>
                <a:sym typeface="Open Sans 2"/>
              </a:rPr>
              <a:t>Avantages pédagogiques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3656583" y="4985206"/>
            <a:ext cx="604395" cy="604395"/>
          </a:xfrm>
          <a:custGeom>
            <a:avLst/>
            <a:gdLst/>
            <a:ahLst/>
            <a:cxnLst/>
            <a:rect r="r" b="b" t="t" l="l"/>
            <a:pathLst>
              <a:path h="604395" w="604395">
                <a:moveTo>
                  <a:pt x="0" y="0"/>
                </a:moveTo>
                <a:lnTo>
                  <a:pt x="604395" y="0"/>
                </a:lnTo>
                <a:lnTo>
                  <a:pt x="604395" y="604395"/>
                </a:lnTo>
                <a:lnTo>
                  <a:pt x="0" y="60439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450556" y="6169019"/>
            <a:ext cx="517522" cy="517522"/>
          </a:xfrm>
          <a:custGeom>
            <a:avLst/>
            <a:gdLst/>
            <a:ahLst/>
            <a:cxnLst/>
            <a:rect r="r" b="b" t="t" l="l"/>
            <a:pathLst>
              <a:path h="517522" w="517522">
                <a:moveTo>
                  <a:pt x="0" y="0"/>
                </a:moveTo>
                <a:lnTo>
                  <a:pt x="517522" y="0"/>
                </a:lnTo>
                <a:lnTo>
                  <a:pt x="517522" y="517521"/>
                </a:lnTo>
                <a:lnTo>
                  <a:pt x="0" y="51752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3871908" y="4968869"/>
            <a:ext cx="170507" cy="561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62"/>
              </a:lnSpc>
            </a:pPr>
            <a:r>
              <a:rPr lang="en-US" sz="2025" spc="10">
                <a:solidFill>
                  <a:srgbClr val="384653"/>
                </a:solidFill>
                <a:latin typeface="Open Sans 2"/>
                <a:ea typeface="Open Sans 2"/>
                <a:cs typeface="Open Sans 2"/>
                <a:sym typeface="Open Sans 2"/>
              </a:rPr>
              <a:t>8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24826" y="5973889"/>
            <a:ext cx="170507" cy="561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62"/>
              </a:lnSpc>
            </a:pPr>
            <a:r>
              <a:rPr lang="en-US" sz="2025" spc="10">
                <a:solidFill>
                  <a:srgbClr val="384653"/>
                </a:solidFill>
                <a:latin typeface="Open Sans 2"/>
                <a:ea typeface="Open Sans 2"/>
                <a:cs typeface="Open Sans 2"/>
                <a:sym typeface="Open Sans 2"/>
              </a:rPr>
              <a:t>9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53332" y="6159494"/>
            <a:ext cx="1788409" cy="280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8">
                <a:solidFill>
                  <a:srgbClr val="384653"/>
                </a:solidFill>
                <a:latin typeface="Open Sans 2"/>
                <a:ea typeface="Open Sans 2"/>
                <a:cs typeface="Open Sans 2"/>
                <a:sym typeface="Open Sans 2"/>
              </a:rPr>
              <a:t>Conclusion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260978" y="5197469"/>
            <a:ext cx="2144132" cy="576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8">
                <a:solidFill>
                  <a:srgbClr val="384653"/>
                </a:solidFill>
                <a:latin typeface="Open Sans 2"/>
                <a:ea typeface="Open Sans 2"/>
                <a:cs typeface="Open Sans 2"/>
                <a:sym typeface="Open Sans 2"/>
              </a:rPr>
              <a:t>perspectives et prochaines étapes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7"/>
            <a:ext cx="4702433" cy="8800843"/>
          </a:xfrm>
          <a:custGeom>
            <a:avLst/>
            <a:gdLst/>
            <a:ahLst/>
            <a:cxnLst/>
            <a:rect r="r" b="b" t="t" l="l"/>
            <a:pathLst>
              <a:path h="8800843" w="4702433">
                <a:moveTo>
                  <a:pt x="0" y="0"/>
                </a:moveTo>
                <a:lnTo>
                  <a:pt x="4702433" y="0"/>
                </a:lnTo>
                <a:lnTo>
                  <a:pt x="4702433" y="8800843"/>
                </a:lnTo>
                <a:lnTo>
                  <a:pt x="0" y="88008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8" t="-3" r="-24683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24981" y="1177976"/>
            <a:ext cx="8817719" cy="1832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78"/>
              </a:lnSpc>
            </a:pPr>
            <a:r>
              <a:rPr lang="en-US" sz="7322" spc="36">
                <a:solidFill>
                  <a:srgbClr val="2E3C4E"/>
                </a:solidFill>
                <a:latin typeface="Open Sans 2"/>
                <a:ea typeface="Open Sans 2"/>
                <a:cs typeface="Open Sans 2"/>
                <a:sym typeface="Open Sans 2"/>
              </a:rPr>
              <a:t>I</a:t>
            </a:r>
            <a:r>
              <a:rPr lang="en-US" sz="7322" spc="36">
                <a:solidFill>
                  <a:srgbClr val="2E3C4E"/>
                </a:solidFill>
                <a:latin typeface="Open Sans 2"/>
                <a:ea typeface="Open Sans 2"/>
                <a:cs typeface="Open Sans 2"/>
                <a:sym typeface="Open Sans 2"/>
              </a:rPr>
              <a:t>ntroduction</a:t>
            </a:r>
          </a:p>
          <a:p>
            <a:pPr algn="l">
              <a:lnSpc>
                <a:spcPts val="5811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4702433" y="3946190"/>
            <a:ext cx="6448597" cy="2066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 spc="14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VetCare 360 est une application de bureau Java avec JavaFX. Elle facilite la gestion d'une clinique vétérinaire simple, sans base de données.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7"/>
            <a:ext cx="11430000" cy="3097978"/>
          </a:xfrm>
          <a:custGeom>
            <a:avLst/>
            <a:gdLst/>
            <a:ahLst/>
            <a:cxnLst/>
            <a:rect r="r" b="b" t="t" l="l"/>
            <a:pathLst>
              <a:path h="3097978" w="11430000">
                <a:moveTo>
                  <a:pt x="0" y="0"/>
                </a:moveTo>
                <a:lnTo>
                  <a:pt x="11430000" y="0"/>
                </a:lnTo>
                <a:lnTo>
                  <a:pt x="11430000" y="3097978"/>
                </a:lnTo>
                <a:lnTo>
                  <a:pt x="0" y="30979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285" t="-12" r="-2228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6572" y="4003672"/>
            <a:ext cx="3422647" cy="1374772"/>
          </a:xfrm>
          <a:custGeom>
            <a:avLst/>
            <a:gdLst/>
            <a:ahLst/>
            <a:cxnLst/>
            <a:rect r="r" b="b" t="t" l="l"/>
            <a:pathLst>
              <a:path h="1374772" w="3422647">
                <a:moveTo>
                  <a:pt x="0" y="0"/>
                </a:moveTo>
                <a:lnTo>
                  <a:pt x="3422647" y="0"/>
                </a:lnTo>
                <a:lnTo>
                  <a:pt x="3422647" y="1374772"/>
                </a:lnTo>
                <a:lnTo>
                  <a:pt x="0" y="13747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003672" y="4003672"/>
            <a:ext cx="3422647" cy="1374772"/>
          </a:xfrm>
          <a:custGeom>
            <a:avLst/>
            <a:gdLst/>
            <a:ahLst/>
            <a:cxnLst/>
            <a:rect r="r" b="b" t="t" l="l"/>
            <a:pathLst>
              <a:path h="1374772" w="3422647">
                <a:moveTo>
                  <a:pt x="0" y="0"/>
                </a:moveTo>
                <a:lnTo>
                  <a:pt x="3422647" y="0"/>
                </a:lnTo>
                <a:lnTo>
                  <a:pt x="3422647" y="1374772"/>
                </a:lnTo>
                <a:lnTo>
                  <a:pt x="0" y="13747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470772" y="4003672"/>
            <a:ext cx="3422647" cy="1374772"/>
          </a:xfrm>
          <a:custGeom>
            <a:avLst/>
            <a:gdLst/>
            <a:ahLst/>
            <a:cxnLst/>
            <a:rect r="r" b="b" t="t" l="l"/>
            <a:pathLst>
              <a:path h="1374772" w="3422647">
                <a:moveTo>
                  <a:pt x="0" y="0"/>
                </a:moveTo>
                <a:lnTo>
                  <a:pt x="3422647" y="0"/>
                </a:lnTo>
                <a:lnTo>
                  <a:pt x="3422647" y="1374772"/>
                </a:lnTo>
                <a:lnTo>
                  <a:pt x="0" y="137477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00075" y="3222060"/>
            <a:ext cx="3603384" cy="59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5"/>
              </a:lnSpc>
            </a:pPr>
            <a:r>
              <a:rPr lang="en-US" sz="3375" spc="16">
                <a:solidFill>
                  <a:srgbClr val="2E3C4E"/>
                </a:solidFill>
                <a:latin typeface="Open Sans 2"/>
                <a:ea typeface="Open Sans 2"/>
                <a:cs typeface="Open Sans 2"/>
                <a:sym typeface="Open Sans 2"/>
              </a:rPr>
              <a:t>Objectif du projet </a:t>
            </a:r>
            <a:r>
              <a:rPr lang="en-US" sz="3375" spc="16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 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81050" y="4230405"/>
            <a:ext cx="2949216" cy="872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8">
                <a:solidFill>
                  <a:srgbClr val="384653"/>
                </a:solidFill>
                <a:latin typeface="Open Sans 2"/>
                <a:ea typeface="Open Sans 2"/>
                <a:cs typeface="Open Sans 2"/>
                <a:sym typeface="Open Sans 2"/>
              </a:rPr>
              <a:t>Faciliter la gestion</a:t>
            </a:r>
          </a:p>
          <a:p>
            <a:pPr algn="l">
              <a:lnSpc>
                <a:spcPts val="2025"/>
              </a:lnSpc>
            </a:pPr>
            <a:r>
              <a:rPr lang="en-US" sz="1350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Un outil numérique pour organiser les données rapidement et simplement.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248150" y="4230405"/>
            <a:ext cx="3021625" cy="872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8">
                <a:solidFill>
                  <a:srgbClr val="384653"/>
                </a:solidFill>
                <a:latin typeface="Open Sans 2"/>
                <a:ea typeface="Open Sans 2"/>
                <a:cs typeface="Open Sans 2"/>
                <a:sym typeface="Open Sans 2"/>
              </a:rPr>
              <a:t>Accessibilité</a:t>
            </a:r>
          </a:p>
          <a:p>
            <a:pPr algn="l">
              <a:lnSpc>
                <a:spcPts val="2025"/>
              </a:lnSpc>
            </a:pPr>
            <a:r>
              <a:rPr lang="en-US" sz="1350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Accès immédiat aux informations clés pour les utilisateurs.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715250" y="4230405"/>
            <a:ext cx="2632243" cy="872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8">
                <a:solidFill>
                  <a:srgbClr val="384653"/>
                </a:solidFill>
                <a:latin typeface="Open Sans 2"/>
                <a:ea typeface="Open Sans 2"/>
                <a:cs typeface="Open Sans 2"/>
                <a:sym typeface="Open Sans 2"/>
              </a:rPr>
              <a:t>Organisation</a:t>
            </a:r>
          </a:p>
          <a:p>
            <a:pPr algn="l">
              <a:lnSpc>
                <a:spcPts val="2025"/>
              </a:lnSpc>
            </a:pPr>
            <a:r>
              <a:rPr lang="en-US" sz="1350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Améliorer la gestion des patients, vétérinaires, et rendez-vous.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19646" y="257"/>
            <a:ext cx="4810354" cy="9058355"/>
          </a:xfrm>
          <a:custGeom>
            <a:avLst/>
            <a:gdLst/>
            <a:ahLst/>
            <a:cxnLst/>
            <a:rect r="r" b="b" t="t" l="l"/>
            <a:pathLst>
              <a:path h="9058355" w="4810354">
                <a:moveTo>
                  <a:pt x="0" y="0"/>
                </a:moveTo>
                <a:lnTo>
                  <a:pt x="4810354" y="0"/>
                </a:lnTo>
                <a:lnTo>
                  <a:pt x="4810354" y="9058355"/>
                </a:lnTo>
                <a:lnTo>
                  <a:pt x="0" y="90583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5499" t="-3" r="-14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00075" y="1755210"/>
            <a:ext cx="4434935" cy="59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5"/>
              </a:lnSpc>
            </a:pPr>
            <a:r>
              <a:rPr lang="en-US" sz="3375" spc="16">
                <a:solidFill>
                  <a:srgbClr val="2E3C4E"/>
                </a:solidFill>
                <a:latin typeface="Open Sans 2"/>
                <a:ea typeface="Open Sans 2"/>
                <a:cs typeface="Open Sans 2"/>
                <a:sym typeface="Open Sans 2"/>
              </a:rPr>
              <a:t>Technologies utilisées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00075" y="2744505"/>
            <a:ext cx="1109786" cy="1196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8">
                <a:solidFill>
                  <a:srgbClr val="2E3C4E"/>
                </a:solidFill>
                <a:latin typeface="Open Sans 2"/>
                <a:ea typeface="Open Sans 2"/>
                <a:cs typeface="Open Sans 2"/>
                <a:sym typeface="Open Sans 2"/>
              </a:rPr>
              <a:t>Java</a:t>
            </a:r>
          </a:p>
          <a:p>
            <a:pPr algn="l">
              <a:lnSpc>
                <a:spcPts val="2025"/>
              </a:lnSpc>
            </a:pPr>
            <a:r>
              <a:rPr lang="en-US" sz="1350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Logic métier robuste, orienté objets.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99980" y="2744505"/>
            <a:ext cx="848087" cy="1453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8">
                <a:solidFill>
                  <a:srgbClr val="2E3C4E"/>
                </a:solidFill>
                <a:latin typeface="Open Sans 2"/>
                <a:ea typeface="Open Sans 2"/>
                <a:cs typeface="Open Sans 2"/>
                <a:sym typeface="Open Sans 2"/>
              </a:rPr>
              <a:t>JavaFX</a:t>
            </a:r>
          </a:p>
          <a:p>
            <a:pPr algn="l">
              <a:lnSpc>
                <a:spcPts val="2025"/>
              </a:lnSpc>
            </a:pPr>
            <a:r>
              <a:rPr lang="en-US" sz="1350" spc="1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Interface graphique intuitive et réactive.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799875" y="2744505"/>
            <a:ext cx="903951" cy="1453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62"/>
              </a:lnSpc>
            </a:pPr>
            <a:r>
              <a:rPr lang="en-US" sz="1687" spc="8">
                <a:solidFill>
                  <a:srgbClr val="2E3C4E"/>
                </a:solidFill>
                <a:latin typeface="Open Sans 2"/>
                <a:ea typeface="Open Sans 2"/>
                <a:cs typeface="Open Sans 2"/>
                <a:sym typeface="Open Sans 2"/>
              </a:rPr>
              <a:t>ArrayList</a:t>
            </a:r>
          </a:p>
          <a:p>
            <a:pPr algn="just">
              <a:lnSpc>
                <a:spcPts val="2025"/>
              </a:lnSpc>
            </a:pPr>
            <a:r>
              <a:rPr lang="en-US" sz="1350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Stockage temporaire efficace en mémoire.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399789" y="2744505"/>
            <a:ext cx="1219857" cy="1710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8">
                <a:solidFill>
                  <a:srgbClr val="2E3C4E"/>
                </a:solidFill>
                <a:latin typeface="Open Sans 2"/>
                <a:ea typeface="Open Sans 2"/>
                <a:cs typeface="Open Sans 2"/>
                <a:sym typeface="Open Sans 2"/>
              </a:rPr>
              <a:t>Maven</a:t>
            </a:r>
          </a:p>
          <a:p>
            <a:pPr algn="l">
              <a:lnSpc>
                <a:spcPts val="2025"/>
              </a:lnSpc>
            </a:pPr>
            <a:r>
              <a:rPr lang="en-US" sz="1350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Gestion des dépendances et automatisation du build.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49692" y="257"/>
            <a:ext cx="5280308" cy="8800843"/>
          </a:xfrm>
          <a:custGeom>
            <a:avLst/>
            <a:gdLst/>
            <a:ahLst/>
            <a:cxnLst/>
            <a:rect r="r" b="b" t="t" l="l"/>
            <a:pathLst>
              <a:path h="8800843" w="5280308">
                <a:moveTo>
                  <a:pt x="0" y="0"/>
                </a:moveTo>
                <a:lnTo>
                  <a:pt x="5280308" y="0"/>
                </a:lnTo>
                <a:lnTo>
                  <a:pt x="5280308" y="8800843"/>
                </a:lnTo>
                <a:lnTo>
                  <a:pt x="0" y="88008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034" t="-3" r="-8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6572" y="1660522"/>
            <a:ext cx="517522" cy="517522"/>
          </a:xfrm>
          <a:custGeom>
            <a:avLst/>
            <a:gdLst/>
            <a:ahLst/>
            <a:cxnLst/>
            <a:rect r="r" b="b" t="t" l="l"/>
            <a:pathLst>
              <a:path h="517522" w="517522">
                <a:moveTo>
                  <a:pt x="0" y="0"/>
                </a:moveTo>
                <a:lnTo>
                  <a:pt x="517522" y="0"/>
                </a:lnTo>
                <a:lnTo>
                  <a:pt x="517522" y="517522"/>
                </a:lnTo>
                <a:lnTo>
                  <a:pt x="0" y="5175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36572" y="2698747"/>
            <a:ext cx="517522" cy="507997"/>
          </a:xfrm>
          <a:custGeom>
            <a:avLst/>
            <a:gdLst/>
            <a:ahLst/>
            <a:cxnLst/>
            <a:rect r="r" b="b" t="t" l="l"/>
            <a:pathLst>
              <a:path h="507997" w="517522">
                <a:moveTo>
                  <a:pt x="0" y="0"/>
                </a:moveTo>
                <a:lnTo>
                  <a:pt x="517522" y="0"/>
                </a:lnTo>
                <a:lnTo>
                  <a:pt x="517522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36572" y="3727447"/>
            <a:ext cx="517522" cy="507997"/>
          </a:xfrm>
          <a:custGeom>
            <a:avLst/>
            <a:gdLst/>
            <a:ahLst/>
            <a:cxnLst/>
            <a:rect r="r" b="b" t="t" l="l"/>
            <a:pathLst>
              <a:path h="507997" w="517522">
                <a:moveTo>
                  <a:pt x="0" y="0"/>
                </a:moveTo>
                <a:lnTo>
                  <a:pt x="517522" y="0"/>
                </a:lnTo>
                <a:lnTo>
                  <a:pt x="517522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36572" y="4756147"/>
            <a:ext cx="517522" cy="507997"/>
          </a:xfrm>
          <a:custGeom>
            <a:avLst/>
            <a:gdLst/>
            <a:ahLst/>
            <a:cxnLst/>
            <a:rect r="r" b="b" t="t" l="l"/>
            <a:pathLst>
              <a:path h="507997" w="517522">
                <a:moveTo>
                  <a:pt x="0" y="0"/>
                </a:moveTo>
                <a:lnTo>
                  <a:pt x="517522" y="0"/>
                </a:lnTo>
                <a:lnTo>
                  <a:pt x="517522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00075" y="888435"/>
            <a:ext cx="5371405" cy="59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5"/>
              </a:lnSpc>
            </a:pPr>
            <a:r>
              <a:rPr lang="en-US" sz="3375" spc="16">
                <a:solidFill>
                  <a:srgbClr val="2E3C4E"/>
                </a:solidFill>
                <a:latin typeface="Open Sans 2"/>
                <a:ea typeface="Open Sans 2"/>
                <a:cs typeface="Open Sans 2"/>
                <a:sym typeface="Open Sans 2"/>
              </a:rPr>
              <a:t>Fonctionnalités principales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57288" y="4859055"/>
            <a:ext cx="4479217" cy="523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8">
                <a:solidFill>
                  <a:srgbClr val="384653"/>
                </a:solidFill>
                <a:latin typeface="Open Sans 2"/>
                <a:ea typeface="Open Sans 2"/>
                <a:cs typeface="Open Sans 2"/>
                <a:sym typeface="Open Sans 2"/>
              </a:rPr>
              <a:t>Gestion des visites</a:t>
            </a: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Planification et consultation des rendez-vous.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57288" y="3830355"/>
            <a:ext cx="3613423" cy="523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8">
                <a:solidFill>
                  <a:srgbClr val="384653"/>
                </a:solidFill>
                <a:latin typeface="Open Sans 2"/>
                <a:ea typeface="Open Sans 2"/>
                <a:cs typeface="Open Sans 2"/>
                <a:sym typeface="Open Sans 2"/>
              </a:rPr>
              <a:t>Gestion des animaux</a:t>
            </a: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Ajout , tu consultes le dossier de l9animal</a:t>
            </a:r>
            <a:r>
              <a:rPr lang="en-US" sz="1350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57288" y="1772955"/>
            <a:ext cx="4887630" cy="761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8">
                <a:solidFill>
                  <a:srgbClr val="384653"/>
                </a:solidFill>
                <a:latin typeface="Open Sans 2"/>
                <a:ea typeface="Open Sans 2"/>
                <a:cs typeface="Open Sans 2"/>
                <a:sym typeface="Open Sans 2"/>
              </a:rPr>
              <a:t>Gestion des vétérinaires</a:t>
            </a: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Tu vois la liste des vétérinaires, tu peux la parcourir et éventuellement en ajouter</a:t>
            </a:r>
            <a:r>
              <a:rPr lang="en-US" sz="1350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57287" y="2801655"/>
            <a:ext cx="4363945" cy="523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8">
                <a:solidFill>
                  <a:srgbClr val="384653"/>
                </a:solidFill>
                <a:latin typeface="Open Sans 2"/>
                <a:ea typeface="Open Sans 2"/>
                <a:cs typeface="Open Sans 2"/>
                <a:sym typeface="Open Sans 2"/>
              </a:rPr>
              <a:t>Gestion des propriétaires</a:t>
            </a: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Ajout, modification, suppression, spécialités..</a:t>
            </a:r>
            <a:r>
              <a:rPr lang="en-US" sz="1350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00075" y="2743200"/>
            <a:ext cx="10229850" cy="5581650"/>
            <a:chOff x="0" y="0"/>
            <a:chExt cx="13639800" cy="7442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639800" cy="7442199"/>
            </a:xfrm>
            <a:custGeom>
              <a:avLst/>
              <a:gdLst/>
              <a:ahLst/>
              <a:cxnLst/>
              <a:rect r="r" b="b" t="t" l="l"/>
              <a:pathLst>
                <a:path h="7442199" w="13639800">
                  <a:moveTo>
                    <a:pt x="79756" y="0"/>
                  </a:moveTo>
                  <a:cubicBezTo>
                    <a:pt x="69215" y="0"/>
                    <a:pt x="59055" y="2032"/>
                    <a:pt x="49403" y="6096"/>
                  </a:cubicBezTo>
                  <a:cubicBezTo>
                    <a:pt x="39751" y="10160"/>
                    <a:pt x="30988" y="16002"/>
                    <a:pt x="23495" y="23495"/>
                  </a:cubicBezTo>
                  <a:cubicBezTo>
                    <a:pt x="16002" y="30988"/>
                    <a:pt x="10160" y="39624"/>
                    <a:pt x="6096" y="49403"/>
                  </a:cubicBezTo>
                  <a:cubicBezTo>
                    <a:pt x="2032" y="59182"/>
                    <a:pt x="0" y="69469"/>
                    <a:pt x="0" y="80010"/>
                  </a:cubicBezTo>
                  <a:lnTo>
                    <a:pt x="0" y="7362190"/>
                  </a:lnTo>
                  <a:cubicBezTo>
                    <a:pt x="0" y="7372858"/>
                    <a:pt x="2032" y="7383018"/>
                    <a:pt x="6096" y="7392797"/>
                  </a:cubicBezTo>
                  <a:cubicBezTo>
                    <a:pt x="10160" y="7402575"/>
                    <a:pt x="15875" y="7411212"/>
                    <a:pt x="23495" y="7418705"/>
                  </a:cubicBezTo>
                  <a:cubicBezTo>
                    <a:pt x="31115" y="7426197"/>
                    <a:pt x="39624" y="7432039"/>
                    <a:pt x="49403" y="7436103"/>
                  </a:cubicBezTo>
                  <a:cubicBezTo>
                    <a:pt x="59055" y="7440040"/>
                    <a:pt x="69088" y="7442072"/>
                    <a:pt x="79502" y="7442199"/>
                  </a:cubicBezTo>
                  <a:lnTo>
                    <a:pt x="13560298" y="7442199"/>
                  </a:lnTo>
                  <a:cubicBezTo>
                    <a:pt x="13570711" y="7442072"/>
                    <a:pt x="13580745" y="7440040"/>
                    <a:pt x="13590397" y="7436103"/>
                  </a:cubicBezTo>
                  <a:cubicBezTo>
                    <a:pt x="13600176" y="7432039"/>
                    <a:pt x="13608811" y="7426324"/>
                    <a:pt x="13616305" y="7418705"/>
                  </a:cubicBezTo>
                  <a:cubicBezTo>
                    <a:pt x="13623799" y="7411085"/>
                    <a:pt x="13629641" y="7402575"/>
                    <a:pt x="13633704" y="7392797"/>
                  </a:cubicBezTo>
                  <a:cubicBezTo>
                    <a:pt x="13637768" y="7383018"/>
                    <a:pt x="13639800" y="7372731"/>
                    <a:pt x="13639800" y="7362190"/>
                  </a:cubicBezTo>
                  <a:lnTo>
                    <a:pt x="13639800" y="80010"/>
                  </a:lnTo>
                  <a:cubicBezTo>
                    <a:pt x="13639800" y="69469"/>
                    <a:pt x="13637768" y="59182"/>
                    <a:pt x="13633704" y="49403"/>
                  </a:cubicBezTo>
                  <a:cubicBezTo>
                    <a:pt x="13629641" y="39624"/>
                    <a:pt x="13623925" y="30988"/>
                    <a:pt x="13616305" y="23495"/>
                  </a:cubicBezTo>
                  <a:cubicBezTo>
                    <a:pt x="13608686" y="16002"/>
                    <a:pt x="13600176" y="10160"/>
                    <a:pt x="13590397" y="6096"/>
                  </a:cubicBezTo>
                  <a:cubicBezTo>
                    <a:pt x="13580618" y="2032"/>
                    <a:pt x="13570584" y="0"/>
                    <a:pt x="13560044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600075" y="431235"/>
            <a:ext cx="5050507" cy="59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5"/>
              </a:lnSpc>
            </a:pPr>
            <a:r>
              <a:rPr lang="en-US" sz="3375" spc="16">
                <a:solidFill>
                  <a:srgbClr val="2E3C4E"/>
                </a:solidFill>
                <a:latin typeface="Open Sans 2"/>
                <a:ea typeface="Open Sans 2"/>
                <a:cs typeface="Open Sans 2"/>
                <a:sym typeface="Open Sans 2"/>
              </a:rPr>
              <a:t>Avantages pédagogiques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00075" y="1420530"/>
            <a:ext cx="2424427" cy="948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8">
                <a:solidFill>
                  <a:srgbClr val="2E3C4E"/>
                </a:solidFill>
                <a:latin typeface="Open Sans 2"/>
                <a:ea typeface="Open Sans 2"/>
                <a:cs typeface="Open Sans 2"/>
                <a:sym typeface="Open Sans 2"/>
              </a:rPr>
              <a:t>Approche pratique</a:t>
            </a:r>
          </a:p>
          <a:p>
            <a:pPr algn="l">
              <a:lnSpc>
                <a:spcPts val="2025"/>
              </a:lnSpc>
            </a:pPr>
            <a:r>
              <a:rPr lang="en-US" sz="1350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Comprendre le développement d9applications Java de bureau.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158548" y="1420530"/>
            <a:ext cx="2991269" cy="948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8">
                <a:solidFill>
                  <a:srgbClr val="2E3C4E"/>
                </a:solidFill>
                <a:latin typeface="Open Sans 2"/>
                <a:ea typeface="Open Sans 2"/>
                <a:cs typeface="Open Sans 2"/>
                <a:sym typeface="Open Sans 2"/>
              </a:rPr>
              <a:t>Manipulation de collections</a:t>
            </a:r>
          </a:p>
          <a:p>
            <a:pPr algn="l">
              <a:lnSpc>
                <a:spcPts val="2025"/>
              </a:lnSpc>
            </a:pPr>
            <a:r>
              <a:rPr lang="en-US" sz="1350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Utilisation des ArrayList pour gérer les données.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717041" y="1420530"/>
            <a:ext cx="3004490" cy="691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8">
                <a:solidFill>
                  <a:srgbClr val="2E3C4E"/>
                </a:solidFill>
                <a:latin typeface="Open Sans 2"/>
                <a:ea typeface="Open Sans 2"/>
                <a:cs typeface="Open Sans 2"/>
                <a:sym typeface="Open Sans 2"/>
              </a:rPr>
              <a:t>Interface graphique</a:t>
            </a: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Création d9IU interactives avec JavaFX.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7"/>
            <a:ext cx="4822822" cy="9122851"/>
          </a:xfrm>
          <a:custGeom>
            <a:avLst/>
            <a:gdLst/>
            <a:ahLst/>
            <a:cxnLst/>
            <a:rect r="r" b="b" t="t" l="l"/>
            <a:pathLst>
              <a:path h="9122851" w="4822822">
                <a:moveTo>
                  <a:pt x="0" y="0"/>
                </a:moveTo>
                <a:lnTo>
                  <a:pt x="4822822" y="0"/>
                </a:lnTo>
                <a:lnTo>
                  <a:pt x="4822822" y="9122851"/>
                </a:lnTo>
                <a:lnTo>
                  <a:pt x="0" y="91228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" t="-3" r="-2595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822822" y="2355847"/>
            <a:ext cx="260347" cy="755647"/>
          </a:xfrm>
          <a:custGeom>
            <a:avLst/>
            <a:gdLst/>
            <a:ahLst/>
            <a:cxnLst/>
            <a:rect r="r" b="b" t="t" l="l"/>
            <a:pathLst>
              <a:path h="755647" w="260347">
                <a:moveTo>
                  <a:pt x="0" y="0"/>
                </a:moveTo>
                <a:lnTo>
                  <a:pt x="260347" y="0"/>
                </a:lnTo>
                <a:lnTo>
                  <a:pt x="260347" y="755647"/>
                </a:lnTo>
                <a:lnTo>
                  <a:pt x="0" y="7556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079997" y="3155947"/>
            <a:ext cx="260347" cy="755647"/>
          </a:xfrm>
          <a:custGeom>
            <a:avLst/>
            <a:gdLst/>
            <a:ahLst/>
            <a:cxnLst/>
            <a:rect r="r" b="b" t="t" l="l"/>
            <a:pathLst>
              <a:path h="755647" w="260347">
                <a:moveTo>
                  <a:pt x="0" y="0"/>
                </a:moveTo>
                <a:lnTo>
                  <a:pt x="260347" y="0"/>
                </a:lnTo>
                <a:lnTo>
                  <a:pt x="260347" y="755647"/>
                </a:lnTo>
                <a:lnTo>
                  <a:pt x="0" y="75564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337172" y="3956047"/>
            <a:ext cx="260347" cy="755647"/>
          </a:xfrm>
          <a:custGeom>
            <a:avLst/>
            <a:gdLst/>
            <a:ahLst/>
            <a:cxnLst/>
            <a:rect r="r" b="b" t="t" l="l"/>
            <a:pathLst>
              <a:path h="755647" w="260347">
                <a:moveTo>
                  <a:pt x="0" y="0"/>
                </a:moveTo>
                <a:lnTo>
                  <a:pt x="260347" y="0"/>
                </a:lnTo>
                <a:lnTo>
                  <a:pt x="260347" y="755647"/>
                </a:lnTo>
                <a:lnTo>
                  <a:pt x="0" y="75564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886325" y="1574235"/>
            <a:ext cx="5598757" cy="59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5"/>
              </a:lnSpc>
            </a:pPr>
            <a:r>
              <a:rPr lang="en-US" sz="3375" spc="16">
                <a:solidFill>
                  <a:srgbClr val="2E3C4E"/>
                </a:solidFill>
                <a:latin typeface="Open Sans 2"/>
                <a:ea typeface="Open Sans 2"/>
                <a:cs typeface="Open Sans 2"/>
                <a:sym typeface="Open Sans 2"/>
              </a:rPr>
              <a:t>Extension possible du projet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272088" y="2220630"/>
            <a:ext cx="3651609" cy="796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8"/>
              </a:lnSpc>
            </a:pPr>
            <a:r>
              <a:rPr lang="en-US" sz="1687" spc="8">
                <a:solidFill>
                  <a:srgbClr val="384653"/>
                </a:solidFill>
                <a:latin typeface="Open Sans 2"/>
                <a:ea typeface="Open Sans 2"/>
                <a:cs typeface="Open Sans 2"/>
                <a:sym typeface="Open Sans 2"/>
              </a:rPr>
              <a:t>Intégration base de données</a:t>
            </a: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Remplacer ArrayList par une base relationnelle.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529262" y="3020730"/>
            <a:ext cx="3321272" cy="796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8"/>
              </a:lnSpc>
            </a:pPr>
            <a:r>
              <a:rPr lang="en-US" sz="1687" spc="8">
                <a:solidFill>
                  <a:srgbClr val="384653"/>
                </a:solidFill>
                <a:latin typeface="Open Sans 2"/>
                <a:ea typeface="Open Sans 2"/>
                <a:cs typeface="Open Sans 2"/>
                <a:sym typeface="Open Sans 2"/>
              </a:rPr>
              <a:t>Fonctionnalités avancées</a:t>
            </a: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Ajouter notifications et gestion des stocks.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786438" y="3820830"/>
            <a:ext cx="3953980" cy="796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8"/>
              </a:lnSpc>
            </a:pPr>
            <a:r>
              <a:rPr lang="en-US" sz="1687" spc="8">
                <a:solidFill>
                  <a:srgbClr val="384653"/>
                </a:solidFill>
                <a:latin typeface="Open Sans 2"/>
                <a:ea typeface="Open Sans 2"/>
                <a:cs typeface="Open Sans 2"/>
                <a:sym typeface="Open Sans 2"/>
              </a:rPr>
              <a:t>Refactorisation</a:t>
            </a: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Améliorer la modularité du code et la maintenance.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9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15000" y="257"/>
            <a:ext cx="5715000" cy="8584857"/>
          </a:xfrm>
          <a:custGeom>
            <a:avLst/>
            <a:gdLst/>
            <a:ahLst/>
            <a:cxnLst/>
            <a:rect r="r" b="b" t="t" l="l"/>
            <a:pathLst>
              <a:path h="8584857" w="5715000">
                <a:moveTo>
                  <a:pt x="0" y="0"/>
                </a:moveTo>
                <a:lnTo>
                  <a:pt x="5715000" y="0"/>
                </a:lnTo>
                <a:lnTo>
                  <a:pt x="5715000" y="8584857"/>
                </a:lnTo>
                <a:lnTo>
                  <a:pt x="0" y="85848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" t="-3" r="-7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1219" y="2007318"/>
            <a:ext cx="994962" cy="3224222"/>
          </a:xfrm>
          <a:custGeom>
            <a:avLst/>
            <a:gdLst/>
            <a:ahLst/>
            <a:cxnLst/>
            <a:rect r="r" b="b" t="t" l="l"/>
            <a:pathLst>
              <a:path h="3224222" w="994962">
                <a:moveTo>
                  <a:pt x="0" y="0"/>
                </a:moveTo>
                <a:lnTo>
                  <a:pt x="994962" y="0"/>
                </a:lnTo>
                <a:lnTo>
                  <a:pt x="994962" y="3224222"/>
                </a:lnTo>
                <a:lnTo>
                  <a:pt x="0" y="32242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00075" y="1231335"/>
            <a:ext cx="3236576" cy="594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5"/>
              </a:lnSpc>
            </a:pPr>
            <a:r>
              <a:rPr lang="en-US" sz="3375" spc="16">
                <a:solidFill>
                  <a:srgbClr val="2E3C4E"/>
                </a:solidFill>
                <a:latin typeface="Open Sans 2"/>
                <a:ea typeface="Open Sans 2"/>
                <a:cs typeface="Open Sans 2"/>
                <a:sym typeface="Open Sans 2"/>
              </a:rPr>
              <a:t>Défis rencontrés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45061" y="2171357"/>
            <a:ext cx="170507" cy="574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62"/>
              </a:lnSpc>
            </a:pPr>
            <a:r>
              <a:rPr lang="en-US" sz="2025" spc="10">
                <a:solidFill>
                  <a:srgbClr val="384653"/>
                </a:solidFill>
                <a:latin typeface="Open Sans 2"/>
                <a:ea typeface="Open Sans 2"/>
                <a:cs typeface="Open Sans 2"/>
                <a:sym typeface="Open Sans 2"/>
              </a:rPr>
              <a:t>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45061" y="3200057"/>
            <a:ext cx="170507" cy="574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62"/>
              </a:lnSpc>
            </a:pPr>
            <a:r>
              <a:rPr lang="en-US" sz="2025" spc="10">
                <a:solidFill>
                  <a:srgbClr val="384653"/>
                </a:solidFill>
                <a:latin typeface="Open Sans 2"/>
                <a:ea typeface="Open Sans 2"/>
                <a:cs typeface="Open Sans 2"/>
                <a:sym typeface="Open Sans 2"/>
              </a:rPr>
              <a:t>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45061" y="4228757"/>
            <a:ext cx="170507" cy="574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62"/>
              </a:lnSpc>
            </a:pPr>
            <a:r>
              <a:rPr lang="en-US" sz="2025" spc="10">
                <a:solidFill>
                  <a:srgbClr val="384653"/>
                </a:solidFill>
                <a:latin typeface="Open Sans 2"/>
                <a:ea typeface="Open Sans 2"/>
                <a:cs typeface="Open Sans 2"/>
                <a:sym typeface="Open Sans 2"/>
              </a:rPr>
              <a:t>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14500" y="3258855"/>
            <a:ext cx="3543262" cy="615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8">
                <a:solidFill>
                  <a:srgbClr val="384653"/>
                </a:solidFill>
                <a:latin typeface="Open Sans 2"/>
                <a:ea typeface="Open Sans 2"/>
                <a:cs typeface="Open Sans 2"/>
                <a:sym typeface="Open Sans 2"/>
              </a:rPr>
              <a:t>Conception IU</a:t>
            </a: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Rendre l9interface utilisateur intuitive et fluide.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14500" y="2230155"/>
            <a:ext cx="2937005" cy="615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8">
                <a:solidFill>
                  <a:srgbClr val="384653"/>
                </a:solidFill>
                <a:latin typeface="Open Sans 2"/>
                <a:ea typeface="Open Sans 2"/>
                <a:cs typeface="Open Sans 2"/>
                <a:sym typeface="Open Sans 2"/>
              </a:rPr>
              <a:t>Gestion mémoire</a:t>
            </a: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Limiter la taille des listes en mémoire.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14500" y="4287555"/>
            <a:ext cx="3462804" cy="615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sz="1687" spc="8">
                <a:solidFill>
                  <a:srgbClr val="384653"/>
                </a:solidFill>
                <a:latin typeface="Open Sans 2"/>
                <a:ea typeface="Open Sans 2"/>
                <a:cs typeface="Open Sans 2"/>
                <a:sym typeface="Open Sans 2"/>
              </a:rPr>
              <a:t>Validation des données</a:t>
            </a: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Assurer la cohérence sans base de données.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DAGnzPBJJLQ</dc:identifier>
  <dcterms:modified xsi:type="dcterms:W3CDTF">2011-08-01T06:04:30Z</dcterms:modified>
  <cp:revision>1</cp:revision>
  <dc:title>Plan-de-la-presentation-VetCare-360.pdf</dc:title>
</cp:coreProperties>
</file>