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12" r:id="rId4"/>
    <p:sldId id="284" r:id="rId5"/>
    <p:sldId id="313" r:id="rId6"/>
    <p:sldId id="314" r:id="rId7"/>
    <p:sldId id="315" r:id="rId8"/>
    <p:sldId id="316" r:id="rId9"/>
    <p:sldId id="317" r:id="rId10"/>
    <p:sldId id="25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62A5"/>
    <a:srgbClr val="69C6E1"/>
    <a:srgbClr val="455289"/>
    <a:srgbClr val="9AD9EB"/>
    <a:srgbClr val="41BBD9"/>
    <a:srgbClr val="F6F6F6"/>
    <a:srgbClr val="E8E8E8"/>
    <a:srgbClr val="223178"/>
    <a:srgbClr val="32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DC91E-9E38-4E02-8BCA-F63EEC198F3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2F4D7-2BD0-4281-AAF5-714A2780E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4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5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1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7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0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5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2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7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5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68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64122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3F07-C582-4A20-9578-6F05DC92B8E4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EAF2-752D-4214-84C4-75EE1B0CF7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5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7500" y="2303584"/>
            <a:ext cx="6673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Course Evaluation</a:t>
            </a:r>
          </a:p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课程评价网站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0" y="4818183"/>
            <a:ext cx="774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小组名称：</a:t>
            </a:r>
            <a:r>
              <a:rPr lang="en-US" altLang="zh-CN" dirty="0" smtClean="0"/>
              <a:t>Fatty Delivery</a:t>
            </a:r>
          </a:p>
          <a:p>
            <a:r>
              <a:rPr lang="zh-CN" altLang="en-US" dirty="0" smtClean="0"/>
              <a:t>小组成员：闫冰洁、滕畅、王楠、牛聪、杨一帆</a:t>
            </a:r>
            <a:endParaRPr lang="en-US" altLang="zh-CN" dirty="0" smtClean="0"/>
          </a:p>
          <a:p>
            <a:r>
              <a:rPr lang="zh-CN" altLang="en-US" dirty="0" smtClean="0"/>
              <a:t>项目网址：</a:t>
            </a:r>
            <a:r>
              <a:rPr lang="en-US" altLang="zh-CN" dirty="0"/>
              <a:t>https://github.com/fattydelivery/courses-evaluation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8324" y="2356338"/>
            <a:ext cx="125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0893" y="755900"/>
            <a:ext cx="638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闫冰洁 </a:t>
            </a:r>
            <a:r>
              <a:rPr lang="en-US" altLang="zh-CN" sz="3200" dirty="0" smtClean="0"/>
              <a:t>- </a:t>
            </a:r>
            <a:r>
              <a:rPr lang="zh-CN" altLang="en-US" sz="3200" dirty="0" smtClean="0"/>
              <a:t>前端</a:t>
            </a:r>
            <a:r>
              <a:rPr lang="en-US" altLang="zh-CN" sz="3200" dirty="0"/>
              <a:t>&amp;</a:t>
            </a:r>
            <a:r>
              <a:rPr lang="zh-CN" altLang="en-US" sz="3200" dirty="0" smtClean="0"/>
              <a:t>数据生成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牛聪 </a:t>
            </a:r>
            <a:r>
              <a:rPr lang="en-US" altLang="zh-CN" sz="3200" dirty="0" smtClean="0"/>
              <a:t>– </a:t>
            </a:r>
            <a:r>
              <a:rPr lang="en-US" altLang="zh-CN" sz="3200" dirty="0" err="1" smtClean="0"/>
              <a:t>Sqoop</a:t>
            </a:r>
            <a:r>
              <a:rPr lang="zh-CN" altLang="en-US" sz="3200" dirty="0"/>
              <a:t>导</a:t>
            </a:r>
            <a:r>
              <a:rPr lang="zh-CN" altLang="en-US" sz="3200" dirty="0" smtClean="0"/>
              <a:t>入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王楠 </a:t>
            </a:r>
            <a:r>
              <a:rPr lang="en-US" altLang="zh-CN" sz="3200" dirty="0" smtClean="0"/>
              <a:t>– </a:t>
            </a:r>
            <a:r>
              <a:rPr lang="zh-CN" altLang="en-US" sz="3200" smtClean="0"/>
              <a:t>数据分析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滕畅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数据采集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储存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杨一帆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数据可视化</a:t>
            </a:r>
            <a:r>
              <a:rPr lang="en-US" altLang="zh-CN" sz="3200" dirty="0"/>
              <a:t>Dashboard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92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1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75" y="1739209"/>
            <a:ext cx="4836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技术栈：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Springboot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MyBatis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Layui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Thymeleaf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CommandLineRunner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30" y="377996"/>
            <a:ext cx="6532565" cy="2647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52" y="3357227"/>
            <a:ext cx="6418720" cy="288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1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8341" y="3160382"/>
            <a:ext cx="47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数据生成：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ython request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15" y="1935340"/>
            <a:ext cx="560118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61738B-844A-44D8-95D5-12CA72260744}"/>
              </a:ext>
            </a:extLst>
          </p:cNvPr>
          <p:cNvSpPr txBox="1"/>
          <p:nvPr/>
        </p:nvSpPr>
        <p:spPr>
          <a:xfrm>
            <a:off x="633045" y="296984"/>
            <a:ext cx="343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数据的采集存储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ADBB8E9C-7D6F-4210-BDD4-2E2A8B0C3B10}"/>
              </a:ext>
            </a:extLst>
          </p:cNvPr>
          <p:cNvSpPr/>
          <p:nvPr/>
        </p:nvSpPr>
        <p:spPr>
          <a:xfrm>
            <a:off x="2094524" y="2550327"/>
            <a:ext cx="2553672" cy="226394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65F1D-8C98-440C-AC30-005D5684F3A5}"/>
              </a:ext>
            </a:extLst>
          </p:cNvPr>
          <p:cNvSpPr txBox="1"/>
          <p:nvPr/>
        </p:nvSpPr>
        <p:spPr>
          <a:xfrm>
            <a:off x="2283072" y="2804128"/>
            <a:ext cx="2102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Kafka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是分布式消息中间件，做日志缓存应该是更为合适的，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Flume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的可以定制很多数据源，减少开发量。所以数据的采集和缓存部分我们使用比较流行的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Flume+Kafka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模式。 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8001653A-567F-44C7-9CA9-3021C38A687E}"/>
              </a:ext>
            </a:extLst>
          </p:cNvPr>
          <p:cNvSpPr/>
          <p:nvPr/>
        </p:nvSpPr>
        <p:spPr>
          <a:xfrm>
            <a:off x="4583723" y="410750"/>
            <a:ext cx="2493107" cy="2139577"/>
          </a:xfrm>
          <a:prstGeom prst="hexagon">
            <a:avLst/>
          </a:prstGeom>
          <a:solidFill>
            <a:srgbClr val="69C6E1"/>
          </a:solidFill>
          <a:ln>
            <a:solidFill>
              <a:srgbClr val="69C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FF171-0822-46BE-8ECD-375FA2559A0A}"/>
              </a:ext>
            </a:extLst>
          </p:cNvPr>
          <p:cNvSpPr txBox="1"/>
          <p:nvPr/>
        </p:nvSpPr>
        <p:spPr>
          <a:xfrm>
            <a:off x="4825999" y="643373"/>
            <a:ext cx="1922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数据源主要来自喜欢、评论、评分表中的记录，以及</a:t>
            </a:r>
            <a:r>
              <a:rPr lang="en-US" altLang="zh-CN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Nginx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对前端访问的 </a:t>
            </a:r>
            <a:r>
              <a:rPr lang="en-US" altLang="zh-CN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access.log 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日志。</a:t>
            </a:r>
          </a:p>
          <a:p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B5652D2-9C63-4001-ACA3-0B4CD532F9FA}"/>
              </a:ext>
            </a:extLst>
          </p:cNvPr>
          <p:cNvSpPr/>
          <p:nvPr/>
        </p:nvSpPr>
        <p:spPr>
          <a:xfrm>
            <a:off x="6920526" y="2573342"/>
            <a:ext cx="2493107" cy="22409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6BD1CC-A65C-47F4-B741-C7B9F5AE4A19}"/>
              </a:ext>
            </a:extLst>
          </p:cNvPr>
          <p:cNvSpPr txBox="1"/>
          <p:nvPr/>
        </p:nvSpPr>
        <p:spPr>
          <a:xfrm>
            <a:off x="7164761" y="2739945"/>
            <a:ext cx="2102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因为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是建立在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HDFS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之上的分布式，提供高可靠性，高性能，列存储，可伸缩的数据库系统，因此数据的存储我们选择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，通过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consumers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把数据从  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消费到 </a:t>
            </a:r>
            <a:r>
              <a:rPr lang="en-US" altLang="zh-CN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 </a:t>
            </a:r>
            <a:r>
              <a:rPr lang="zh-CN" altLang="en-US" sz="14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</a:p>
          <a:p>
            <a:pPr algn="ctr"/>
            <a:endParaRPr lang="zh-CN" altLang="en-US" sz="1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30893900-BA2B-474A-A3CE-45CDF8059DE2}"/>
              </a:ext>
            </a:extLst>
          </p:cNvPr>
          <p:cNvSpPr/>
          <p:nvPr/>
        </p:nvSpPr>
        <p:spPr>
          <a:xfrm>
            <a:off x="4505574" y="4486230"/>
            <a:ext cx="2629872" cy="2273358"/>
          </a:xfrm>
          <a:prstGeom prst="hexagon">
            <a:avLst/>
          </a:prstGeom>
          <a:solidFill>
            <a:srgbClr val="69C6E1"/>
          </a:solidFill>
          <a:ln>
            <a:solidFill>
              <a:srgbClr val="69C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80808C-0985-4900-9114-6B47EDDE61E3}"/>
              </a:ext>
            </a:extLst>
          </p:cNvPr>
          <p:cNvSpPr txBox="1"/>
          <p:nvPr/>
        </p:nvSpPr>
        <p:spPr>
          <a:xfrm>
            <a:off x="4747845" y="4612161"/>
            <a:ext cx="2143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Hive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提供了类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SQL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查询语言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HQL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，并且是可扩展的，为超大数据集设计了计算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扩展能力，因此我们选择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Hive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进行日志文件的分析，将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Hive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集成，使得能够在 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表上使  用</a:t>
            </a:r>
            <a:r>
              <a:rPr lang="en-US" altLang="zh-CN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HQL </a:t>
            </a:r>
            <a:r>
              <a:rPr lang="zh-CN" altLang="en-US" sz="1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语句进行分析、查询。</a:t>
            </a:r>
            <a:endParaRPr lang="zh-CN" altLang="en-US" sz="1400"/>
          </a:p>
        </p:txBody>
      </p:sp>
      <p:sp>
        <p:nvSpPr>
          <p:cNvPr id="13" name="卷形: 水平 12">
            <a:extLst>
              <a:ext uri="{FF2B5EF4-FFF2-40B4-BE49-F238E27FC236}">
                <a16:creationId xmlns:a16="http://schemas.microsoft.com/office/drawing/2014/main" id="{47050735-B416-48CF-A9A3-59FF37EE5AC2}"/>
              </a:ext>
            </a:extLst>
          </p:cNvPr>
          <p:cNvSpPr/>
          <p:nvPr/>
        </p:nvSpPr>
        <p:spPr>
          <a:xfrm>
            <a:off x="4950557" y="3176598"/>
            <a:ext cx="1667608" cy="932103"/>
          </a:xfrm>
          <a:prstGeom prst="horizontalScroll">
            <a:avLst/>
          </a:prstGeom>
          <a:solidFill>
            <a:srgbClr val="223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技术选型</a:t>
            </a:r>
          </a:p>
        </p:txBody>
      </p:sp>
    </p:spTree>
    <p:extLst>
      <p:ext uri="{BB962C8B-B14F-4D97-AF65-F5344CB8AC3E}">
        <p14:creationId xmlns:p14="http://schemas.microsoft.com/office/powerpoint/2010/main" val="20767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F95264-90BF-427D-AAA8-84D30073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301265"/>
            <a:ext cx="7410723" cy="4419967"/>
          </a:xfrm>
          <a:prstGeom prst="rect">
            <a:avLst/>
          </a:prstGeom>
        </p:spPr>
      </p:pic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7EA38520-634F-42E4-A604-EFE03B07153B}"/>
              </a:ext>
            </a:extLst>
          </p:cNvPr>
          <p:cNvSpPr/>
          <p:nvPr/>
        </p:nvSpPr>
        <p:spPr>
          <a:xfrm>
            <a:off x="6160368" y="503402"/>
            <a:ext cx="2671016" cy="13442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066AF7-FA61-4D4E-B87F-C8B438417C22}"/>
              </a:ext>
            </a:extLst>
          </p:cNvPr>
          <p:cNvSpPr txBox="1"/>
          <p:nvPr/>
        </p:nvSpPr>
        <p:spPr>
          <a:xfrm>
            <a:off x="633045" y="242276"/>
            <a:ext cx="343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数据的采集存储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C00E3-F79C-44F9-A205-B88CAEE6962A}"/>
              </a:ext>
            </a:extLst>
          </p:cNvPr>
          <p:cNvSpPr txBox="1"/>
          <p:nvPr/>
        </p:nvSpPr>
        <p:spPr>
          <a:xfrm>
            <a:off x="6330460" y="741082"/>
            <a:ext cx="256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Flume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采集数据到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消费到数据后写入到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表中</a:t>
            </a:r>
          </a:p>
        </p:txBody>
      </p:sp>
    </p:spTree>
    <p:extLst>
      <p:ext uri="{BB962C8B-B14F-4D97-AF65-F5344CB8AC3E}">
        <p14:creationId xmlns:p14="http://schemas.microsoft.com/office/powerpoint/2010/main" val="17580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1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5D7F49-739C-4413-BA83-9658EEBAA128}"/>
              </a:ext>
            </a:extLst>
          </p:cNvPr>
          <p:cNvSpPr txBox="1"/>
          <p:nvPr/>
        </p:nvSpPr>
        <p:spPr>
          <a:xfrm>
            <a:off x="633045" y="296984"/>
            <a:ext cx="343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数据的采集存储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5016E2-F96C-4AA6-8E4A-480D5446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1" y="946550"/>
            <a:ext cx="6813062" cy="38265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2C641A-0824-4457-89F9-BD434FA50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15" y="4155360"/>
            <a:ext cx="6736862" cy="2644376"/>
          </a:xfrm>
          <a:prstGeom prst="rect">
            <a:avLst/>
          </a:prstGeom>
        </p:spPr>
      </p:pic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8C0D32BD-AA0B-477B-9A1F-E95FEF79BBB6}"/>
              </a:ext>
            </a:extLst>
          </p:cNvPr>
          <p:cNvSpPr/>
          <p:nvPr/>
        </p:nvSpPr>
        <p:spPr>
          <a:xfrm>
            <a:off x="8258783" y="1333410"/>
            <a:ext cx="2671016" cy="13442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64BCC1-1545-4D0B-996D-4F5F1FC331E0}"/>
              </a:ext>
            </a:extLst>
          </p:cNvPr>
          <p:cNvSpPr txBox="1"/>
          <p:nvPr/>
        </p:nvSpPr>
        <p:spPr>
          <a:xfrm>
            <a:off x="8312567" y="1477328"/>
            <a:ext cx="256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指定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保存数据的表名、列族、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rowkey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、列名，向表中插入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kafka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中的数据</a:t>
            </a:r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036CE82B-C930-44B8-94F3-7B9E46E1254F}"/>
              </a:ext>
            </a:extLst>
          </p:cNvPr>
          <p:cNvSpPr/>
          <p:nvPr/>
        </p:nvSpPr>
        <p:spPr>
          <a:xfrm>
            <a:off x="2182322" y="5057441"/>
            <a:ext cx="2671016" cy="13442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E5A92D-D622-42E6-894F-E17DEA31D42D}"/>
              </a:ext>
            </a:extLst>
          </p:cNvPr>
          <p:cNvSpPr txBox="1"/>
          <p:nvPr/>
        </p:nvSpPr>
        <p:spPr>
          <a:xfrm>
            <a:off x="2236106" y="5406398"/>
            <a:ext cx="256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在对应的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表中可以查看到相关数据</a:t>
            </a:r>
          </a:p>
        </p:txBody>
      </p:sp>
    </p:spTree>
    <p:extLst>
      <p:ext uri="{BB962C8B-B14F-4D97-AF65-F5344CB8AC3E}">
        <p14:creationId xmlns:p14="http://schemas.microsoft.com/office/powerpoint/2010/main" val="17833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2244E-5965-4FF4-857A-4FB3F6136C61}"/>
              </a:ext>
            </a:extLst>
          </p:cNvPr>
          <p:cNvSpPr txBox="1"/>
          <p:nvPr/>
        </p:nvSpPr>
        <p:spPr>
          <a:xfrm>
            <a:off x="633045" y="296984"/>
            <a:ext cx="343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数据的采集存储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17219E-5B27-4B01-BAFA-B267EA9B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45" y="1511300"/>
            <a:ext cx="7770292" cy="5007707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57FA549F-83E8-4286-AA88-C451993416FF}"/>
              </a:ext>
            </a:extLst>
          </p:cNvPr>
          <p:cNvSpPr/>
          <p:nvPr/>
        </p:nvSpPr>
        <p:spPr>
          <a:xfrm>
            <a:off x="1236661" y="1196641"/>
            <a:ext cx="2671016" cy="13442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DFFF20-8260-4804-93EF-13C815CD9A30}"/>
              </a:ext>
            </a:extLst>
          </p:cNvPr>
          <p:cNvSpPr txBox="1"/>
          <p:nvPr/>
        </p:nvSpPr>
        <p:spPr>
          <a:xfrm>
            <a:off x="1406769" y="1340559"/>
            <a:ext cx="250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 </a:t>
            </a:r>
            <a:r>
              <a:rPr lang="en-US" altLang="zh-CN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lang="en-US" altLang="zh-CN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Hive </a:t>
            </a:r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集成，使得能够在 </a:t>
            </a:r>
            <a:r>
              <a:rPr lang="en-US" altLang="zh-CN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HBase </a:t>
            </a:r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表上使用</a:t>
            </a:r>
            <a:r>
              <a:rPr lang="en-US" altLang="zh-CN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HQL </a:t>
            </a:r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语句进行分析、查询。</a:t>
            </a:r>
            <a:endParaRPr lang="zh-CN" altLang="en-US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4415" y="2787162"/>
            <a:ext cx="3103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  <a:ea typeface="方正粗黑宋简体" panose="02000000000000000000" pitchFamily="2" charset="-122"/>
              </a:rPr>
              <a:t>Thanks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ush Script MT" panose="03060802040406070304" pitchFamily="66" charset="0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fade thruBlk="1"/>
      </p:transition>
    </mc:Choice>
    <mc:Fallback xmlns="">
      <p:transition spd="slow" advClick="0" advTm="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62A5"/>
      </a:accent1>
      <a:accent2>
        <a:srgbClr val="69C6E1"/>
      </a:accent2>
      <a:accent3>
        <a:srgbClr val="5362A5"/>
      </a:accent3>
      <a:accent4>
        <a:srgbClr val="69C6E1"/>
      </a:accent4>
      <a:accent5>
        <a:srgbClr val="5362A5"/>
      </a:accent5>
      <a:accent6>
        <a:srgbClr val="69C6E1"/>
      </a:accent6>
      <a:hlink>
        <a:srgbClr val="5362A5"/>
      </a:hlink>
      <a:folHlink>
        <a:srgbClr val="69C6E1"/>
      </a:folHlink>
    </a:clrScheme>
    <a:fontScheme name="cmogn1m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335</Words>
  <Application>Microsoft Office PowerPoint</Application>
  <PresentationFormat>宽屏</PresentationFormat>
  <Paragraphs>43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方正粗黑宋简体</vt:lpstr>
      <vt:lpstr>华文楷体</vt:lpstr>
      <vt:lpstr>宋体</vt:lpstr>
      <vt:lpstr>微软雅黑</vt:lpstr>
      <vt:lpstr>Arial</vt:lpstr>
      <vt:lpstr>Brush Script MT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Yu Bei</cp:lastModifiedBy>
  <cp:revision>47</cp:revision>
  <dcterms:created xsi:type="dcterms:W3CDTF">2017-05-19T09:35:00Z</dcterms:created>
  <dcterms:modified xsi:type="dcterms:W3CDTF">2021-06-20T13:34:52Z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