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notesMasterIdLst>
    <p:notesMasterId r:id="rId23"/>
  </p:notesMasterIdLst>
  <p:sldIdLst>
    <p:sldId id="257" r:id="rId5"/>
    <p:sldId id="259" r:id="rId6"/>
    <p:sldId id="262" r:id="rId7"/>
    <p:sldId id="263" r:id="rId8"/>
    <p:sldId id="265" r:id="rId9"/>
    <p:sldId id="260" r:id="rId10"/>
    <p:sldId id="261" r:id="rId11"/>
    <p:sldId id="270" r:id="rId12"/>
    <p:sldId id="267" r:id="rId13"/>
    <p:sldId id="268" r:id="rId14"/>
    <p:sldId id="269" r:id="rId15"/>
    <p:sldId id="266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3FC8-D914-4DDD-B363-3FAC25AB401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8620B-7AA1-4BAA-A490-679FA29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3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9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live in a world where digital images pervade all aspects of our lives. Traditional cameras still exist, primarily for hobbies or art, otherwise, the convenience of digital images, and to a wider extent, digital videos lead to them being the media of choice over traditional analog methods.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with the ease of editing digital images, abuse of such has gained traction too. Tampering of images may range from the helpful, sharpening of desired features, to benign/minor mischief spliced joke photos, to malicious intent such as misleading, swaying of public opinions, or even fraud.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limitations on computational power and resources, I have chosen to limit my addressing of these issues by creating a supervised machine learning model which, upon being presented with a RGB image (full colored image made up of primary colors), executes a binary classification prediction based on trained weights into Class 0 (Unmodified Image) and Class 1 (Modified Image).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model's predictions will not be limited to any specific domain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humans, specific sports activities). I have set the target for my intended model have better accuracy than a baseline naive prediction of the majority class, as well as aim for a minimum of 85% accuracy on test set used in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620B-7AA1-4BAA-A490-679FA29B65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isUnibas/PS-Batt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Photoshop or not?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Joey chew, Ga-dsi-13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File Transfer Formats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EE0C8-7E44-420F-8764-501EE138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08" y="1555210"/>
            <a:ext cx="6619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9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2A672E-00F5-439B-BDE4-C6CD8596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7931"/>
            <a:ext cx="11029615" cy="99106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Baseline Majority Class of 53%</a:t>
            </a:r>
          </a:p>
          <a:p>
            <a:pPr marL="324000" lvl="1" indent="0" algn="ctr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E461C-6C8A-4416-B9AB-E3E81C00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8" y="3834115"/>
            <a:ext cx="11818424" cy="6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Distribution of Probabilities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A91E0-D44F-4AE4-A80E-656F1BE4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49" y="1785769"/>
            <a:ext cx="6777901" cy="47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9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ROC 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1D467-0175-4768-A791-B4B6345F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54" y="1771078"/>
            <a:ext cx="6557633" cy="48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Additional Tweaking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FE5CB-827D-45D4-B505-5B850BAA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4" y="2211109"/>
            <a:ext cx="4607726" cy="3321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41E27-F885-485D-8EF0-D4D146CB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62" y="2211109"/>
            <a:ext cx="4461672" cy="33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in CNN Network – Sample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9729A-57B7-48F4-91CF-C0AB08AA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6" y="1715220"/>
            <a:ext cx="4814603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in CNN Network – 1</a:t>
            </a:r>
            <a:r>
              <a:rPr lang="en-US" baseline="30000" dirty="0"/>
              <a:t>st</a:t>
            </a:r>
            <a:r>
              <a:rPr lang="en-US" dirty="0"/>
              <a:t> layer </a:t>
            </a:r>
            <a:r>
              <a:rPr lang="en-US" dirty="0" err="1"/>
              <a:t>FIlters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6D06-BE04-439D-AD85-EF7F3229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2" y="2322469"/>
            <a:ext cx="4522230" cy="30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4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in CNN Network – feature maps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F8667-181D-431C-BC8B-7DA638A1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02" y="1811408"/>
            <a:ext cx="4777252" cy="46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1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CB071B-A385-4F36-979C-986487B7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64" y="2064648"/>
            <a:ext cx="11029615" cy="3634486"/>
          </a:xfrm>
        </p:spPr>
        <p:txBody>
          <a:bodyPr>
            <a:noAutofit/>
          </a:bodyPr>
          <a:lstStyle/>
          <a:p>
            <a:r>
              <a:rPr lang="en-US" sz="2800" dirty="0"/>
              <a:t>85% Accuracy – Good but not Great!</a:t>
            </a:r>
          </a:p>
          <a:p>
            <a:r>
              <a:rPr lang="en-US" sz="2800" dirty="0"/>
              <a:t>Launchpad for Improvement and Further Development</a:t>
            </a:r>
          </a:p>
          <a:p>
            <a:r>
              <a:rPr lang="en-US" sz="2800" dirty="0"/>
              <a:t>Need for More Base Reference Images</a:t>
            </a:r>
          </a:p>
          <a:p>
            <a:r>
              <a:rPr lang="en-US" sz="2800" dirty="0"/>
              <a:t>Videos (SARIMAX, KNN)</a:t>
            </a:r>
          </a:p>
          <a:p>
            <a:r>
              <a:rPr lang="en-US" sz="2800" dirty="0"/>
              <a:t>Masking, Partial Extraction</a:t>
            </a:r>
          </a:p>
          <a:p>
            <a:r>
              <a:rPr lang="en-US" sz="2800" dirty="0"/>
              <a:t>Pre-defined Filters</a:t>
            </a:r>
          </a:p>
        </p:txBody>
      </p:sp>
    </p:spTree>
    <p:extLst>
      <p:ext uri="{BB962C8B-B14F-4D97-AF65-F5344CB8AC3E}">
        <p14:creationId xmlns:p14="http://schemas.microsoft.com/office/powerpoint/2010/main" val="51957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0A83-BE30-4B90-9457-BA115C32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453"/>
            <a:ext cx="11029615" cy="3634486"/>
          </a:xfrm>
        </p:spPr>
        <p:txBody>
          <a:bodyPr>
            <a:normAutofit/>
          </a:bodyPr>
          <a:lstStyle/>
          <a:p>
            <a:r>
              <a:rPr lang="en-US" sz="1800" dirty="0"/>
              <a:t>Identify Modified Digital Images</a:t>
            </a:r>
          </a:p>
          <a:p>
            <a:pPr marL="3240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Combat Criminal Fraud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Academic Falsification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Common Mischief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9A66E-9C35-4CB1-A825-E15A7961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34" y="1462612"/>
            <a:ext cx="4553493" cy="2562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A2B1F-3C4B-4342-8E6F-BAAF1E1B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00" y="4431278"/>
            <a:ext cx="2006399" cy="21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GOAL - Model Predicting 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0A83-BE30-4B90-9457-BA115C32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83" y="2052166"/>
            <a:ext cx="4581117" cy="3634486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Class 0: Unmodified Images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Class 1: Modified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A1A79-D459-47A3-8597-6FC355D88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00" y="1670956"/>
            <a:ext cx="2530996" cy="50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0A83-BE30-4B90-9457-BA115C32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0" y="2110039"/>
            <a:ext cx="4581117" cy="3634486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en-US" sz="1800" dirty="0"/>
          </a:p>
          <a:p>
            <a:r>
              <a:rPr lang="en-US" sz="1800" dirty="0">
                <a:hlinkClick r:id="rId3"/>
              </a:rPr>
              <a:t>https://github.com/dbisUnibas/PS-Battles</a:t>
            </a:r>
            <a:r>
              <a:rPr lang="en-US" sz="1800" dirty="0"/>
              <a:t>,</a:t>
            </a:r>
          </a:p>
          <a:p>
            <a:r>
              <a:rPr lang="en-US" sz="1800" dirty="0"/>
              <a:t>Databases and Information Systems Research Group</a:t>
            </a:r>
          </a:p>
          <a:p>
            <a:pPr lvl="1"/>
            <a:r>
              <a:rPr lang="en-US" sz="1500" dirty="0"/>
              <a:t>Department of Mathematics and Computer Science, University of Basel, Switzerland.</a:t>
            </a:r>
            <a:endParaRPr lang="en-US" sz="1300" dirty="0"/>
          </a:p>
          <a:p>
            <a:pPr lvl="1"/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CF346-B3DA-4B46-A7F0-02BC5BE6F63B}"/>
              </a:ext>
            </a:extLst>
          </p:cNvPr>
          <p:cNvSpPr txBox="1">
            <a:spLocks/>
          </p:cNvSpPr>
          <p:nvPr/>
        </p:nvSpPr>
        <p:spPr>
          <a:xfrm>
            <a:off x="6517075" y="2434130"/>
            <a:ext cx="4581117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Wingdings 2" panose="05020102010507070707" pitchFamily="18" charset="2"/>
              <a:buNone/>
            </a:pPr>
            <a:endParaRPr lang="en-US" sz="1800" dirty="0"/>
          </a:p>
          <a:p>
            <a:r>
              <a:rPr lang="en-US" sz="1800" dirty="0"/>
              <a:t>10, 000 Original Images</a:t>
            </a:r>
          </a:p>
          <a:p>
            <a:endParaRPr lang="en-US" sz="1800" dirty="0"/>
          </a:p>
          <a:p>
            <a:r>
              <a:rPr lang="en-US" sz="1800" dirty="0"/>
              <a:t>90, 000 Photoshopped Images</a:t>
            </a:r>
            <a:endParaRPr lang="en-US" sz="13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3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Color </a:t>
            </a:r>
            <a:r>
              <a:rPr lang="en-US" dirty="0" err="1"/>
              <a:t>CHannels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8E869-1016-4FC4-9EFF-7C9BD386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64" y="2010137"/>
            <a:ext cx="7620000" cy="381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D41BF6-4DB7-4407-9343-C4355711BFB3}"/>
              </a:ext>
            </a:extLst>
          </p:cNvPr>
          <p:cNvSpPr/>
          <p:nvPr/>
        </p:nvSpPr>
        <p:spPr>
          <a:xfrm>
            <a:off x="6377651" y="5058137"/>
            <a:ext cx="4060785" cy="134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Value. Green Value, Blue Value</a:t>
            </a:r>
          </a:p>
        </p:txBody>
      </p:sp>
    </p:spTree>
    <p:extLst>
      <p:ext uri="{BB962C8B-B14F-4D97-AF65-F5344CB8AC3E}">
        <p14:creationId xmlns:p14="http://schemas.microsoft.com/office/powerpoint/2010/main" val="317169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798B2-B09D-4E17-A087-27D3444A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01" y="882273"/>
            <a:ext cx="9060566" cy="57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Insufficient Computing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7172-913A-4F90-8BD2-62BBDFFF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60" y="1696113"/>
            <a:ext cx="7989345" cy="4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9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Insufficient 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F88EF-1138-45C8-A156-DFC955A2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692013"/>
            <a:ext cx="6496050" cy="38385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DF5E4E-ED60-4729-BBEE-376F7800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1692012"/>
            <a:ext cx="3740023" cy="4465719"/>
          </a:xfrm>
        </p:spPr>
        <p:txBody>
          <a:bodyPr>
            <a:normAutofit/>
          </a:bodyPr>
          <a:lstStyle/>
          <a:p>
            <a:r>
              <a:rPr lang="en-US" sz="1800" dirty="0"/>
              <a:t>32 GB RAM</a:t>
            </a:r>
          </a:p>
          <a:p>
            <a:pPr marL="3240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Thumbnail (256, 256, 3)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100,000  &gt;&gt; 3,000 Images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Batch Processing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880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DC84-DCAD-4555-A742-73BAB7E5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6490"/>
            <a:ext cx="11029616" cy="1188720"/>
          </a:xfrm>
        </p:spPr>
        <p:txBody>
          <a:bodyPr/>
          <a:lstStyle/>
          <a:p>
            <a:r>
              <a:rPr lang="en-US" dirty="0"/>
              <a:t>Data Transformation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0A83-BE30-4B90-9457-BA115C32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520" y="2110947"/>
            <a:ext cx="7509510" cy="3634486"/>
          </a:xfrm>
        </p:spPr>
        <p:txBody>
          <a:bodyPr>
            <a:normAutofit/>
          </a:bodyPr>
          <a:lstStyle/>
          <a:p>
            <a:r>
              <a:rPr lang="en-US" sz="2000" dirty="0"/>
              <a:t>Balance Classes</a:t>
            </a:r>
          </a:p>
          <a:p>
            <a:endParaRPr lang="en-US" sz="2000" dirty="0"/>
          </a:p>
          <a:p>
            <a:r>
              <a:rPr lang="en-US" sz="2000" dirty="0"/>
              <a:t>More Base Reference Images</a:t>
            </a:r>
          </a:p>
          <a:p>
            <a:endParaRPr lang="en-US" sz="2000" dirty="0"/>
          </a:p>
          <a:p>
            <a:r>
              <a:rPr lang="en-US" sz="2000" dirty="0"/>
              <a:t>Padding to Uniform Size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4672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{BD151B77-40A3-46E0-A20A-9EAD2ABED510}tf33552983</Template>
  <TotalTime>0</TotalTime>
  <Words>4312</Words>
  <Application>Microsoft Office PowerPoint</Application>
  <PresentationFormat>Widescreen</PresentationFormat>
  <Paragraphs>146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Wingdings 2</vt:lpstr>
      <vt:lpstr>DividendVTI</vt:lpstr>
      <vt:lpstr>Photoshop or not?</vt:lpstr>
      <vt:lpstr>Problem Statement</vt:lpstr>
      <vt:lpstr>GOAL - Model Predicting Binary Classification</vt:lpstr>
      <vt:lpstr>Data Source</vt:lpstr>
      <vt:lpstr>Color CHannels</vt:lpstr>
      <vt:lpstr>PowerPoint Presentation</vt:lpstr>
      <vt:lpstr>Insufficient Computing Power</vt:lpstr>
      <vt:lpstr>Insufficient RAM</vt:lpstr>
      <vt:lpstr>Data Transformation and Engineering</vt:lpstr>
      <vt:lpstr>File Transfer Formats</vt:lpstr>
      <vt:lpstr>Model Results</vt:lpstr>
      <vt:lpstr>Distribution of Probabilities</vt:lpstr>
      <vt:lpstr>ROC AUC</vt:lpstr>
      <vt:lpstr>Additional Tweaking</vt:lpstr>
      <vt:lpstr>visualisation in CNN Network – Sample Image</vt:lpstr>
      <vt:lpstr>Visualisation in CNN Network – 1st layer FIlters</vt:lpstr>
      <vt:lpstr>Visualisation in CNN Network – feature maps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2020-04-23T16:46:17Z</dcterms:created>
  <dcterms:modified xsi:type="dcterms:W3CDTF">2020-04-23T18:15:12Z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