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7"/>
  </p:notesMasterIdLst>
  <p:sldIdLst>
    <p:sldId id="256" r:id="rId2"/>
    <p:sldId id="303" r:id="rId3"/>
    <p:sldId id="273" r:id="rId4"/>
    <p:sldId id="257" r:id="rId5"/>
    <p:sldId id="258" r:id="rId6"/>
    <p:sldId id="259" r:id="rId7"/>
    <p:sldId id="260" r:id="rId8"/>
    <p:sldId id="301" r:id="rId9"/>
    <p:sldId id="274" r:id="rId10"/>
    <p:sldId id="263" r:id="rId11"/>
    <p:sldId id="290" r:id="rId12"/>
    <p:sldId id="295" r:id="rId13"/>
    <p:sldId id="264" r:id="rId14"/>
    <p:sldId id="265" r:id="rId15"/>
    <p:sldId id="294" r:id="rId16"/>
    <p:sldId id="266" r:id="rId17"/>
    <p:sldId id="267" r:id="rId18"/>
    <p:sldId id="293" r:id="rId19"/>
    <p:sldId id="268" r:id="rId20"/>
    <p:sldId id="302" r:id="rId21"/>
    <p:sldId id="292" r:id="rId22"/>
    <p:sldId id="275" r:id="rId23"/>
    <p:sldId id="269" r:id="rId24"/>
    <p:sldId id="278" r:id="rId25"/>
    <p:sldId id="271" r:id="rId26"/>
    <p:sldId id="289" r:id="rId27"/>
    <p:sldId id="282" r:id="rId28"/>
    <p:sldId id="283" r:id="rId29"/>
    <p:sldId id="284" r:id="rId30"/>
    <p:sldId id="279" r:id="rId31"/>
    <p:sldId id="280" r:id="rId32"/>
    <p:sldId id="281" r:id="rId33"/>
    <p:sldId id="296" r:id="rId34"/>
    <p:sldId id="297" r:id="rId35"/>
    <p:sldId id="298" r:id="rId36"/>
    <p:sldId id="299" r:id="rId37"/>
    <p:sldId id="300" r:id="rId38"/>
    <p:sldId id="285" r:id="rId39"/>
    <p:sldId id="286" r:id="rId40"/>
    <p:sldId id="287" r:id="rId41"/>
    <p:sldId id="272" r:id="rId42"/>
    <p:sldId id="276" r:id="rId43"/>
    <p:sldId id="270" r:id="rId44"/>
    <p:sldId id="277" r:id="rId45"/>
    <p:sldId id="291" r:id="rId46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ADBE598-89B9-49E0-96FF-611351A8E32F}">
          <p14:sldIdLst>
            <p14:sldId id="256"/>
            <p14:sldId id="303"/>
          </p14:sldIdLst>
        </p14:section>
        <p14:section name="Introduction" id="{9520019F-0521-4B4C-9CC0-7E79DE0B2E01}">
          <p14:sldIdLst>
            <p14:sldId id="273"/>
            <p14:sldId id="257"/>
            <p14:sldId id="258"/>
            <p14:sldId id="259"/>
            <p14:sldId id="260"/>
            <p14:sldId id="301"/>
          </p14:sldIdLst>
        </p14:section>
        <p14:section name="Creating images" id="{C75D904B-D29C-4882-96E0-D063D26B6329}">
          <p14:sldIdLst>
            <p14:sldId id="274"/>
            <p14:sldId id="263"/>
            <p14:sldId id="290"/>
            <p14:sldId id="295"/>
            <p14:sldId id="264"/>
            <p14:sldId id="265"/>
            <p14:sldId id="294"/>
            <p14:sldId id="266"/>
            <p14:sldId id="267"/>
            <p14:sldId id="293"/>
            <p14:sldId id="268"/>
            <p14:sldId id="302"/>
            <p14:sldId id="292"/>
          </p14:sldIdLst>
        </p14:section>
        <p14:section name="Using images" id="{5E20A28C-20F0-4BB4-B4EF-5C50D078FC9E}">
          <p14:sldIdLst>
            <p14:sldId id="275"/>
            <p14:sldId id="269"/>
            <p14:sldId id="278"/>
            <p14:sldId id="271"/>
            <p14:sldId id="289"/>
          </p14:sldIdLst>
        </p14:section>
        <p14:section name="Multithreaded applications" id="{F5043C2D-CA60-4D4A-9FAE-E67766F47E85}">
          <p14:sldIdLst>
            <p14:sldId id="282"/>
            <p14:sldId id="283"/>
            <p14:sldId id="284"/>
          </p14:sldIdLst>
        </p14:section>
        <p14:section name="Distributed applications" id="{B4515097-FBB7-45CE-A690-4769856D1B81}">
          <p14:sldIdLst>
            <p14:sldId id="279"/>
            <p14:sldId id="280"/>
            <p14:sldId id="281"/>
            <p14:sldId id="296"/>
            <p14:sldId id="297"/>
            <p14:sldId id="298"/>
            <p14:sldId id="299"/>
            <p14:sldId id="300"/>
          </p14:sldIdLst>
        </p14:section>
        <p14:section name="Performance" id="{1D232FD6-D204-4223-84D0-EC32B6360BF3}">
          <p14:sldIdLst>
            <p14:sldId id="285"/>
            <p14:sldId id="286"/>
            <p14:sldId id="287"/>
          </p14:sldIdLst>
        </p14:section>
        <p14:section name="Conclusions" id="{BD187F37-5316-4956-98DF-2B94953326CB}">
          <p14:sldIdLst>
            <p14:sldId id="272"/>
            <p14:sldId id="276"/>
            <p14:sldId id="270"/>
          </p14:sldIdLst>
        </p14:section>
        <p14:section name="Appendices" id="{4F11D7B8-8248-4048-BFFA-6A39FFF2C19D}">
          <p14:sldIdLst>
            <p14:sldId id="277"/>
            <p14:sldId id="29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1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06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D974B4-F374-4E74-84D3-1EB7DBF32A2A}" type="datetimeFigureOut">
              <a:rPr lang="nl-BE" smtClean="0"/>
              <a:t>15/11/2020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ED91F2-F726-41D4-833A-7239283C17E0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708278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ED91F2-F726-41D4-833A-7239283C17E0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101317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3E747-842D-4EF3-8202-AC54FEC33061}" type="datetime1">
              <a:rPr lang="nl-BE" smtClean="0"/>
              <a:t>15/11/2020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84959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21354-3381-4DF5-ABED-FDAFA2BAD3F8}" type="datetime1">
              <a:rPr lang="nl-BE" smtClean="0"/>
              <a:t>15/11/2020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31279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54B95-9964-4BBF-B171-A69413AB9FC5}" type="datetime1">
              <a:rPr lang="nl-BE" smtClean="0"/>
              <a:t>15/11/2020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40025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5CDE5-064C-4862-90E9-83B8FD778625}" type="datetime1">
              <a:rPr lang="nl-BE" smtClean="0"/>
              <a:t>15/11/2020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99087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A345C-628E-463E-B8F7-69C25D344DF5}" type="datetime1">
              <a:rPr lang="nl-BE" smtClean="0"/>
              <a:t>15/11/2020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0504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04534-538C-4249-A635-8BB2B8486464}" type="datetime1">
              <a:rPr lang="nl-BE" smtClean="0"/>
              <a:t>15/11/2020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37744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671CB-8547-4C91-A3D5-012E6E8790E6}" type="datetime1">
              <a:rPr lang="nl-BE" smtClean="0"/>
              <a:t>15/11/2020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58804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5335F-FC99-4A2B-B87B-6AF6F3762B67}" type="datetime1">
              <a:rPr lang="nl-BE" smtClean="0"/>
              <a:t>15/11/2020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65835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1BA58-B677-4D21-BDCD-9DD1AEA8A328}" type="datetime1">
              <a:rPr lang="nl-BE" smtClean="0"/>
              <a:t>15/11/2020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21584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3BE8B-B89C-461B-89D1-D5BE33ADB6B9}" type="datetime1">
              <a:rPr lang="nl-BE" smtClean="0"/>
              <a:t>15/11/2020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32774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65485-0554-4482-9B9C-289893A0B56B}" type="datetime1">
              <a:rPr lang="nl-BE" smtClean="0"/>
              <a:t>15/11/2020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6939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F26CEC-AF8A-4096-9A53-521F7571A055}" type="datetime1">
              <a:rPr lang="nl-BE" smtClean="0"/>
              <a:t>15/11/2020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9758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deed.ast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bit.ly/32UUdRM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cloud.sylabs.io/builder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ocker.com/" TargetMode="External"/><Relationship Id="rId2" Type="http://schemas.openxmlformats.org/officeDocument/2006/relationships/hyperlink" Target="https://sylabs.io/singularity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NERSC/shifter" TargetMode="Externa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ingularityware/singularity" TargetMode="External"/><Relationship Id="rId2" Type="http://schemas.openxmlformats.org/officeDocument/2006/relationships/hyperlink" Target="https://www.sylabs.io/doc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hpcwire.com/2016/10/20/singularity-containers-easing-scientific-computing/?eid=328363607&amp;bid=1564782" TargetMode="Externa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Containers for HPC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Geert Jan Bex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>
                <a:hlinkClick r:id="rId2"/>
              </a:rPr>
              <a:t>geertjan.bex@uhasselt.be</a:t>
            </a:r>
            <a:r>
              <a:rPr lang="en-US" dirty="0"/>
              <a:t>)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892204" y="6009448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 CC BY 4.0,</a:t>
            </a:r>
            <a:br>
              <a:rPr lang="en-US" dirty="0"/>
            </a:br>
            <a:r>
              <a:rPr lang="en-US" dirty="0"/>
              <a:t>see </a:t>
            </a:r>
            <a:r>
              <a:rPr lang="en-US" dirty="0">
                <a:hlinkClick r:id="rId3"/>
              </a:rPr>
              <a:t>https://creativecommons.org/licenses/by/4.0/deed.ast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6135213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Recipe file: bootstrap from distro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For, e.g., Ubuntu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disco: 19.04, bionic: 18.04, </a:t>
            </a:r>
            <a:r>
              <a:rPr lang="en-US" dirty="0" err="1"/>
              <a:t>xenial</a:t>
            </a:r>
            <a:r>
              <a:rPr lang="en-US" dirty="0"/>
              <a:t>: 16.04, trusty: 14.04</a:t>
            </a:r>
          </a:p>
          <a:p>
            <a:r>
              <a:rPr lang="en-US" dirty="0"/>
              <a:t>For, e.g., CentOS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7586" y="2320386"/>
            <a:ext cx="6664004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BootStrap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debootstrap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OSVersion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xenial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MirrorURL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 http://us.archive.ubuntu.com/ubuntu/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7586" y="4465868"/>
            <a:ext cx="8456161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BootStrap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yum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OSVersion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 7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MirrorURL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 http://mirror.centos.org/centos-7/7/os/$basearch/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yum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486150" y="1440288"/>
            <a:ext cx="3093287" cy="1017162"/>
            <a:chOff x="3486150" y="1440288"/>
            <a:chExt cx="3093287" cy="1017162"/>
          </a:xfrm>
        </p:grpSpPr>
        <p:sp>
          <p:nvSpPr>
            <p:cNvPr id="6" name="TextBox 5"/>
            <p:cNvSpPr txBox="1"/>
            <p:nvPr/>
          </p:nvSpPr>
          <p:spPr>
            <a:xfrm>
              <a:off x="3910693" y="1440288"/>
              <a:ext cx="26687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Has to be installed on host</a:t>
              </a:r>
              <a:endParaRPr lang="nl-BE" dirty="0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>
              <a:off x="3486150" y="1820872"/>
              <a:ext cx="1387929" cy="63657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17595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Recipe file: bootstrap from </a:t>
            </a:r>
            <a:r>
              <a:rPr lang="en-US" dirty="0" err="1"/>
              <a:t>docker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For, e.g., </a:t>
            </a:r>
            <a:r>
              <a:rPr lang="en-US" dirty="0" err="1"/>
              <a:t>Debian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Any public </a:t>
            </a:r>
            <a:r>
              <a:rPr lang="en-US" dirty="0" err="1"/>
              <a:t>docker</a:t>
            </a:r>
            <a:r>
              <a:rPr lang="en-US" dirty="0"/>
              <a:t> container can be used</a:t>
            </a:r>
          </a:p>
          <a:p>
            <a:r>
              <a:rPr lang="en-US" dirty="0"/>
              <a:t>Docker containers in private repositories can be used</a:t>
            </a:r>
          </a:p>
          <a:p>
            <a:pPr lvl="1"/>
            <a:r>
              <a:rPr lang="en-US" dirty="0"/>
              <a:t>Specify token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77586" y="2320386"/>
            <a:ext cx="2803973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BootStrap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debian:jessie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7434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Recipe file: preparing install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%setup</a:t>
            </a:r>
            <a:r>
              <a:rPr lang="en-US" dirty="0">
                <a:cs typeface="Courier New" panose="02070309020205020404" pitchFamily="49" charset="0"/>
              </a:rPr>
              <a:t>: commands executed on </a:t>
            </a:r>
            <a:r>
              <a:rPr lang="en-US" i="1" dirty="0">
                <a:solidFill>
                  <a:srgbClr val="C00000"/>
                </a:solidFill>
                <a:cs typeface="Courier New" panose="02070309020205020404" pitchFamily="49" charset="0"/>
              </a:rPr>
              <a:t>host</a:t>
            </a:r>
          </a:p>
          <a:p>
            <a:endParaRPr lang="en-US" dirty="0">
              <a:cs typeface="Courier New" panose="02070309020205020404" pitchFamily="49" charset="0"/>
            </a:endParaRPr>
          </a:p>
          <a:p>
            <a:endParaRPr lang="en-US" dirty="0"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%files</a:t>
            </a:r>
            <a:r>
              <a:rPr lang="en-US" dirty="0"/>
              <a:t>: copy files into image when base OS is installed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28649" y="4244511"/>
            <a:ext cx="6112571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%files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samples/README.md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sample_data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samples/*.txt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sample_data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8650" y="2297764"/>
            <a:ext cx="6112571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%setup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${SINGULARITY_ROOTFS}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sample_data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Curved Left Arrow 13"/>
          <p:cNvSpPr/>
          <p:nvPr/>
        </p:nvSpPr>
        <p:spPr>
          <a:xfrm flipV="1">
            <a:off x="7486650" y="2591129"/>
            <a:ext cx="652007" cy="2115047"/>
          </a:xfrm>
          <a:prstGeom prst="curvedLef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628649" y="5258713"/>
            <a:ext cx="1804212" cy="918250"/>
            <a:chOff x="5151664" y="3000667"/>
            <a:chExt cx="1804212" cy="918250"/>
          </a:xfrm>
        </p:grpSpPr>
        <p:sp>
          <p:nvSpPr>
            <p:cNvPr id="16" name="TextBox 15"/>
            <p:cNvSpPr txBox="1"/>
            <p:nvPr/>
          </p:nvSpPr>
          <p:spPr>
            <a:xfrm>
              <a:off x="5151664" y="3518807"/>
              <a:ext cx="1804212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host file system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7" name="Straight Arrow Connector 16"/>
            <p:cNvCxnSpPr>
              <a:stCxn id="16" idx="0"/>
            </p:cNvCxnSpPr>
            <p:nvPr/>
          </p:nvCxnSpPr>
          <p:spPr>
            <a:xfrm flipV="1">
              <a:off x="6053770" y="3000667"/>
              <a:ext cx="609423" cy="518140"/>
            </a:xfrm>
            <a:prstGeom prst="straightConnector1">
              <a:avLst/>
            </a:prstGeom>
            <a:ln w="127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5003191" y="5258713"/>
            <a:ext cx="1984518" cy="918250"/>
            <a:chOff x="5151664" y="3000667"/>
            <a:chExt cx="1984518" cy="918250"/>
          </a:xfrm>
        </p:grpSpPr>
        <p:sp>
          <p:nvSpPr>
            <p:cNvPr id="21" name="TextBox 20"/>
            <p:cNvSpPr txBox="1"/>
            <p:nvPr/>
          </p:nvSpPr>
          <p:spPr>
            <a:xfrm>
              <a:off x="5151664" y="3518807"/>
              <a:ext cx="1984518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B050"/>
                  </a:solidFill>
                </a:rPr>
                <a:t>image file system</a:t>
              </a:r>
              <a:endParaRPr lang="nl-BE" sz="2000" dirty="0">
                <a:solidFill>
                  <a:srgbClr val="00B050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H="1" flipV="1">
              <a:off x="5372483" y="3000667"/>
              <a:ext cx="771440" cy="518140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2829224" y="5802388"/>
            <a:ext cx="187327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Semantics of</a:t>
            </a:r>
            <a:br>
              <a:rPr lang="en-US" sz="2400" dirty="0"/>
            </a:b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</a:t>
            </a:r>
            <a:r>
              <a:rPr lang="en-US" sz="2400" dirty="0"/>
              <a:t> command</a:t>
            </a:r>
          </a:p>
        </p:txBody>
      </p:sp>
    </p:spTree>
    <p:extLst>
      <p:ext uri="{BB962C8B-B14F-4D97-AF65-F5344CB8AC3E}">
        <p14:creationId xmlns:p14="http://schemas.microsoft.com/office/powerpoint/2010/main" val="3510460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8" grpId="0" animBg="1"/>
      <p:bldP spid="14" grpId="0" animBg="1"/>
      <p:bldP spid="2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Recipe file: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%post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Post bootstrap phase, extra software installation</a:t>
            </a:r>
          </a:p>
          <a:p>
            <a:pPr lvl="1"/>
            <a:r>
              <a:rPr lang="en-US" dirty="0"/>
              <a:t>Through package manager</a:t>
            </a:r>
          </a:p>
          <a:p>
            <a:pPr lvl="1"/>
            <a:r>
              <a:rPr lang="en-US" dirty="0"/>
              <a:t>Download, configure, make, make install</a:t>
            </a:r>
          </a:p>
          <a:p>
            <a:r>
              <a:rPr lang="en-US" dirty="0"/>
              <a:t>E.g., Ubuntu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E.g., CentOS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81743" y="3600452"/>
            <a:ext cx="6939720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%post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's/$/ universe/' 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/apt/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sources.list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update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grace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81743" y="5665568"/>
            <a:ext cx="693972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%post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yum -y install vim-minimal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01749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Recipe file: applications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%environment</a:t>
            </a:r>
            <a:r>
              <a:rPr lang="en-US" dirty="0"/>
              <a:t>: environment variables in image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runscript</a:t>
            </a:r>
            <a:r>
              <a:rPr lang="en-US" dirty="0"/>
              <a:t>: action 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singularity run</a:t>
            </a:r>
            <a:r>
              <a:rPr lang="en-US" dirty="0"/>
              <a:t>, e.g.,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Multiple application using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%app…</a:t>
            </a:r>
            <a:r>
              <a:rPr lang="en-US" dirty="0"/>
              <a:t>, see documentation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4270133"/>
            <a:ext cx="3631122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runscript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/bin/grace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14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628650" y="2363303"/>
            <a:ext cx="3631122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%environment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DATA_DIR=/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sample_data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3293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Recipe file: tests &amp; meta-info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%test</a:t>
            </a:r>
            <a:r>
              <a:rPr lang="en-US" dirty="0"/>
              <a:t>: action 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singularity test</a:t>
            </a:r>
            <a:r>
              <a:rPr lang="en-US" dirty="0"/>
              <a:t>, e.g.,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%labels</a:t>
            </a:r>
            <a:r>
              <a:rPr lang="en-US" dirty="0"/>
              <a:t>: shown by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singularity inspect</a:t>
            </a:r>
            <a:r>
              <a:rPr lang="en-US" dirty="0"/>
              <a:t>, meta-info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%help</a:t>
            </a:r>
            <a:r>
              <a:rPr lang="en-US" dirty="0"/>
              <a:t>: shown by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singularity help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930728" y="2313779"/>
            <a:ext cx="6388286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%test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/bin/grace -version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30727" y="4231365"/>
            <a:ext cx="6388287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%labels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Maintainer Geert Jan Bex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Version v1.0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30727" y="5798146"/>
            <a:ext cx="6388287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%help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Start grace using: singularity run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grace.simg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6972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Recipe file: (almost) complete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800101" y="1532503"/>
            <a:ext cx="6939720" cy="50783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BootStrap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debootstrap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OSVersion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xenial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MirrorURL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 http://us.archive.ubuntu.com/ubuntu/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%post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's/$/ universe/' 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/apt/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sources.list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update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grace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runscript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/bin/grace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%test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/bin/grace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–version</a:t>
            </a:r>
          </a:p>
          <a:p>
            <a:endParaRPr lang="nl-BE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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662056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image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Creates image</a:t>
            </a:r>
          </a:p>
          <a:p>
            <a:r>
              <a:rPr lang="en-US" dirty="0"/>
              <a:t>Installs base OS</a:t>
            </a:r>
          </a:p>
          <a:p>
            <a:r>
              <a:rPr lang="en-US" dirty="0"/>
              <a:t>Installs software specified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%post</a:t>
            </a:r>
          </a:p>
          <a:p>
            <a:r>
              <a:rPr lang="en-US" dirty="0">
                <a:cs typeface="Courier New" panose="02070309020205020404" pitchFamily="49" charset="0"/>
              </a:rPr>
              <a:t>Build done with </a:t>
            </a:r>
            <a:r>
              <a:rPr lang="en-US" dirty="0" err="1">
                <a:cs typeface="Courier New" panose="02070309020205020404" pitchFamily="49" charset="0"/>
              </a:rPr>
              <a:t>sudo</a:t>
            </a:r>
            <a:endParaRPr lang="en-US" dirty="0"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r>
              <a:rPr lang="en-US" dirty="0"/>
              <a:t>When changing definition file, only modified parts executed</a:t>
            </a:r>
          </a:p>
          <a:p>
            <a:pPr lvl="1"/>
            <a:r>
              <a:rPr lang="en-US" dirty="0"/>
              <a:t>Nice for debugging, fast cycle</a:t>
            </a:r>
          </a:p>
          <a:p>
            <a:pPr lvl="1"/>
            <a:r>
              <a:rPr lang="en-US" dirty="0"/>
              <a:t>Updates/upgrades/security fixes done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91937" y="3778858"/>
            <a:ext cx="6250429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singularity build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grace.sif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grace.def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08162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Types</a:t>
            </a:r>
          </a:p>
          <a:p>
            <a:pPr lvl="1"/>
            <a:r>
              <a:rPr lang="en-US" dirty="0"/>
              <a:t>default: </a:t>
            </a:r>
            <a:r>
              <a:rPr lang="en-US" dirty="0" err="1"/>
              <a:t>sif</a:t>
            </a:r>
            <a:endParaRPr lang="en-US" dirty="0"/>
          </a:p>
          <a:p>
            <a:pPr lvl="1"/>
            <a:r>
              <a:rPr lang="en-US" dirty="0" err="1"/>
              <a:t>squashfs</a:t>
            </a:r>
            <a:endParaRPr lang="en-US" dirty="0"/>
          </a:p>
          <a:p>
            <a:pPr lvl="2"/>
            <a:r>
              <a:rPr lang="en-US" dirty="0"/>
              <a:t>compressed</a:t>
            </a:r>
          </a:p>
          <a:p>
            <a:pPr lvl="2"/>
            <a:r>
              <a:rPr lang="en-US" dirty="0"/>
              <a:t>read-only</a:t>
            </a:r>
          </a:p>
          <a:p>
            <a:pPr lvl="1"/>
            <a:r>
              <a:rPr lang="en-US" dirty="0"/>
              <a:t>writable: ext3</a:t>
            </a:r>
          </a:p>
          <a:p>
            <a:pPr lvl="2"/>
            <a:r>
              <a:rPr lang="en-US" dirty="0" err="1"/>
              <a:t>sudo</a:t>
            </a:r>
            <a:r>
              <a:rPr lang="en-US" dirty="0"/>
              <a:t> build</a:t>
            </a:r>
          </a:p>
          <a:p>
            <a:pPr lvl="1"/>
            <a:r>
              <a:rPr lang="en-US" dirty="0"/>
              <a:t>sandbox: directory</a:t>
            </a:r>
          </a:p>
          <a:p>
            <a:r>
              <a:rPr lang="en-US" dirty="0"/>
              <a:t>Properties</a:t>
            </a:r>
          </a:p>
          <a:p>
            <a:pPr lvl="1"/>
            <a:r>
              <a:rPr lang="en-US" dirty="0"/>
              <a:t>read-only</a:t>
            </a:r>
          </a:p>
          <a:p>
            <a:pPr lvl="1"/>
            <a:r>
              <a:rPr lang="en-US" dirty="0" err="1"/>
              <a:t>sudo</a:t>
            </a:r>
            <a:r>
              <a:rPr lang="en-US" dirty="0"/>
              <a:t>: read-write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00877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Mount image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manually modify image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To inspect/test image (read only)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36766" y="2579918"/>
            <a:ext cx="6388287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singularity mount --writable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grace.img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6765" y="4561118"/>
            <a:ext cx="652614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singularity mount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grace.img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19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6457950" y="1690689"/>
            <a:ext cx="2053960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Only to experiment,</a:t>
            </a:r>
            <a:br>
              <a:rPr lang="en-US" dirty="0"/>
            </a:br>
            <a:r>
              <a:rPr lang="en-US" dirty="0"/>
              <a:t>not as part of final</a:t>
            </a:r>
            <a:br>
              <a:rPr lang="en-US" dirty="0"/>
            </a:br>
            <a:r>
              <a:rPr lang="en-US" dirty="0"/>
              <a:t>setup!</a:t>
            </a:r>
            <a:endParaRPr lang="nl-BE" dirty="0"/>
          </a:p>
        </p:txBody>
      </p:sp>
      <p:sp>
        <p:nvSpPr>
          <p:cNvPr id="9" name="TextBox 8"/>
          <p:cNvSpPr txBox="1"/>
          <p:nvPr/>
        </p:nvSpPr>
        <p:spPr>
          <a:xfrm>
            <a:off x="1606163" y="3237678"/>
            <a:ext cx="6702604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Note: mounted in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/lib/singularity/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/final</a:t>
            </a:r>
          </a:p>
        </p:txBody>
      </p:sp>
    </p:spTree>
    <p:extLst>
      <p:ext uri="{BB962C8B-B14F-4D97-AF65-F5344CB8AC3E}">
        <p14:creationId xmlns:p14="http://schemas.microsoft.com/office/powerpoint/2010/main" val="1462311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7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483789" y="5398936"/>
            <a:ext cx="41296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hlinkClick r:id="rId2"/>
              </a:rPr>
              <a:t>http://bit.ly/32UUdRM</a:t>
            </a:r>
            <a:r>
              <a:rPr lang="en-US" sz="3200" dirty="0"/>
              <a:t>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1161" y="842838"/>
            <a:ext cx="4014912" cy="4014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1965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Remote builds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Requires account at Sylabs.io</a:t>
            </a:r>
          </a:p>
          <a:p>
            <a:r>
              <a:rPr lang="en-US" dirty="0"/>
              <a:t>Build using web browser</a:t>
            </a:r>
          </a:p>
          <a:p>
            <a:pPr lvl="1"/>
            <a:r>
              <a:rPr lang="en-US" dirty="0">
                <a:hlinkClick r:id="rId2"/>
              </a:rPr>
              <a:t>https://cloud.sylabs.io/builder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requires Singularity definition file</a:t>
            </a:r>
          </a:p>
          <a:p>
            <a:r>
              <a:rPr lang="en-US" dirty="0"/>
              <a:t>Build using command line</a:t>
            </a:r>
          </a:p>
          <a:p>
            <a:pPr lvl="1"/>
            <a:r>
              <a:rPr lang="en-US" dirty="0"/>
              <a:t>create application token at Sylabs.io, install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~/.singularity/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sylabs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-token</a:t>
            </a:r>
          </a:p>
          <a:p>
            <a:pPr lvl="1"/>
            <a:r>
              <a:rPr lang="en-US" dirty="0"/>
              <a:t>build using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91937" y="5294620"/>
            <a:ext cx="7077579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singularity build  --remote 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grace.sif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grace.def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0976" y="5901244"/>
            <a:ext cx="259231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No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sz="2400" dirty="0"/>
              <a:t> required!</a:t>
            </a:r>
          </a:p>
        </p:txBody>
      </p:sp>
    </p:spTree>
    <p:extLst>
      <p:ext uri="{BB962C8B-B14F-4D97-AF65-F5344CB8AC3E}">
        <p14:creationId xmlns:p14="http://schemas.microsoft.com/office/powerpoint/2010/main" val="3531829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options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21</a:t>
            </a:fld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3998" y="1441451"/>
            <a:ext cx="5162550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2621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images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67824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container/execute commands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execute run script</a:t>
            </a:r>
          </a:p>
          <a:p>
            <a:endParaRPr lang="en-US" dirty="0"/>
          </a:p>
          <a:p>
            <a:r>
              <a:rPr lang="en-US" dirty="0"/>
              <a:t>Bound directories</a:t>
            </a:r>
          </a:p>
          <a:p>
            <a:pPr lvl="1"/>
            <a:r>
              <a:rPr lang="en-US" dirty="0"/>
              <a:t>Home directory</a:t>
            </a:r>
          </a:p>
          <a:p>
            <a:pPr lvl="1"/>
            <a:r>
              <a:rPr lang="en-US" dirty="0"/>
              <a:t>Current working directory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To execute arbitrary command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93966" y="2359483"/>
            <a:ext cx="3906839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singularity run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grace.sif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93966" y="4970160"/>
            <a:ext cx="7629012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singularity exec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grace.sif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gracebat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–data data.dat \</a:t>
            </a:r>
            <a:b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-batch plot.bat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3966" y="5722185"/>
            <a:ext cx="5147563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singularity exec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grace.sif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xmgrace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37791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Integration in workflow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Integration into PBS job script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Singularity images can be used in any workflow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800101" y="2402029"/>
            <a:ext cx="7353295" cy="20313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#!/bin/bash –l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#PBS –l nodes=1:ppn=1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#PBS –l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walltime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=00:30:00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cd $PBS_O_WORKDIR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singularity exec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grace.sif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gracebat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–data data.dat \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-batch plot.bat</a:t>
            </a:r>
          </a:p>
        </p:txBody>
      </p:sp>
    </p:spTree>
    <p:extLst>
      <p:ext uri="{BB962C8B-B14F-4D97-AF65-F5344CB8AC3E}">
        <p14:creationId xmlns:p14="http://schemas.microsoft.com/office/powerpoint/2010/main" val="3291536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shell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execute run shell in image</a:t>
            </a:r>
          </a:p>
          <a:p>
            <a:endParaRPr lang="en-US" dirty="0"/>
          </a:p>
          <a:p>
            <a:r>
              <a:rPr lang="en-US" dirty="0"/>
              <a:t>Defaults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/bin/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</a:t>
            </a:r>
            <a:r>
              <a:rPr lang="en-US" dirty="0"/>
              <a:t>, not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/bin/bash</a:t>
            </a:r>
            <a:r>
              <a:rPr lang="en-US" dirty="0"/>
              <a:t>!</a:t>
            </a:r>
          </a:p>
          <a:p>
            <a:pPr lvl="1"/>
            <a:r>
              <a:rPr lang="en-US" dirty="0"/>
              <a:t>Take care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bash_profile</a:t>
            </a:r>
            <a:r>
              <a:rPr lang="en-US" dirty="0"/>
              <a:t>/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bashrc</a:t>
            </a:r>
            <a:r>
              <a:rPr lang="en-US" dirty="0"/>
              <a:t>, might generated errors</a:t>
            </a:r>
          </a:p>
          <a:p>
            <a:r>
              <a:rPr lang="en-US" dirty="0"/>
              <a:t>Nice to test software, do development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93966" y="2359483"/>
            <a:ext cx="4182555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singularity shell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grace.sif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38211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Directory bindings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Current working directory</a:t>
            </a:r>
          </a:p>
          <a:p>
            <a:pPr lvl="1"/>
            <a:r>
              <a:rPr lang="en-US" dirty="0"/>
              <a:t>where image is executed</a:t>
            </a:r>
          </a:p>
          <a:p>
            <a:r>
              <a:rPr lang="en-US" dirty="0"/>
              <a:t>Home directory</a:t>
            </a:r>
          </a:p>
          <a:p>
            <a:pPr lvl="1"/>
            <a:r>
              <a:rPr lang="en-US" dirty="0"/>
              <a:t>bound to user's host home directory</a:t>
            </a:r>
          </a:p>
          <a:p>
            <a:r>
              <a:rPr lang="en-US" dirty="0"/>
              <a:t>Additional bindings</a:t>
            </a:r>
          </a:p>
          <a:p>
            <a:pPr lvl="1"/>
            <a:r>
              <a:rPr lang="en-US" dirty="0"/>
              <a:t>command line option: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-B &lt;host-path&gt;:&lt;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-mount-point&gt;</a:t>
            </a:r>
          </a:p>
          <a:p>
            <a:pPr lvl="1"/>
            <a:r>
              <a:rPr lang="en-US" dirty="0"/>
              <a:t>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-B ~/Data:/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/data</a:t>
            </a:r>
          </a:p>
          <a:p>
            <a:pPr lvl="1"/>
            <a:r>
              <a:rPr lang="en-US" dirty="0"/>
              <a:t>Note: mount point </a:t>
            </a:r>
            <a:r>
              <a:rPr lang="en-US" b="1" i="1" dirty="0"/>
              <a:t>must</a:t>
            </a:r>
            <a:r>
              <a:rPr lang="en-US" dirty="0"/>
              <a:t> exist, unless overlays work, e.g.,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-B /data/analysis</a:t>
            </a:r>
          </a:p>
          <a:p>
            <a:pPr lvl="1"/>
            <a:r>
              <a:rPr lang="en-US" dirty="0"/>
              <a:t>as many as required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46079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Multithreaded applications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337346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recipe file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28653" y="1438644"/>
            <a:ext cx="6628738" cy="35394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BootStrap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debootstrap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OSVersion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xenial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MirrorURL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http://us.archive.ubuntu.com/ubuntu/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%post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's/$/ universe/' 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/apt/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sources.list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update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build-essential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cd 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clone https://github.com/gjbex/training-material.git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cd training-material/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HybridPi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make clean pi_openmp.exe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pi_openmp.exe 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/bin/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cd 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training-material/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906236" y="3378169"/>
            <a:ext cx="6294005" cy="1563116"/>
            <a:chOff x="963386" y="4898572"/>
            <a:chExt cx="6294005" cy="1563116"/>
          </a:xfrm>
        </p:grpSpPr>
        <p:sp>
          <p:nvSpPr>
            <p:cNvPr id="19" name="Rounded Rectangle 18"/>
            <p:cNvSpPr/>
            <p:nvPr/>
          </p:nvSpPr>
          <p:spPr>
            <a:xfrm>
              <a:off x="963386" y="4898572"/>
              <a:ext cx="6294005" cy="1563116"/>
            </a:xfrm>
            <a:prstGeom prst="roundRect">
              <a:avLst/>
            </a:prstGeom>
            <a:solidFill>
              <a:srgbClr val="00B050">
                <a:alpha val="21176"/>
              </a:srgb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914900" y="5647313"/>
              <a:ext cx="2075568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Download, build,</a:t>
              </a:r>
              <a:br>
                <a:rPr lang="en-US" dirty="0"/>
              </a:br>
              <a:r>
                <a:rPr lang="en-US" dirty="0"/>
                <a:t>install own software</a:t>
              </a:r>
              <a:endParaRPr lang="nl-BE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734630" y="2764207"/>
            <a:ext cx="2780720" cy="595175"/>
            <a:chOff x="4923064" y="3041789"/>
            <a:chExt cx="2780720" cy="595175"/>
          </a:xfrm>
        </p:grpSpPr>
        <p:sp>
          <p:nvSpPr>
            <p:cNvPr id="23" name="Right Brace 22"/>
            <p:cNvSpPr/>
            <p:nvPr/>
          </p:nvSpPr>
          <p:spPr>
            <a:xfrm>
              <a:off x="4923064" y="3241222"/>
              <a:ext cx="122465" cy="395742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4" name="Straight Connector 23"/>
            <p:cNvCxnSpPr>
              <a:endCxn id="25" idx="1"/>
            </p:cNvCxnSpPr>
            <p:nvPr/>
          </p:nvCxnSpPr>
          <p:spPr>
            <a:xfrm flipV="1">
              <a:off x="5110843" y="3226455"/>
              <a:ext cx="791935" cy="21195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5902778" y="3041789"/>
              <a:ext cx="180100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Build tools</a:t>
              </a:r>
              <a:endParaRPr lang="nl-BE" dirty="0"/>
            </a:p>
          </p:txBody>
        </p:sp>
      </p:grpSp>
    </p:spTree>
    <p:extLst>
      <p:ext uri="{BB962C8B-B14F-4D97-AF65-F5344CB8AC3E}">
        <p14:creationId xmlns:p14="http://schemas.microsoft.com/office/powerpoint/2010/main" val="848959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</a:t>
            </a:r>
            <a:r>
              <a:rPr lang="en-US" dirty="0" err="1"/>
              <a:t>OpenMP</a:t>
            </a:r>
            <a:r>
              <a:rPr lang="en-US" dirty="0"/>
              <a:t> application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PBS job script, e.g., scaling test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29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293917" y="2402029"/>
            <a:ext cx="6526146" cy="31393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#!/bin/bash -l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#PBS -l nodes=1:ppn=28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#PBS -l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walltime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=00:05:00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cd $PBS_O_WORKDIR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num_threads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 1 2 4 8 16 24 28; do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export OMP_NUM_THREADS=$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num_threads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time singularity exec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xenial_openmpi.sif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pi_openmp.exe 100000000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done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3917" y="5720738"/>
            <a:ext cx="805797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Note: compiler version in image need not be same as on host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883261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155579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applications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724216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recipe file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31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28653" y="1438644"/>
            <a:ext cx="6628738" cy="50475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BootStrap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debootstrap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OSVersion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xenial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MirrorURL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http://us.archive.ubuntu.com/ubuntu/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%post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's/$/ universe/' 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/apt/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sources.list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update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libmlx4-dev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libmlx5-dev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libibverbs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-dev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ibverbs-utils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libopenmpi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-dev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openmpi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-bin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openmpi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-common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build-essential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cd 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clone https://github.com/gjbex/training-material.git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cd training-material/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HybridPi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make clean pi_mpi.exe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pi_mpi.exe 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/bin/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cd 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training-material/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5274128" y="2535611"/>
            <a:ext cx="2780720" cy="1293443"/>
            <a:chOff x="4923064" y="2764207"/>
            <a:chExt cx="2780720" cy="1293443"/>
          </a:xfrm>
        </p:grpSpPr>
        <p:sp>
          <p:nvSpPr>
            <p:cNvPr id="6" name="Right Brace 5"/>
            <p:cNvSpPr/>
            <p:nvPr/>
          </p:nvSpPr>
          <p:spPr>
            <a:xfrm>
              <a:off x="4923064" y="3241221"/>
              <a:ext cx="122465" cy="816429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8" name="Straight Connector 7"/>
            <p:cNvCxnSpPr>
              <a:endCxn id="11" idx="1"/>
            </p:cNvCxnSpPr>
            <p:nvPr/>
          </p:nvCxnSpPr>
          <p:spPr>
            <a:xfrm flipV="1">
              <a:off x="5110843" y="3087373"/>
              <a:ext cx="791935" cy="56206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902778" y="2764207"/>
              <a:ext cx="1801006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Mellanox</a:t>
              </a:r>
              <a:r>
                <a:rPr lang="en-US" dirty="0"/>
                <a:t> drivers,</a:t>
              </a:r>
              <a:br>
                <a:rPr lang="en-US" dirty="0"/>
              </a:br>
              <a:r>
                <a:rPr lang="en-US" dirty="0"/>
                <a:t>IB verbs</a:t>
              </a:r>
              <a:endParaRPr lang="nl-BE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274128" y="3396344"/>
            <a:ext cx="2754174" cy="987879"/>
            <a:chOff x="4923064" y="2764207"/>
            <a:chExt cx="2754174" cy="987879"/>
          </a:xfrm>
        </p:grpSpPr>
        <p:sp>
          <p:nvSpPr>
            <p:cNvPr id="15" name="Right Brace 14"/>
            <p:cNvSpPr/>
            <p:nvPr/>
          </p:nvSpPr>
          <p:spPr>
            <a:xfrm>
              <a:off x="4923064" y="3241221"/>
              <a:ext cx="122465" cy="510865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6" name="Straight Connector 15"/>
            <p:cNvCxnSpPr>
              <a:endCxn id="17" idx="1"/>
            </p:cNvCxnSpPr>
            <p:nvPr/>
          </p:nvCxnSpPr>
          <p:spPr>
            <a:xfrm flipV="1">
              <a:off x="5110843" y="3087373"/>
              <a:ext cx="791935" cy="40345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5902778" y="2764207"/>
              <a:ext cx="1774460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Open MPI library</a:t>
              </a:r>
              <a:br>
                <a:rPr lang="en-US" dirty="0"/>
              </a:br>
              <a:r>
                <a:rPr lang="en-US" dirty="0"/>
                <a:t>and tools</a:t>
              </a:r>
              <a:endParaRPr lang="nl-BE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963386" y="4898572"/>
            <a:ext cx="6294005" cy="1563116"/>
            <a:chOff x="963386" y="4898572"/>
            <a:chExt cx="6294005" cy="1563116"/>
          </a:xfrm>
        </p:grpSpPr>
        <p:sp>
          <p:nvSpPr>
            <p:cNvPr id="19" name="Rounded Rectangle 18"/>
            <p:cNvSpPr/>
            <p:nvPr/>
          </p:nvSpPr>
          <p:spPr>
            <a:xfrm>
              <a:off x="963386" y="4898572"/>
              <a:ext cx="6294005" cy="1563116"/>
            </a:xfrm>
            <a:prstGeom prst="roundRect">
              <a:avLst/>
            </a:prstGeom>
            <a:solidFill>
              <a:srgbClr val="00B050">
                <a:alpha val="21176"/>
              </a:srgb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914900" y="5647313"/>
              <a:ext cx="2075568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Download, build,</a:t>
              </a:r>
              <a:br>
                <a:rPr lang="en-US" dirty="0"/>
              </a:br>
              <a:r>
                <a:rPr lang="en-US" dirty="0"/>
                <a:t>install own software</a:t>
              </a:r>
              <a:endParaRPr lang="nl-BE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274128" y="4240691"/>
            <a:ext cx="2780720" cy="595175"/>
            <a:chOff x="4923064" y="3041789"/>
            <a:chExt cx="2780720" cy="595175"/>
          </a:xfrm>
        </p:grpSpPr>
        <p:sp>
          <p:nvSpPr>
            <p:cNvPr id="23" name="Right Brace 22"/>
            <p:cNvSpPr/>
            <p:nvPr/>
          </p:nvSpPr>
          <p:spPr>
            <a:xfrm>
              <a:off x="4923064" y="3241222"/>
              <a:ext cx="122465" cy="395742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4" name="Straight Connector 23"/>
            <p:cNvCxnSpPr>
              <a:endCxn id="25" idx="1"/>
            </p:cNvCxnSpPr>
            <p:nvPr/>
          </p:nvCxnSpPr>
          <p:spPr>
            <a:xfrm flipV="1">
              <a:off x="5110843" y="3226455"/>
              <a:ext cx="791935" cy="21195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5902778" y="3041789"/>
              <a:ext cx="180100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Build tools</a:t>
              </a:r>
              <a:endParaRPr lang="nl-BE" dirty="0"/>
            </a:p>
          </p:txBody>
        </p:sp>
      </p:grpSp>
    </p:spTree>
    <p:extLst>
      <p:ext uri="{BB962C8B-B14F-4D97-AF65-F5344CB8AC3E}">
        <p14:creationId xmlns:p14="http://schemas.microsoft.com/office/powerpoint/2010/main" val="3166880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MPI application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PBS job script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32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293917" y="2402029"/>
            <a:ext cx="8456161" cy="25853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#!/bin/bash -l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#PBS -l nodes=2:ppn=28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#PBS -l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walltime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=00:05:00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cd $PBS_O_WORKDIR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module load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/2016a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mpirun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mca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orte_tmpdir_base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singularity exec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xenial_openmpi.sif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pi_mpi.exe 100000000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49084" y="5429250"/>
            <a:ext cx="663995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Note: Open MPI version in image is same as on host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1960032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601718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 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Image runs service, e.g.,</a:t>
            </a:r>
          </a:p>
          <a:p>
            <a:pPr lvl="1"/>
            <a:r>
              <a:rPr lang="en-US" dirty="0"/>
              <a:t>web server</a:t>
            </a:r>
          </a:p>
          <a:p>
            <a:pPr lvl="1"/>
            <a:r>
              <a:rPr lang="en-US" dirty="0"/>
              <a:t>RDBMS</a:t>
            </a:r>
          </a:p>
          <a:p>
            <a:pPr lvl="1"/>
            <a:r>
              <a:rPr lang="en-US" dirty="0"/>
              <a:t>…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Workflow</a:t>
            </a:r>
          </a:p>
          <a:p>
            <a:pPr lvl="1"/>
            <a:r>
              <a:rPr lang="en-US" dirty="0"/>
              <a:t>start service</a:t>
            </a:r>
          </a:p>
          <a:p>
            <a:pPr lvl="1"/>
            <a:r>
              <a:rPr lang="en-US" dirty="0"/>
              <a:t>client(s) interaction</a:t>
            </a:r>
          </a:p>
          <a:p>
            <a:pPr lvl="1"/>
            <a:r>
              <a:rPr lang="en-US" dirty="0"/>
              <a:t>stop service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34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242987" y="3539629"/>
            <a:ext cx="436375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Processes need to be cleaned up!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18046" y="4835497"/>
            <a:ext cx="1788700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Singularity instances</a:t>
            </a:r>
          </a:p>
        </p:txBody>
      </p:sp>
    </p:spTree>
    <p:extLst>
      <p:ext uri="{BB962C8B-B14F-4D97-AF65-F5344CB8AC3E}">
        <p14:creationId xmlns:p14="http://schemas.microsoft.com/office/powerpoint/2010/main" val="2243081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Define service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35</a:t>
            </a:fld>
            <a:endParaRPr lang="nl-BE"/>
          </a:p>
        </p:txBody>
      </p:sp>
      <p:grpSp>
        <p:nvGrpSpPr>
          <p:cNvPr id="8" name="Group 7"/>
          <p:cNvGrpSpPr/>
          <p:nvPr/>
        </p:nvGrpSpPr>
        <p:grpSpPr>
          <a:xfrm>
            <a:off x="164757" y="1408670"/>
            <a:ext cx="7941275" cy="5263696"/>
            <a:chOff x="164757" y="1408670"/>
            <a:chExt cx="7941275" cy="5263696"/>
          </a:xfrm>
        </p:grpSpPr>
        <p:sp>
          <p:nvSpPr>
            <p:cNvPr id="5" name="TextBox 4"/>
            <p:cNvSpPr txBox="1"/>
            <p:nvPr/>
          </p:nvSpPr>
          <p:spPr>
            <a:xfrm>
              <a:off x="164757" y="1408670"/>
              <a:ext cx="7941275" cy="526297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#!/bin/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sh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### BEGIN INIT INFO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### END INIT INFO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DESC="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Alpino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server"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NAME=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alpino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case "$1" in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start)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alpino_server_port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=$(cat /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conf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/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port_nr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nohup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/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Alpino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/bin/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Alpino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           \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-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notk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-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veryfast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user_max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=20000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server_kind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=parse \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server_port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="${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alpino_server_port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}" -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init_dict_p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\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batch_command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alpino_server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    \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assume_input_is_tokenized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=off                     \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&gt; /dev/null 2&gt; /dev/null &lt; /dev/null &amp;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;;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stop)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echo “stopping ${NAME} service…”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;;</a:t>
              </a:r>
            </a:p>
            <a:p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esac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exit 0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954755" y="6364589"/>
              <a:ext cx="115127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alpino.sh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4887025" y="1939353"/>
            <a:ext cx="4044697" cy="92333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alpino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service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alpino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start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alpino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service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alpino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stop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7127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Recipe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36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628653" y="2336571"/>
            <a:ext cx="3728906" cy="28931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%files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alpino.sh 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init.d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alpino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%post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chmod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a+rx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init.d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alpino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–p 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startscript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service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alpino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start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572000" y="2033106"/>
            <a:ext cx="2976736" cy="1293443"/>
            <a:chOff x="4923064" y="2764207"/>
            <a:chExt cx="2976736" cy="1293443"/>
          </a:xfrm>
        </p:grpSpPr>
        <p:sp>
          <p:nvSpPr>
            <p:cNvPr id="6" name="Right Brace 5"/>
            <p:cNvSpPr/>
            <p:nvPr/>
          </p:nvSpPr>
          <p:spPr>
            <a:xfrm>
              <a:off x="4923064" y="3507255"/>
              <a:ext cx="187779" cy="550395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7" name="Straight Connector 6"/>
            <p:cNvCxnSpPr>
              <a:stCxn id="6" idx="1"/>
              <a:endCxn id="8" idx="1"/>
            </p:cNvCxnSpPr>
            <p:nvPr/>
          </p:nvCxnSpPr>
          <p:spPr>
            <a:xfrm flipV="1">
              <a:off x="5110843" y="2948873"/>
              <a:ext cx="791935" cy="8335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5902778" y="2764207"/>
              <a:ext cx="199702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Copy service file</a:t>
              </a:r>
              <a:endParaRPr lang="nl-BE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572000" y="3610413"/>
            <a:ext cx="2976736" cy="646331"/>
            <a:chOff x="4923064" y="3507255"/>
            <a:chExt cx="2976736" cy="646331"/>
          </a:xfrm>
        </p:grpSpPr>
        <p:sp>
          <p:nvSpPr>
            <p:cNvPr id="12" name="Right Brace 11"/>
            <p:cNvSpPr/>
            <p:nvPr/>
          </p:nvSpPr>
          <p:spPr>
            <a:xfrm>
              <a:off x="4923064" y="3507255"/>
              <a:ext cx="187779" cy="550395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3" name="Straight Connector 12"/>
            <p:cNvCxnSpPr>
              <a:stCxn id="12" idx="1"/>
              <a:endCxn id="14" idx="1"/>
            </p:cNvCxnSpPr>
            <p:nvPr/>
          </p:nvCxnSpPr>
          <p:spPr>
            <a:xfrm>
              <a:off x="5110843" y="3782453"/>
              <a:ext cx="791935" cy="4796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5902778" y="3507255"/>
              <a:ext cx="1997022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dirty="0"/>
                <a:t>Set permissions,</a:t>
              </a:r>
              <a:br>
                <a:rPr lang="nl-BE" dirty="0"/>
              </a:br>
              <a:r>
                <a:rPr lang="nl-BE" dirty="0"/>
                <a:t>create mount point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566990" y="4275115"/>
            <a:ext cx="2981746" cy="1124857"/>
            <a:chOff x="4923064" y="3507255"/>
            <a:chExt cx="2981746" cy="1124857"/>
          </a:xfrm>
        </p:grpSpPr>
        <p:sp>
          <p:nvSpPr>
            <p:cNvPr id="20" name="Right Brace 19"/>
            <p:cNvSpPr/>
            <p:nvPr/>
          </p:nvSpPr>
          <p:spPr>
            <a:xfrm>
              <a:off x="4923064" y="3507255"/>
              <a:ext cx="187779" cy="550395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1" name="Straight Connector 20"/>
            <p:cNvCxnSpPr>
              <a:stCxn id="20" idx="1"/>
              <a:endCxn id="22" idx="1"/>
            </p:cNvCxnSpPr>
            <p:nvPr/>
          </p:nvCxnSpPr>
          <p:spPr>
            <a:xfrm>
              <a:off x="5110843" y="3782453"/>
              <a:ext cx="796945" cy="52649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5907788" y="3985781"/>
              <a:ext cx="1997022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l-BE" dirty="0"/>
                <a:t>Start service in</a:t>
              </a:r>
              <a:br>
                <a:rPr lang="nl-BE" dirty="0"/>
              </a:br>
              <a:r>
                <a:rPr lang="nl-BE" dirty="0"/>
                <a:t>instance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4482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instance(s)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instance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Interact with instance…</a:t>
            </a:r>
          </a:p>
          <a:p>
            <a:r>
              <a:rPr lang="en-US" dirty="0"/>
              <a:t>List running instances</a:t>
            </a:r>
          </a:p>
          <a:p>
            <a:endParaRPr lang="en-US" dirty="0"/>
          </a:p>
          <a:p>
            <a:r>
              <a:rPr lang="en-US" dirty="0"/>
              <a:t>Stop instance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37</a:t>
            </a:fld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95917" y="2326534"/>
            <a:ext cx="4596130" cy="120032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singularity 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instance.start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-B conf_01:/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conf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alpino.sif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alpino_01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95917" y="5889877"/>
            <a:ext cx="459613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singularity 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instance.stop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alpino_01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95916" y="4838198"/>
            <a:ext cx="4596131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singularity 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instance.list</a:t>
            </a:r>
            <a:endParaRPr lang="en-US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4011827" y="3616411"/>
            <a:ext cx="4393504" cy="863601"/>
            <a:chOff x="4011827" y="3616411"/>
            <a:chExt cx="4393504" cy="863601"/>
          </a:xfrm>
        </p:grpSpPr>
        <p:sp>
          <p:nvSpPr>
            <p:cNvPr id="8" name="TextBox 7"/>
            <p:cNvSpPr txBox="1"/>
            <p:nvPr/>
          </p:nvSpPr>
          <p:spPr>
            <a:xfrm>
              <a:off x="6853881" y="4110680"/>
              <a:ext cx="1551450" cy="369332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Instance name</a:t>
              </a:r>
            </a:p>
          </p:txBody>
        </p:sp>
        <p:cxnSp>
          <p:nvCxnSpPr>
            <p:cNvPr id="10" name="Straight Arrow Connector 9"/>
            <p:cNvCxnSpPr>
              <a:stCxn id="8" idx="1"/>
            </p:cNvCxnSpPr>
            <p:nvPr/>
          </p:nvCxnSpPr>
          <p:spPr>
            <a:xfrm flipH="1" flipV="1">
              <a:off x="4011827" y="3616411"/>
              <a:ext cx="2842054" cy="678935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Arrow Connector 11"/>
          <p:cNvCxnSpPr>
            <a:stCxn id="8" idx="1"/>
          </p:cNvCxnSpPr>
          <p:nvPr/>
        </p:nvCxnSpPr>
        <p:spPr>
          <a:xfrm flipH="1">
            <a:off x="5892048" y="4295346"/>
            <a:ext cx="961833" cy="1478152"/>
          </a:xfrm>
          <a:prstGeom prst="straightConnector1">
            <a:avLst/>
          </a:prstGeom>
          <a:ln w="158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5897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4" grpId="0" animBg="1"/>
      <p:bldP spid="6" grpId="0" animBg="1"/>
      <p:bldP spid="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2182844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Singularity overhead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Startup of image</a:t>
            </a:r>
            <a:r>
              <a:rPr lang="en-US" dirty="0">
                <a:sym typeface="Symbol" panose="05050102010706020507" pitchFamily="18" charset="2"/>
              </a:rPr>
              <a:t>  0.4</a:t>
            </a:r>
            <a:r>
              <a:rPr lang="en-US" dirty="0"/>
              <a:t> s</a:t>
            </a:r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Serial code/</a:t>
            </a:r>
            <a:r>
              <a:rPr lang="en-US" dirty="0" err="1"/>
              <a:t>OpenMP</a:t>
            </a:r>
            <a:r>
              <a:rPr lang="en-US" dirty="0"/>
              <a:t> (computing </a:t>
            </a:r>
            <a:r>
              <a:rPr lang="en-US" dirty="0">
                <a:sym typeface="Symbol" panose="05050102010706020507" pitchFamily="18" charset="2"/>
              </a:rPr>
              <a:t>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Overhead for </a:t>
            </a:r>
            <a:r>
              <a:rPr lang="en-US" dirty="0" err="1"/>
              <a:t>walltime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 </a:t>
            </a:r>
            <a:r>
              <a:rPr lang="en-US" dirty="0"/>
              <a:t>20 seconds: &lt; 0.85 %</a:t>
            </a:r>
          </a:p>
          <a:p>
            <a:pPr lvl="1"/>
            <a:r>
              <a:rPr lang="en-US" dirty="0"/>
              <a:t>Overhead for </a:t>
            </a:r>
            <a:r>
              <a:rPr lang="en-US" dirty="0" err="1"/>
              <a:t>walltime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 </a:t>
            </a:r>
            <a:r>
              <a:rPr lang="en-US" dirty="0"/>
              <a:t>3 minutes:   &lt; 0.70 %</a:t>
            </a:r>
          </a:p>
          <a:p>
            <a:pPr lvl="1"/>
            <a:r>
              <a:rPr lang="en-US" dirty="0"/>
              <a:t>(Almost) independent of number of threads</a:t>
            </a:r>
          </a:p>
          <a:p>
            <a:r>
              <a:rPr lang="en-US" dirty="0"/>
              <a:t>MPI (computing SVD, matrix product)</a:t>
            </a:r>
          </a:p>
          <a:p>
            <a:pPr lvl="1"/>
            <a:r>
              <a:rPr lang="en-US" dirty="0"/>
              <a:t>PDGESVD: 7 % for 16 processes, 24 % for 64 processes</a:t>
            </a:r>
          </a:p>
          <a:p>
            <a:pPr lvl="1"/>
            <a:r>
              <a:rPr lang="en-US" dirty="0"/>
              <a:t>PDGEMM: &lt; 1 % for 16 processes, 10 % for 64 processes</a:t>
            </a:r>
          </a:p>
          <a:p>
            <a:pPr lvl="1"/>
            <a:r>
              <a:rPr lang="en-US" dirty="0"/>
              <a:t>However, serial GESVD: 10 % 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39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1551214" y="2245862"/>
            <a:ext cx="510280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ym typeface="Symbol" panose="05050102010706020507" pitchFamily="18" charset="2"/>
              </a:rPr>
              <a:t> w</a:t>
            </a:r>
            <a:r>
              <a:rPr lang="en-US" sz="2400" dirty="0"/>
              <a:t>orkflow with many short runtimes:</a:t>
            </a:r>
            <a:br>
              <a:rPr lang="en-US" sz="2400" dirty="0"/>
            </a:br>
            <a:r>
              <a:rPr lang="en-US" sz="2400" dirty="0"/>
              <a:t>                        </a:t>
            </a:r>
            <a:r>
              <a:rPr lang="en-US" sz="2400" b="1" dirty="0">
                <a:solidFill>
                  <a:srgbClr val="C00000"/>
                </a:solidFill>
              </a:rPr>
              <a:t>entirely in image</a:t>
            </a:r>
            <a:endParaRPr lang="nl-BE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4775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Singularity originally developed by Berkeley Lab, now at </a:t>
            </a:r>
            <a:r>
              <a:rPr lang="en-US" dirty="0" err="1"/>
              <a:t>Sylabs</a:t>
            </a:r>
            <a:br>
              <a:rPr lang="en-US" dirty="0"/>
            </a:br>
            <a:r>
              <a:rPr lang="en-US" dirty="0">
                <a:hlinkClick r:id="rId2"/>
              </a:rPr>
              <a:t>https://sylabs.io/singularity/</a:t>
            </a:r>
            <a:endParaRPr lang="en-US" dirty="0"/>
          </a:p>
          <a:p>
            <a:r>
              <a:rPr lang="en-US" dirty="0"/>
              <a:t>Intended as HPC alternative to</a:t>
            </a:r>
          </a:p>
          <a:p>
            <a:pPr lvl="1"/>
            <a:r>
              <a:rPr lang="en-US" dirty="0"/>
              <a:t>Docker</a:t>
            </a:r>
            <a:br>
              <a:rPr lang="en-US" dirty="0"/>
            </a:br>
            <a:r>
              <a:rPr lang="en-US" dirty="0">
                <a:hlinkClick r:id="rId3"/>
              </a:rPr>
              <a:t>https://www.docker.com/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Shifter</a:t>
            </a:r>
            <a:br>
              <a:rPr lang="en-US" dirty="0"/>
            </a:br>
            <a:r>
              <a:rPr lang="en-US" dirty="0">
                <a:hlinkClick r:id="rId4"/>
              </a:rPr>
              <a:t>https://github.com/NERSC/shifter</a:t>
            </a:r>
            <a:r>
              <a:rPr lang="en-US" dirty="0"/>
              <a:t> 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58783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Singularity performance pitfalls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non-optimized libraries/applications</a:t>
            </a:r>
          </a:p>
          <a:p>
            <a:pPr lvl="1"/>
            <a:r>
              <a:rPr lang="en-US" dirty="0"/>
              <a:t>Compilation can/should target specific hardware,</a:t>
            </a:r>
            <a:br>
              <a:rPr lang="en-US" dirty="0"/>
            </a:br>
            <a:r>
              <a:rPr lang="en-US" dirty="0"/>
              <a:t>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xHost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Performance loss up to 10-40 %</a:t>
            </a:r>
            <a:endParaRPr lang="en-US" dirty="0">
              <a:sym typeface="Symbol" panose="05050102010706020507" pitchFamily="18" charset="2"/>
            </a:endParaRPr>
          </a:p>
          <a:p>
            <a:pPr lvl="1"/>
            <a:r>
              <a:rPr lang="en-US" dirty="0">
                <a:sym typeface="Symbol" panose="05050102010706020507" pitchFamily="18" charset="2"/>
              </a:rPr>
              <a:t>Crucial for BLAS, propagates to other scientific libraries, e.g., LAPACK, </a:t>
            </a:r>
            <a:r>
              <a:rPr lang="en-US" dirty="0" err="1">
                <a:sym typeface="Symbol" panose="05050102010706020507" pitchFamily="18" charset="2"/>
              </a:rPr>
              <a:t>PETSc</a:t>
            </a:r>
            <a:r>
              <a:rPr lang="en-US" dirty="0">
                <a:sym typeface="Symbol" panose="05050102010706020507" pitchFamily="18" charset="2"/>
              </a:rPr>
              <a:t>,…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15864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9272182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Singularity advantages</a:t>
            </a:r>
          </a:p>
          <a:p>
            <a:pPr lvl="1"/>
            <a:r>
              <a:rPr lang="en-US" dirty="0"/>
              <a:t>Portability</a:t>
            </a:r>
          </a:p>
          <a:p>
            <a:pPr lvl="1"/>
            <a:r>
              <a:rPr lang="en-US" dirty="0"/>
              <a:t>Reproducibility: recipes under version control</a:t>
            </a:r>
          </a:p>
          <a:p>
            <a:pPr lvl="1"/>
            <a:r>
              <a:rPr lang="en-US" dirty="0"/>
              <a:t>Easily create images</a:t>
            </a:r>
          </a:p>
          <a:p>
            <a:pPr lvl="1"/>
            <a:r>
              <a:rPr lang="en-US" dirty="0"/>
              <a:t>Integrate images into existing workflows</a:t>
            </a:r>
          </a:p>
          <a:p>
            <a:pPr lvl="1"/>
            <a:r>
              <a:rPr lang="en-US" dirty="0"/>
              <a:t>No privilege escalation</a:t>
            </a:r>
          </a:p>
          <a:p>
            <a:pPr lvl="2"/>
            <a:r>
              <a:rPr lang="en-US" dirty="0"/>
              <a:t>Create as root</a:t>
            </a:r>
          </a:p>
          <a:p>
            <a:pPr lvl="2"/>
            <a:r>
              <a:rPr lang="en-US" dirty="0"/>
              <a:t>Run as user, no </a:t>
            </a:r>
            <a:r>
              <a:rPr lang="en-US" dirty="0" err="1"/>
              <a:t>sudo</a:t>
            </a:r>
            <a:r>
              <a:rPr lang="en-US" dirty="0"/>
              <a:t> possible</a:t>
            </a:r>
          </a:p>
          <a:p>
            <a:pPr lvl="1"/>
            <a:r>
              <a:rPr lang="en-US" dirty="0"/>
              <a:t>Quite reasonable performance/overhead</a:t>
            </a:r>
          </a:p>
          <a:p>
            <a:r>
              <a:rPr lang="en-US" dirty="0"/>
              <a:t>No excuse to run crappy/suboptimal software!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38801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 best practices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software in default location, not home directory</a:t>
            </a:r>
          </a:p>
          <a:p>
            <a:r>
              <a:rPr lang="en-US" dirty="0"/>
              <a:t>Define environment variables in image's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/environment</a:t>
            </a:r>
          </a:p>
          <a:p>
            <a:r>
              <a:rPr lang="en-US" dirty="0"/>
              <a:t>Files should be owned by system account, not user</a:t>
            </a:r>
          </a:p>
          <a:p>
            <a:r>
              <a:rPr lang="en-US" dirty="0"/>
              <a:t>Don’t mess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passwd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/group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/shadow</a:t>
            </a:r>
          </a:p>
          <a:p>
            <a:r>
              <a:rPr lang="en-US" dirty="0"/>
              <a:t>Do installation via recipe file, </a:t>
            </a:r>
            <a:r>
              <a:rPr lang="en-US" i="1" dirty="0"/>
              <a:t>not</a:t>
            </a:r>
            <a:r>
              <a:rPr lang="en-US" dirty="0"/>
              <a:t> by hand</a:t>
            </a:r>
          </a:p>
          <a:p>
            <a:pPr lvl="1"/>
            <a:r>
              <a:rPr lang="en-US" dirty="0"/>
              <a:t>Better reproducibility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28430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Singularity documentation</a:t>
            </a:r>
            <a:br>
              <a:rPr lang="en-US" dirty="0"/>
            </a:br>
            <a:r>
              <a:rPr lang="en-US" dirty="0">
                <a:hlinkClick r:id="rId2"/>
              </a:rPr>
              <a:t>https://www.sylabs.io/docs/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User guide</a:t>
            </a:r>
          </a:p>
          <a:p>
            <a:pPr lvl="1"/>
            <a:r>
              <a:rPr lang="en-US" dirty="0"/>
              <a:t>Admin guide</a:t>
            </a:r>
          </a:p>
          <a:p>
            <a:r>
              <a:rPr lang="en-US" dirty="0"/>
              <a:t>Singularity GitHub repository</a:t>
            </a:r>
            <a:br>
              <a:rPr lang="en-US" dirty="0"/>
            </a:br>
            <a:r>
              <a:rPr lang="en-US" dirty="0">
                <a:hlinkClick r:id="rId3"/>
              </a:rPr>
              <a:t>https://github.com/singularityware/singularity</a:t>
            </a:r>
            <a:r>
              <a:rPr lang="en-US" dirty="0"/>
              <a:t> </a:t>
            </a:r>
          </a:p>
          <a:p>
            <a:r>
              <a:rPr lang="en-US" dirty="0" err="1">
                <a:hlinkClick r:id="rId4"/>
              </a:rPr>
              <a:t>HPCWired</a:t>
            </a:r>
            <a:r>
              <a:rPr lang="en-US" dirty="0">
                <a:hlinkClick r:id="rId4"/>
              </a:rPr>
              <a:t> article</a:t>
            </a:r>
            <a:r>
              <a:rPr lang="en-US" dirty="0"/>
              <a:t> discussing singularity versus Docker/Shifter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450091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empty image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Initially, empty image</a:t>
            </a:r>
          </a:p>
          <a:p>
            <a:r>
              <a:rPr lang="en-US" dirty="0"/>
              <a:t>Creation done with </a:t>
            </a:r>
            <a:r>
              <a:rPr lang="en-US" dirty="0" err="1"/>
              <a:t>sudo</a:t>
            </a:r>
            <a:endParaRPr lang="en-US" dirty="0"/>
          </a:p>
          <a:p>
            <a:endParaRPr lang="en-US" dirty="0"/>
          </a:p>
          <a:p>
            <a:r>
              <a:rPr lang="en-US" dirty="0"/>
              <a:t>Maximum size (in </a:t>
            </a:r>
            <a:r>
              <a:rPr lang="en-US" dirty="0" err="1"/>
              <a:t>MiB</a:t>
            </a:r>
            <a:r>
              <a:rPr lang="en-US" dirty="0"/>
              <a:t>) of the image</a:t>
            </a:r>
          </a:p>
          <a:p>
            <a:pPr lvl="1"/>
            <a:r>
              <a:rPr lang="en-US" dirty="0"/>
              <a:t>Can be resized later, if necessary</a:t>
            </a:r>
          </a:p>
          <a:p>
            <a:endParaRPr lang="en-US" dirty="0"/>
          </a:p>
          <a:p>
            <a:r>
              <a:rPr lang="en-US" dirty="0"/>
              <a:t>File system created "inside" image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04208" y="2898322"/>
            <a:ext cx="7491153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singularity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image.create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--size 2048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grace.img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04208" y="4340351"/>
            <a:ext cx="7491153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singularity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image.expand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--size 1024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grace.img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69527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good: containers are useful</a:t>
            </a:r>
          </a:p>
          <a:p>
            <a:pPr lvl="1"/>
            <a:r>
              <a:rPr lang="en-US" dirty="0"/>
              <a:t>Some dependency chains are hard to resolve</a:t>
            </a:r>
          </a:p>
          <a:p>
            <a:pPr lvl="2"/>
            <a:r>
              <a:rPr lang="en-US" dirty="0"/>
              <a:t>X11 applications</a:t>
            </a:r>
          </a:p>
          <a:p>
            <a:pPr lvl="2"/>
            <a:r>
              <a:rPr lang="en-US" dirty="0"/>
              <a:t>32-bit applications</a:t>
            </a:r>
          </a:p>
          <a:p>
            <a:pPr lvl="1"/>
            <a:r>
              <a:rPr lang="en-US" dirty="0"/>
              <a:t>Portability of workflow across systems</a:t>
            </a:r>
          </a:p>
          <a:p>
            <a:r>
              <a:rPr lang="en-US" dirty="0"/>
              <a:t>The bad: containers pose security risks</a:t>
            </a:r>
          </a:p>
          <a:p>
            <a:pPr lvl="1"/>
            <a:r>
              <a:rPr lang="en-US" dirty="0"/>
              <a:t>Escalating privileges</a:t>
            </a:r>
          </a:p>
          <a:p>
            <a:pPr lvl="1"/>
            <a:r>
              <a:rPr lang="en-US" dirty="0"/>
              <a:t>Access to entire file systems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67695" y="5404757"/>
            <a:ext cx="255794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Enter singularity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80609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Singularity architecture</a:t>
            </a:r>
            <a:endParaRPr lang="nl-BE" dirty="0"/>
          </a:p>
        </p:txBody>
      </p:sp>
      <p:pic>
        <p:nvPicPr>
          <p:cNvPr id="1026" name="Picture 2" descr="singularity-architecture_g-kurtz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" y="1364069"/>
            <a:ext cx="8951783" cy="4720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ounded Rectangle 3"/>
          <p:cNvSpPr/>
          <p:nvPr/>
        </p:nvSpPr>
        <p:spPr>
          <a:xfrm>
            <a:off x="1706336" y="5184322"/>
            <a:ext cx="2816678" cy="342900"/>
          </a:xfrm>
          <a:prstGeom prst="roundRect">
            <a:avLst/>
          </a:prstGeom>
          <a:solidFill>
            <a:srgbClr val="00B050">
              <a:alpha val="25882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2169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Singularity image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Single file, contains</a:t>
            </a:r>
          </a:p>
          <a:p>
            <a:pPr lvl="1"/>
            <a:r>
              <a:rPr lang="en-US" dirty="0"/>
              <a:t>OS components</a:t>
            </a:r>
          </a:p>
          <a:p>
            <a:pPr lvl="1"/>
            <a:r>
              <a:rPr lang="en-US" dirty="0"/>
              <a:t>System libraries</a:t>
            </a:r>
          </a:p>
          <a:p>
            <a:pPr lvl="1"/>
            <a:r>
              <a:rPr lang="en-US" dirty="0"/>
              <a:t>Application libraries</a:t>
            </a:r>
          </a:p>
          <a:p>
            <a:pPr lvl="1"/>
            <a:r>
              <a:rPr lang="en-US" dirty="0"/>
              <a:t>Applications</a:t>
            </a:r>
          </a:p>
          <a:p>
            <a:pPr lvl="1"/>
            <a:r>
              <a:rPr lang="en-US" dirty="0"/>
              <a:t>Data (possibly, but normally not)</a:t>
            </a:r>
          </a:p>
          <a:p>
            <a:r>
              <a:rPr lang="en-US" dirty="0"/>
              <a:t>Creation</a:t>
            </a:r>
          </a:p>
          <a:p>
            <a:pPr lvl="1"/>
            <a:r>
              <a:rPr lang="en-US" dirty="0"/>
              <a:t>Can be done on any machine, any (Linux) OS, requires root privileges</a:t>
            </a:r>
          </a:p>
          <a:p>
            <a:pPr lvl="1"/>
            <a:r>
              <a:rPr lang="en-US" dirty="0"/>
              <a:t>Can be done remote</a:t>
            </a:r>
          </a:p>
          <a:p>
            <a:r>
              <a:rPr lang="en-US" dirty="0"/>
              <a:t>Deployment</a:t>
            </a:r>
          </a:p>
          <a:p>
            <a:pPr lvl="1"/>
            <a:r>
              <a:rPr lang="en-US" dirty="0"/>
              <a:t>Runs on any (Linux) machine, singularity installed</a:t>
            </a:r>
          </a:p>
          <a:p>
            <a:pPr lvl="1"/>
            <a:r>
              <a:rPr lang="en-US" dirty="0"/>
              <a:t>No root privileges required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51605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singularity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distribution's package manager</a:t>
            </a:r>
          </a:p>
          <a:p>
            <a:pPr lvl="1"/>
            <a:r>
              <a:rPr lang="en-US" dirty="0"/>
              <a:t>apt</a:t>
            </a:r>
          </a:p>
          <a:p>
            <a:pPr lvl="1"/>
            <a:r>
              <a:rPr lang="en-US" dirty="0"/>
              <a:t>yum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Build from source</a:t>
            </a:r>
          </a:p>
          <a:p>
            <a:pPr lvl="1"/>
            <a:r>
              <a:rPr lang="en-US" dirty="0"/>
              <a:t>Note: requires </a:t>
            </a:r>
            <a:r>
              <a:rPr lang="en-US" dirty="0" err="1"/>
              <a:t>squashfs</a:t>
            </a:r>
            <a:r>
              <a:rPr lang="en-US" dirty="0"/>
              <a:t>, fuse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751099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images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01645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2291</Words>
  <Application>Microsoft Office PowerPoint</Application>
  <PresentationFormat>On-screen Show (4:3)</PresentationFormat>
  <Paragraphs>475</Paragraphs>
  <Slides>45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0" baseType="lpstr">
      <vt:lpstr>Arial</vt:lpstr>
      <vt:lpstr>Calibri</vt:lpstr>
      <vt:lpstr>Calibri Light</vt:lpstr>
      <vt:lpstr>Courier New</vt:lpstr>
      <vt:lpstr>Office Theme</vt:lpstr>
      <vt:lpstr>Containers for HPC</vt:lpstr>
      <vt:lpstr>PowerPoint Presentation</vt:lpstr>
      <vt:lpstr>Introduction</vt:lpstr>
      <vt:lpstr>Introduction</vt:lpstr>
      <vt:lpstr>Motivation</vt:lpstr>
      <vt:lpstr>Singularity architecture</vt:lpstr>
      <vt:lpstr>Singularity image</vt:lpstr>
      <vt:lpstr>Installing singularity</vt:lpstr>
      <vt:lpstr>Creating images</vt:lpstr>
      <vt:lpstr>Recipe file: bootstrap from distro</vt:lpstr>
      <vt:lpstr>Recipe file: bootstrap from docker</vt:lpstr>
      <vt:lpstr>Recipe file: preparing install</vt:lpstr>
      <vt:lpstr>Recipe file: %post</vt:lpstr>
      <vt:lpstr>Recipe file: applications</vt:lpstr>
      <vt:lpstr>Recipe file: tests &amp; meta-info</vt:lpstr>
      <vt:lpstr>Recipe file: (almost) complete</vt:lpstr>
      <vt:lpstr>Build image</vt:lpstr>
      <vt:lpstr>Image types</vt:lpstr>
      <vt:lpstr>Mount image</vt:lpstr>
      <vt:lpstr>Remote builds</vt:lpstr>
      <vt:lpstr>Other options</vt:lpstr>
      <vt:lpstr>Using images</vt:lpstr>
      <vt:lpstr>Run container/execute commands</vt:lpstr>
      <vt:lpstr>Integration in workflow</vt:lpstr>
      <vt:lpstr>Image shell</vt:lpstr>
      <vt:lpstr>Directory bindings</vt:lpstr>
      <vt:lpstr>Multithreaded applications</vt:lpstr>
      <vt:lpstr>Example recipe file</vt:lpstr>
      <vt:lpstr>Running OpenMP application</vt:lpstr>
      <vt:lpstr>Distributed applications</vt:lpstr>
      <vt:lpstr>Example recipe file</vt:lpstr>
      <vt:lpstr>Running MPI application</vt:lpstr>
      <vt:lpstr>Services</vt:lpstr>
      <vt:lpstr>Server processes</vt:lpstr>
      <vt:lpstr>Define service</vt:lpstr>
      <vt:lpstr>Recipe</vt:lpstr>
      <vt:lpstr>Run instance(s)</vt:lpstr>
      <vt:lpstr>Performance</vt:lpstr>
      <vt:lpstr>Singularity overhead</vt:lpstr>
      <vt:lpstr>Singularity performance pitfalls</vt:lpstr>
      <vt:lpstr>Conclusions</vt:lpstr>
      <vt:lpstr>Conclusions</vt:lpstr>
      <vt:lpstr>Bootstrap best practices</vt:lpstr>
      <vt:lpstr>References</vt:lpstr>
      <vt:lpstr>Create empty image</vt:lpstr>
    </vt:vector>
  </TitlesOfParts>
  <Company>KU Leuven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singularity is near!</dc:title>
  <dc:creator>Geert Jan Bex</dc:creator>
  <cp:lastModifiedBy>Geert Jan Bex</cp:lastModifiedBy>
  <cp:revision>115</cp:revision>
  <dcterms:created xsi:type="dcterms:W3CDTF">2016-10-25T08:52:29Z</dcterms:created>
  <dcterms:modified xsi:type="dcterms:W3CDTF">2020-11-16T08:16:30Z</dcterms:modified>
</cp:coreProperties>
</file>