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303" r:id="rId3"/>
    <p:sldId id="273" r:id="rId4"/>
    <p:sldId id="257" r:id="rId5"/>
    <p:sldId id="258" r:id="rId6"/>
    <p:sldId id="259" r:id="rId7"/>
    <p:sldId id="260" r:id="rId8"/>
    <p:sldId id="301" r:id="rId9"/>
    <p:sldId id="274" r:id="rId10"/>
    <p:sldId id="263" r:id="rId11"/>
    <p:sldId id="290" r:id="rId12"/>
    <p:sldId id="295" r:id="rId13"/>
    <p:sldId id="264" r:id="rId14"/>
    <p:sldId id="265" r:id="rId15"/>
    <p:sldId id="294" r:id="rId16"/>
    <p:sldId id="266" r:id="rId17"/>
    <p:sldId id="267" r:id="rId18"/>
    <p:sldId id="293" r:id="rId19"/>
    <p:sldId id="268" r:id="rId20"/>
    <p:sldId id="302" r:id="rId21"/>
    <p:sldId id="292" r:id="rId22"/>
    <p:sldId id="275" r:id="rId23"/>
    <p:sldId id="269" r:id="rId24"/>
    <p:sldId id="278" r:id="rId25"/>
    <p:sldId id="271" r:id="rId26"/>
    <p:sldId id="289" r:id="rId27"/>
    <p:sldId id="282" r:id="rId28"/>
    <p:sldId id="283" r:id="rId29"/>
    <p:sldId id="284" r:id="rId30"/>
    <p:sldId id="279" r:id="rId31"/>
    <p:sldId id="280" r:id="rId32"/>
    <p:sldId id="281" r:id="rId33"/>
    <p:sldId id="296" r:id="rId34"/>
    <p:sldId id="297" r:id="rId35"/>
    <p:sldId id="298" r:id="rId36"/>
    <p:sldId id="299" r:id="rId37"/>
    <p:sldId id="300" r:id="rId38"/>
    <p:sldId id="285" r:id="rId39"/>
    <p:sldId id="286" r:id="rId40"/>
    <p:sldId id="287" r:id="rId41"/>
    <p:sldId id="272" r:id="rId42"/>
    <p:sldId id="276" r:id="rId43"/>
    <p:sldId id="270" r:id="rId44"/>
    <p:sldId id="277" r:id="rId45"/>
    <p:sldId id="291" r:id="rId4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268"/>
            <p14:sldId id="302"/>
            <p14:sldId id="292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</p14:sldIdLst>
        </p14:section>
        <p14:section name="Conclusions" id="{BD187F37-5316-4956-98DF-2B94953326CB}">
          <p14:sldIdLst>
            <p14:sldId id="272"/>
            <p14:sldId id="276"/>
            <p14:sldId id="270"/>
          </p14:sldIdLst>
        </p14:section>
        <p14:section name="Appendices" id="{4F11D7B8-8248-4048-BFFA-6A39FFF2C19D}">
          <p14:sldIdLst>
            <p14:sldId id="27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3" d="100"/>
          <a:sy n="93" d="100"/>
        </p:scale>
        <p:origin x="9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7/11/2019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7/11/2019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7/11/2019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7/11/2019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7/11/2019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7/11/2019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7/11/2019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7/11/2019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7/11/2019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7/11/2019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7/11/2019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7/11/2019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7/11/2019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gularityware/singularity" TargetMode="External"/><Relationship Id="rId2" Type="http://schemas.openxmlformats.org/officeDocument/2006/relationships/hyperlink" Target="https://www.sylabs.i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pcwire.com/2016/10/20/singularity-containers-easing-scientific-computing/?eid=328363607&amp;bid=1564782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disco: 19.04, bionic: 18.04, </a:t>
            </a:r>
            <a:r>
              <a:rPr lang="en-US" dirty="0" err="1" smtClean="0"/>
              <a:t>xenial</a:t>
            </a:r>
            <a:r>
              <a:rPr lang="en-US" dirty="0" smtClean="0"/>
              <a:t>: 16.04, trusty: 14.04</a:t>
            </a:r>
          </a:p>
          <a:p>
            <a:r>
              <a:rPr lang="en-US" dirty="0" smtClean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65868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bootstrap from </a:t>
            </a:r>
            <a:r>
              <a:rPr lang="en-US" dirty="0" err="1" smtClean="0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</a:t>
            </a:r>
            <a:r>
              <a:rPr lang="en-US" dirty="0" err="1" smtClean="0"/>
              <a:t>Debian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Any public </a:t>
            </a:r>
            <a:r>
              <a:rPr lang="en-US" dirty="0" err="1" smtClean="0"/>
              <a:t>docker</a:t>
            </a:r>
            <a:r>
              <a:rPr lang="en-US" dirty="0" smtClean="0"/>
              <a:t> container can be used</a:t>
            </a:r>
          </a:p>
          <a:p>
            <a:r>
              <a:rPr lang="en-US" dirty="0" smtClean="0"/>
              <a:t>Docker containers in private repositories can be used</a:t>
            </a:r>
          </a:p>
          <a:p>
            <a:pPr lvl="1"/>
            <a:r>
              <a:rPr lang="en-US" dirty="0" smtClean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preparing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 smtClean="0">
                <a:cs typeface="Courier New" panose="02070309020205020404" pitchFamily="49" charset="0"/>
              </a:rPr>
              <a:t>: commands executed on </a:t>
            </a:r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 smtClean="0"/>
              <a:t>: copy files into image when base OS is installed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${SINGULARITY_ROOTFS}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Semantics of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 smtClean="0"/>
              <a:t> command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bootstrap phase, extra software installation</a:t>
            </a:r>
          </a:p>
          <a:p>
            <a:pPr lvl="1"/>
            <a:r>
              <a:rPr lang="en-US" dirty="0" smtClean="0"/>
              <a:t>Through package manager</a:t>
            </a:r>
          </a:p>
          <a:p>
            <a:pPr lvl="1"/>
            <a:r>
              <a:rPr lang="en-US" dirty="0" smtClean="0"/>
              <a:t>Download, configure, make, make install</a:t>
            </a:r>
          </a:p>
          <a:p>
            <a:r>
              <a:rPr lang="en-US" dirty="0" smtClean="0"/>
              <a:t>E.g., Ubuntu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 smtClean="0"/>
              <a:t>: environment variables in image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 smtClean="0"/>
              <a:t>: action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run</a:t>
            </a:r>
            <a:r>
              <a:rPr lang="en-US" dirty="0" smtClean="0"/>
              <a:t>, e.g.,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Multiple application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 smtClean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DATA_DIR=/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tests &amp; meta-info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 smtClean="0"/>
              <a:t>: </a:t>
            </a:r>
            <a:r>
              <a:rPr lang="en-US" dirty="0"/>
              <a:t>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en-US" dirty="0" smtClean="0"/>
              <a:t>: shown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inspect</a:t>
            </a:r>
            <a:r>
              <a:rPr lang="en-US" dirty="0" smtClean="0"/>
              <a:t>, meta-info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 smtClean="0"/>
              <a:t>: shown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help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singularity run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grace.simg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–version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Creates image</a:t>
            </a:r>
          </a:p>
          <a:p>
            <a:r>
              <a:rPr lang="en-US" dirty="0" smtClean="0"/>
              <a:t>Installs base OS</a:t>
            </a:r>
          </a:p>
          <a:p>
            <a:r>
              <a:rPr lang="en-US" dirty="0" smtClean="0"/>
              <a:t>Installs software specified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Build done with </a:t>
            </a:r>
            <a:r>
              <a:rPr lang="en-US" dirty="0" err="1" smtClean="0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When changing definition file, only modified parts executed</a:t>
            </a:r>
          </a:p>
          <a:p>
            <a:pPr lvl="1"/>
            <a:r>
              <a:rPr lang="en-US" dirty="0" smtClean="0"/>
              <a:t>Nice for debugging, fast cycle</a:t>
            </a:r>
          </a:p>
          <a:p>
            <a:pPr lvl="1"/>
            <a:r>
              <a:rPr lang="en-US" dirty="0" smtClean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778858"/>
            <a:ext cx="625042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build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default: </a:t>
            </a:r>
            <a:r>
              <a:rPr lang="en-US" dirty="0" err="1" smtClean="0"/>
              <a:t>sif</a:t>
            </a:r>
            <a:endParaRPr lang="en-US" dirty="0" smtClean="0"/>
          </a:p>
          <a:p>
            <a:pPr lvl="1"/>
            <a:r>
              <a:rPr lang="en-US" dirty="0" err="1" smtClean="0"/>
              <a:t>squashfs</a:t>
            </a:r>
            <a:endParaRPr lang="en-US" dirty="0" smtClean="0"/>
          </a:p>
          <a:p>
            <a:pPr lvl="2"/>
            <a:r>
              <a:rPr lang="en-US" dirty="0" smtClean="0"/>
              <a:t>compressed</a:t>
            </a:r>
          </a:p>
          <a:p>
            <a:pPr lvl="2"/>
            <a:r>
              <a:rPr lang="en-US" dirty="0" smtClean="0"/>
              <a:t>read-only</a:t>
            </a:r>
          </a:p>
          <a:p>
            <a:pPr lvl="1"/>
            <a:r>
              <a:rPr lang="en-US" dirty="0" smtClean="0"/>
              <a:t>writable: ext3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build</a:t>
            </a:r>
          </a:p>
          <a:p>
            <a:pPr lvl="1"/>
            <a:r>
              <a:rPr lang="en-US" dirty="0" smtClean="0"/>
              <a:t>sandbox: directory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read-only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: read-write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manually modify 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5261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mount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457950" y="1690689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Only to experiment,</a:t>
            </a:r>
            <a:br>
              <a:rPr lang="en-US" dirty="0" smtClean="0"/>
            </a:br>
            <a:r>
              <a:rPr lang="en-US" dirty="0" smtClean="0"/>
              <a:t>not as part of final</a:t>
            </a:r>
            <a:br>
              <a:rPr lang="en-US" dirty="0" smtClean="0"/>
            </a:br>
            <a:r>
              <a:rPr lang="en-US" dirty="0" smtClean="0"/>
              <a:t>setup!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606163" y="3237678"/>
            <a:ext cx="67026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</a:t>
            </a:r>
            <a:r>
              <a:rPr lang="en-US" sz="2000" dirty="0"/>
              <a:t>: mounted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/lib/singularity/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/final</a:t>
            </a:r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bit.ly/32UUdRM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builds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account at Sylabs.io</a:t>
            </a:r>
          </a:p>
          <a:p>
            <a:r>
              <a:rPr lang="en-US" dirty="0" smtClean="0"/>
              <a:t>Build using </a:t>
            </a:r>
            <a:r>
              <a:rPr lang="en-US" dirty="0"/>
              <a:t>web </a:t>
            </a:r>
            <a:r>
              <a:rPr lang="en-US" dirty="0" smtClean="0"/>
              <a:t>browser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cloud.sylabs.io/builder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requires Singularity definition file</a:t>
            </a:r>
          </a:p>
          <a:p>
            <a:r>
              <a:rPr lang="en-US" dirty="0" smtClean="0"/>
              <a:t>Build using command line</a:t>
            </a:r>
          </a:p>
          <a:p>
            <a:pPr lvl="1"/>
            <a:r>
              <a:rPr lang="en-US" dirty="0" smtClean="0"/>
              <a:t>create application token at Sylabs.io, install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~/.singularity/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sylabs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-token</a:t>
            </a:r>
          </a:p>
          <a:p>
            <a:pPr lvl="1"/>
            <a:r>
              <a:rPr lang="en-US" dirty="0" smtClean="0"/>
              <a:t>build 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91937" y="5294620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build  -remote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0976" y="5901244"/>
            <a:ext cx="25923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 smtClean="0"/>
              <a:t> required!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script</a:t>
            </a:r>
          </a:p>
          <a:p>
            <a:endParaRPr lang="en-US" dirty="0"/>
          </a:p>
          <a:p>
            <a:r>
              <a:rPr lang="en-US" dirty="0" smtClean="0"/>
              <a:t>Bound directories</a:t>
            </a:r>
          </a:p>
          <a:p>
            <a:pPr lvl="1"/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1475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into PBS job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35329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-batch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plot.bat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shell in image</a:t>
            </a:r>
          </a:p>
          <a:p>
            <a:endParaRPr lang="en-US" dirty="0"/>
          </a:p>
          <a:p>
            <a:r>
              <a:rPr lang="en-US" dirty="0" smtClean="0"/>
              <a:t>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/>
              <a:t>, 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Take care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 smtClean="0"/>
              <a:t>, might generated errors</a:t>
            </a:r>
          </a:p>
          <a:p>
            <a:r>
              <a:rPr lang="en-US" dirty="0" smtClean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/>
              <a:t>where image is executed</a:t>
            </a:r>
          </a:p>
          <a:p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bound to user's host home directory</a:t>
            </a:r>
          </a:p>
          <a:p>
            <a:r>
              <a:rPr lang="en-US" dirty="0" smtClean="0"/>
              <a:t>Additional bindings</a:t>
            </a:r>
          </a:p>
          <a:p>
            <a:pPr lvl="1"/>
            <a:r>
              <a:rPr lang="en-US" dirty="0" smtClean="0"/>
              <a:t>command line option: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dirty="0" smtClean="0"/>
              <a:t>Note: mount point </a:t>
            </a:r>
            <a:r>
              <a:rPr lang="en-US" b="1" i="1" dirty="0" smtClean="0"/>
              <a:t>must</a:t>
            </a:r>
            <a:r>
              <a:rPr lang="en-US" dirty="0" smtClean="0"/>
              <a:t> exist, unless overlays work,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 smtClean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OpenMP</a:t>
            </a:r>
            <a:r>
              <a:rPr lang="en-US" dirty="0" smtClean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nodes=1:ppn=28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PBS_O_WORKDIR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export OMP_NUM_THREADS=$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pi_openmp.exe 100000000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Mellanox</a:t>
              </a:r>
              <a:r>
                <a:rPr lang="en-US" dirty="0" smtClean="0"/>
                <a:t> drivers,</a:t>
              </a:r>
              <a:br>
                <a:rPr lang="en-US" dirty="0" smtClean="0"/>
              </a:br>
              <a:r>
                <a:rPr lang="en-US" dirty="0" smtClean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Open MPI </a:t>
              </a:r>
              <a:r>
                <a:rPr lang="en-US" dirty="0" smtClean="0"/>
                <a:t>library</a:t>
              </a:r>
              <a:br>
                <a:rPr lang="en-US" dirty="0" smtClean="0"/>
              </a:br>
              <a:r>
                <a:rPr lang="en-US" dirty="0" smtClean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5710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err="1" smtClean="0"/>
              <a:t>OpenMPI</a:t>
            </a:r>
            <a:r>
              <a:rPr lang="en-US" sz="2400" dirty="0" smtClean="0"/>
              <a:t>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runs service, e.g.,</a:t>
            </a:r>
          </a:p>
          <a:p>
            <a:pPr lvl="1"/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RDBMS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service</a:t>
            </a:r>
          </a:p>
          <a:p>
            <a:pPr lvl="1"/>
            <a:r>
              <a:rPr lang="en-US" dirty="0" smtClean="0"/>
              <a:t>client(s) interaction</a:t>
            </a:r>
          </a:p>
          <a:p>
            <a:pPr lvl="1"/>
            <a:r>
              <a:rPr lang="en-US" dirty="0" smtClean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need to be cleaned up!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Singularity instances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DESC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start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=parse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&gt;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dev/null 2&gt; /dev/null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/dev/null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;;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stop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echo “stopping ${NAME} service…”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alpino.sh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service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Set permissions,</a:t>
              </a:r>
              <a:br>
                <a:rPr lang="nl-BE" dirty="0" smtClean="0"/>
              </a:br>
              <a:r>
                <a:rPr lang="nl-BE" dirty="0" smtClean="0"/>
                <a:t>create mount point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 smtClean="0"/>
                <a:t>Start service in</a:t>
              </a:r>
              <a:br>
                <a:rPr lang="nl-BE" dirty="0" smtClean="0"/>
              </a:br>
              <a:r>
                <a:rPr lang="nl-BE" dirty="0" smtClean="0"/>
                <a:t>instance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instance(s)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instance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Interact with instance…</a:t>
            </a:r>
          </a:p>
          <a:p>
            <a:r>
              <a:rPr lang="en-US" dirty="0" smtClean="0"/>
              <a:t>List running instances</a:t>
            </a:r>
          </a:p>
          <a:p>
            <a:endParaRPr lang="en-US" dirty="0" smtClean="0"/>
          </a:p>
          <a:p>
            <a:r>
              <a:rPr lang="en-US" dirty="0" smtClean="0"/>
              <a:t>Stop instance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-B conf_01:/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nstance name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</a:t>
            </a:r>
            <a:r>
              <a:rPr lang="en-US" dirty="0" smtClean="0">
                <a:sym typeface="Symbol" panose="05050102010706020507" pitchFamily="18" charset="2"/>
              </a:rPr>
              <a:t>0.4</a:t>
            </a:r>
            <a:r>
              <a:rPr lang="en-US" dirty="0" smtClean="0"/>
              <a:t> 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Serial code/</a:t>
            </a:r>
            <a:r>
              <a:rPr lang="en-US" dirty="0" err="1" smtClean="0"/>
              <a:t>OpenMP</a:t>
            </a:r>
            <a:r>
              <a:rPr lang="en-US" dirty="0" smtClean="0"/>
              <a:t> (computing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Overhead for </a:t>
            </a:r>
            <a:r>
              <a:rPr lang="en-US" dirty="0" err="1" smtClean="0"/>
              <a:t>walltime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 </a:t>
            </a:r>
            <a:r>
              <a:rPr lang="en-US" dirty="0" smtClean="0"/>
              <a:t>20 seconds: &lt; 0.85 %</a:t>
            </a:r>
          </a:p>
          <a:p>
            <a:pPr lvl="1"/>
            <a:r>
              <a:rPr lang="en-US" dirty="0" smtClean="0"/>
              <a:t>Overhead </a:t>
            </a:r>
            <a:r>
              <a:rPr lang="en-US" dirty="0"/>
              <a:t>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 smtClean="0"/>
              <a:t>3 minutes:   &lt; 0.70 </a:t>
            </a:r>
            <a:r>
              <a:rPr lang="en-US" dirty="0"/>
              <a:t>%</a:t>
            </a:r>
          </a:p>
          <a:p>
            <a:pPr lvl="1"/>
            <a:r>
              <a:rPr lang="en-US" dirty="0" smtClean="0"/>
              <a:t>(Almost) independent of number of threads</a:t>
            </a:r>
          </a:p>
          <a:p>
            <a:r>
              <a:rPr lang="en-US" dirty="0" smtClean="0"/>
              <a:t>MPI (computing SVD, matrix product)</a:t>
            </a:r>
          </a:p>
          <a:p>
            <a:pPr lvl="1"/>
            <a:r>
              <a:rPr lang="en-US" dirty="0" smtClean="0"/>
              <a:t>PDGESVD: 7 % for 16 processes, 24 % for 64 processes</a:t>
            </a:r>
          </a:p>
          <a:p>
            <a:pPr lvl="1"/>
            <a:r>
              <a:rPr lang="en-US" dirty="0" smtClean="0"/>
              <a:t>PDGEMM: &lt; 1 % for 16 processes, 10 % for 64 processes</a:t>
            </a:r>
          </a:p>
          <a:p>
            <a:pPr lvl="1"/>
            <a:r>
              <a:rPr lang="en-US" dirty="0" smtClean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>
                <a:sym typeface="Symbol" panose="05050102010706020507" pitchFamily="18" charset="2"/>
              </a:rPr>
              <a:t>w</a:t>
            </a:r>
            <a:r>
              <a:rPr lang="en-US" sz="2400" dirty="0" smtClean="0"/>
              <a:t>orkflow with many short runtimes:</a:t>
            </a:r>
            <a:br>
              <a:rPr lang="en-US" sz="2400" dirty="0" smtClean="0"/>
            </a:br>
            <a:r>
              <a:rPr lang="en-US" sz="2400" dirty="0" smtClean="0"/>
              <a:t>        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originally developed </a:t>
            </a:r>
            <a:r>
              <a:rPr lang="en-US" dirty="0"/>
              <a:t>by Berkeley </a:t>
            </a:r>
            <a:r>
              <a:rPr lang="en-US" dirty="0" smtClean="0"/>
              <a:t>Lab, now at </a:t>
            </a:r>
            <a:r>
              <a:rPr lang="en-US" dirty="0" err="1" smtClean="0"/>
              <a:t>Sylabs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 smtClean="0"/>
          </a:p>
          <a:p>
            <a:r>
              <a:rPr lang="en-US" dirty="0" smtClean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Shifter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github.com/NERSC/shifter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non-optimized libraries/applications</a:t>
            </a:r>
          </a:p>
          <a:p>
            <a:pPr lvl="1"/>
            <a:r>
              <a:rPr lang="en-US" dirty="0" smtClean="0"/>
              <a:t>Compilation can/should target specific hardware,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Performance loss up to 10-40 %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 smtClean="0">
                <a:sym typeface="Symbol" panose="05050102010706020507" pitchFamily="18" charset="2"/>
              </a:rPr>
              <a:t>PETSc</a:t>
            </a:r>
            <a:r>
              <a:rPr lang="en-US" dirty="0" smtClean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advantages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Reproducibility: recipes under version control</a:t>
            </a:r>
          </a:p>
          <a:p>
            <a:pPr lvl="1"/>
            <a:r>
              <a:rPr lang="en-US" dirty="0" smtClean="0"/>
              <a:t>Easily create images</a:t>
            </a:r>
          </a:p>
          <a:p>
            <a:pPr lvl="1"/>
            <a:r>
              <a:rPr lang="en-US" dirty="0" smtClean="0"/>
              <a:t>Integrate images into existing workflows</a:t>
            </a:r>
          </a:p>
          <a:p>
            <a:pPr lvl="1"/>
            <a:r>
              <a:rPr lang="en-US" dirty="0" smtClean="0"/>
              <a:t>No privilege escalation</a:t>
            </a:r>
          </a:p>
          <a:p>
            <a:pPr lvl="2"/>
            <a:r>
              <a:rPr lang="en-US" dirty="0" smtClean="0"/>
              <a:t>Create as root</a:t>
            </a:r>
          </a:p>
          <a:p>
            <a:pPr lvl="2"/>
            <a:r>
              <a:rPr lang="en-US" dirty="0" smtClean="0"/>
              <a:t>Run as user, no </a:t>
            </a:r>
            <a:r>
              <a:rPr lang="en-US" dirty="0" err="1" smtClean="0"/>
              <a:t>sudo</a:t>
            </a:r>
            <a:r>
              <a:rPr lang="en-US" dirty="0" smtClean="0"/>
              <a:t> possible</a:t>
            </a:r>
          </a:p>
          <a:p>
            <a:pPr lvl="1"/>
            <a:r>
              <a:rPr lang="en-US" dirty="0" smtClean="0"/>
              <a:t>Quite reasonable performance/overhead</a:t>
            </a:r>
          </a:p>
          <a:p>
            <a:r>
              <a:rPr lang="en-US" dirty="0" smtClean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software in default location, not home directory</a:t>
            </a:r>
          </a:p>
          <a:p>
            <a:r>
              <a:rPr lang="en-US" dirty="0" smtClean="0"/>
              <a:t>Define environment variables in image's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/environment</a:t>
            </a:r>
          </a:p>
          <a:p>
            <a:r>
              <a:rPr lang="en-US" dirty="0" smtClean="0"/>
              <a:t>Files should be owned by system account, not user</a:t>
            </a:r>
          </a:p>
          <a:p>
            <a:r>
              <a:rPr lang="en-US" dirty="0" smtClean="0"/>
              <a:t>Don’t mess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 smtClean="0"/>
              <a:t>Do installation via recipe file, </a:t>
            </a:r>
            <a:r>
              <a:rPr lang="en-US" i="1" dirty="0" smtClean="0"/>
              <a:t>not</a:t>
            </a:r>
            <a:r>
              <a:rPr lang="en-US" dirty="0" smtClean="0"/>
              <a:t> by hand</a:t>
            </a:r>
          </a:p>
          <a:p>
            <a:pPr lvl="1"/>
            <a:r>
              <a:rPr lang="en-US" dirty="0" smtClean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Singularity </a:t>
            </a:r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https://www.sylabs.io/docs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guide</a:t>
            </a:r>
          </a:p>
          <a:p>
            <a:pPr lvl="1"/>
            <a:r>
              <a:rPr lang="en-US" dirty="0"/>
              <a:t>Admin </a:t>
            </a:r>
            <a:r>
              <a:rPr lang="en-US" dirty="0" smtClean="0"/>
              <a:t>guide</a:t>
            </a:r>
          </a:p>
          <a:p>
            <a:r>
              <a:rPr lang="en-US" dirty="0" smtClean="0"/>
              <a:t>Singularity </a:t>
            </a:r>
            <a:r>
              <a:rPr lang="en-US" dirty="0"/>
              <a:t>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github.com/singularityware/singularity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hlinkClick r:id="rId4"/>
              </a:rPr>
              <a:t>HPCWired</a:t>
            </a:r>
            <a:r>
              <a:rPr lang="en-US" dirty="0" smtClean="0">
                <a:hlinkClick r:id="rId4"/>
              </a:rPr>
              <a:t> article</a:t>
            </a:r>
            <a:r>
              <a:rPr lang="en-US" dirty="0" smtClean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empty image</a:t>
            </a:r>
          </a:p>
          <a:p>
            <a:r>
              <a:rPr lang="en-US" dirty="0" smtClean="0"/>
              <a:t>Creation done with </a:t>
            </a:r>
            <a:r>
              <a:rPr lang="en-US" dirty="0" err="1" smtClean="0"/>
              <a:t>sudo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Maximum size (in </a:t>
            </a:r>
            <a:r>
              <a:rPr lang="en-US" dirty="0" err="1" smtClean="0"/>
              <a:t>MiB</a:t>
            </a:r>
            <a:r>
              <a:rPr lang="en-US" dirty="0" smtClean="0"/>
              <a:t>) of the image</a:t>
            </a:r>
          </a:p>
          <a:p>
            <a:pPr lvl="1"/>
            <a:r>
              <a:rPr lang="en-US" dirty="0" smtClean="0"/>
              <a:t>Can be resized later, if necessary</a:t>
            </a:r>
          </a:p>
          <a:p>
            <a:endParaRPr lang="en-US" dirty="0" smtClean="0"/>
          </a:p>
          <a:p>
            <a:r>
              <a:rPr lang="en-US" dirty="0" smtClean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good: containers are useful</a:t>
            </a:r>
          </a:p>
          <a:p>
            <a:pPr lvl="1"/>
            <a:r>
              <a:rPr lang="en-US" dirty="0" smtClean="0"/>
              <a:t>Some dependency chains are hard to resolve</a:t>
            </a:r>
          </a:p>
          <a:p>
            <a:pPr lvl="2"/>
            <a:r>
              <a:rPr lang="en-US" dirty="0" smtClean="0"/>
              <a:t>X11 applications</a:t>
            </a:r>
          </a:p>
          <a:p>
            <a:pPr lvl="2"/>
            <a:r>
              <a:rPr lang="en-US" dirty="0" smtClean="0"/>
              <a:t>32-bit applications</a:t>
            </a:r>
          </a:p>
          <a:p>
            <a:pPr lvl="1"/>
            <a:r>
              <a:rPr lang="en-US" dirty="0" smtClean="0"/>
              <a:t>Portability of workflow across systems</a:t>
            </a:r>
          </a:p>
          <a:p>
            <a:r>
              <a:rPr lang="en-US" dirty="0" smtClean="0"/>
              <a:t>The bad: containers pose security risks</a:t>
            </a:r>
          </a:p>
          <a:p>
            <a:pPr lvl="1"/>
            <a:r>
              <a:rPr lang="en-US" dirty="0" smtClean="0"/>
              <a:t>Escalating privileges</a:t>
            </a:r>
          </a:p>
          <a:p>
            <a:pPr lvl="1"/>
            <a:r>
              <a:rPr lang="en-US" dirty="0" smtClean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Single file, contains</a:t>
            </a:r>
          </a:p>
          <a:p>
            <a:pPr lvl="1"/>
            <a:r>
              <a:rPr lang="en-US" dirty="0" smtClean="0"/>
              <a:t>OS components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1"/>
            <a:r>
              <a:rPr lang="en-US" dirty="0" smtClean="0"/>
              <a:t>Application libraries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(possibly, but normally not)</a:t>
            </a:r>
          </a:p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Can be done on any machine, any (Linux) </a:t>
            </a:r>
            <a:r>
              <a:rPr lang="en-US" dirty="0" smtClean="0"/>
              <a:t>OS, requires </a:t>
            </a:r>
            <a:r>
              <a:rPr lang="en-US" dirty="0" smtClean="0"/>
              <a:t>root </a:t>
            </a:r>
            <a:r>
              <a:rPr lang="en-US" dirty="0" smtClean="0"/>
              <a:t>privileges</a:t>
            </a:r>
          </a:p>
          <a:p>
            <a:pPr lvl="1"/>
            <a:r>
              <a:rPr lang="en-US" dirty="0" smtClean="0"/>
              <a:t>Can be done remote</a:t>
            </a:r>
            <a:endParaRPr lang="en-US" dirty="0" smtClean="0"/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Runs on any (Linux) machine, singularity installed</a:t>
            </a:r>
          </a:p>
          <a:p>
            <a:pPr lvl="1"/>
            <a:r>
              <a:rPr lang="en-US" dirty="0" smtClean="0"/>
              <a:t>No root </a:t>
            </a:r>
            <a:r>
              <a:rPr lang="en-US" dirty="0"/>
              <a:t>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singularity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distribution's package manager</a:t>
            </a:r>
          </a:p>
          <a:p>
            <a:pPr lvl="1"/>
            <a:r>
              <a:rPr lang="en-US" dirty="0" smtClean="0"/>
              <a:t>apt</a:t>
            </a:r>
          </a:p>
          <a:p>
            <a:pPr lvl="1"/>
            <a:r>
              <a:rPr lang="en-US" dirty="0" smtClean="0"/>
              <a:t>yum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Build from source</a:t>
            </a:r>
          </a:p>
          <a:p>
            <a:pPr lvl="1"/>
            <a:r>
              <a:rPr lang="en-US" dirty="0" smtClean="0"/>
              <a:t>Note: requires </a:t>
            </a:r>
            <a:r>
              <a:rPr lang="en-US" dirty="0" err="1" smtClean="0"/>
              <a:t>squashfs</a:t>
            </a:r>
            <a:r>
              <a:rPr lang="en-US" dirty="0" smtClean="0"/>
              <a:t>, fuse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1568</Words>
  <Application>Microsoft Office PowerPoint</Application>
  <PresentationFormat>On-screen Show (4:3)</PresentationFormat>
  <Paragraphs>475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Symbol</vt:lpstr>
      <vt:lpstr>Office Theme</vt:lpstr>
      <vt:lpstr>Containers for HPC</vt:lpstr>
      <vt:lpstr>PowerPoint Presentation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Mount image</vt:lpstr>
      <vt:lpstr>Remote builds</vt:lpstr>
      <vt:lpstr>Other options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</vt:lpstr>
      <vt:lpstr>Singularity overhead</vt:lpstr>
      <vt:lpstr>Singularity performance pitfalls</vt:lpstr>
      <vt:lpstr>Conclusions</vt:lpstr>
      <vt:lpstr>Conclusions</vt:lpstr>
      <vt:lpstr>Bootstrap best practices</vt:lpstr>
      <vt:lpstr>References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111</cp:revision>
  <dcterms:created xsi:type="dcterms:W3CDTF">2016-10-25T08:52:29Z</dcterms:created>
  <dcterms:modified xsi:type="dcterms:W3CDTF">2019-11-07T10:25:10Z</dcterms:modified>
</cp:coreProperties>
</file>