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9"/>
  </p:notesMasterIdLst>
  <p:handoutMasterIdLst>
    <p:handoutMasterId r:id="rId20"/>
  </p:handoutMasterIdLst>
  <p:sldIdLst>
    <p:sldId id="258" r:id="rId7"/>
    <p:sldId id="411" r:id="rId8"/>
    <p:sldId id="987" r:id="rId9"/>
    <p:sldId id="989" r:id="rId10"/>
    <p:sldId id="986" r:id="rId11"/>
    <p:sldId id="988" r:id="rId12"/>
    <p:sldId id="990" r:id="rId13"/>
    <p:sldId id="994" r:id="rId14"/>
    <p:sldId id="979" r:id="rId15"/>
    <p:sldId id="991" r:id="rId16"/>
    <p:sldId id="992" r:id="rId17"/>
    <p:sldId id="9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865"/>
    <a:srgbClr val="DB6C30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15/09/2020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kuleuven.be/icts/HPCinfo_form/HPC-info-formulier" TargetMode="External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tatus.kuleuven.be/hpc" TargetMode="External"/><Relationship Id="rId5" Type="http://schemas.openxmlformats.org/officeDocument/2006/relationships/hyperlink" Target="https://vlaams-supercomputing-centrum-vscdocumentation.readthedocs-hosted.com/en/latest/" TargetMode="External"/><Relationship Id="rId4" Type="http://schemas.openxmlformats.org/officeDocument/2006/relationships/hyperlink" Target="http://www.vscentrum.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4E5865"/>
                </a:solidFill>
              </a:rPr>
              <a:t>Start with VSC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0693D-954B-42FB-8788-F8B384E06BD8}"/>
              </a:ext>
            </a:extLst>
          </p:cNvPr>
          <p:cNvSpPr/>
          <p:nvPr/>
        </p:nvSpPr>
        <p:spPr>
          <a:xfrm>
            <a:off x="731520" y="4599101"/>
            <a:ext cx="6875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rgbClr val="4E5865"/>
                </a:solidFill>
                <a:latin typeface="+mj-lt"/>
              </a:rPr>
              <a:t>https://hpcleuven.github.io/HPC-intro/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F58BFEB-B72A-4BCF-B58D-8428C7B964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t="11172" r="11763" b="11280"/>
          <a:stretch/>
        </p:blipFill>
        <p:spPr>
          <a:xfrm>
            <a:off x="8630175" y="2889101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–b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Create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file (.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&gt;&gt;&gt;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!! Contents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block are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!!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="$('/data/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shell.bash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 2&gt; 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$? -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 -f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 ];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profile.d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/conda.sh"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export PATH="/data/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304/vsc30468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/miniconda3/bin:$PATH"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conda_setup</a:t>
            </a:r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&lt;&lt;&lt;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Initialize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(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$VSC_HOME/.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condainit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)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$PATH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36317" y="593811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3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nl-BE" alt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conda-forge</a:t>
            </a:r>
            <a:r>
              <a:rPr lang="nl-BE" alt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watermark </a:t>
            </a:r>
            <a:endParaRPr lang="nl-BE" altLang="nl-BE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en-US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2" y="52380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1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</a:rPr>
              <a:t>Start </a:t>
            </a:r>
            <a:r>
              <a:rPr lang="nl-BE" sz="2400" dirty="0" err="1">
                <a:solidFill>
                  <a:srgbClr val="4E5865"/>
                </a:solidFill>
              </a:rPr>
              <a:t>an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interactive</a:t>
            </a:r>
            <a:r>
              <a:rPr lang="nl-BE" sz="24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400" dirty="0" err="1">
                <a:solidFill>
                  <a:srgbClr val="4E5865"/>
                </a:solidFill>
              </a:rPr>
              <a:t>Activate</a:t>
            </a:r>
            <a:r>
              <a:rPr lang="nl-BE" sz="2400" dirty="0">
                <a:solidFill>
                  <a:srgbClr val="4E5865"/>
                </a:solidFill>
              </a:rPr>
              <a:t> </a:t>
            </a:r>
            <a:r>
              <a:rPr lang="nl-BE" sz="2400" dirty="0" err="1">
                <a:solidFill>
                  <a:srgbClr val="4E5865"/>
                </a:solidFill>
              </a:rPr>
              <a:t>conda</a:t>
            </a:r>
            <a:r>
              <a:rPr lang="nl-BE" sz="24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400" dirty="0">
                <a:solidFill>
                  <a:srgbClr val="4E5865"/>
                </a:solidFill>
              </a:rPr>
              <a:t>if you </a:t>
            </a:r>
            <a:r>
              <a:rPr lang="en-US" sz="2400" dirty="0" err="1">
                <a:solidFill>
                  <a:srgbClr val="4E5865"/>
                </a:solidFill>
              </a:rPr>
              <a:t>qsub</a:t>
            </a:r>
            <a:r>
              <a:rPr lang="en-US" sz="2400" dirty="0">
                <a:solidFill>
                  <a:srgbClr val="4E5865"/>
                </a:solidFill>
              </a:rPr>
              <a:t> from there)</a:t>
            </a:r>
            <a:br>
              <a:rPr lang="en-US" sz="2400" dirty="0">
                <a:solidFill>
                  <a:srgbClr val="4E5865"/>
                </a:solidFill>
              </a:rPr>
            </a:br>
            <a:r>
              <a:rPr lang="en-US" sz="24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 –allow-root</a:t>
            </a:r>
          </a:p>
          <a:p>
            <a:pPr marL="361950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373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3853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006" y="417323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287005" y="555608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1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1" y="1620000"/>
            <a:ext cx="11112000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Request membership to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lp_hpcintro_training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group </a:t>
            </a:r>
            <a:r>
              <a:rPr lang="en-US" altLang="zh-TW" sz="2400">
                <a:solidFill>
                  <a:srgbClr val="4E5865"/>
                </a:solidFill>
                <a:ea typeface="新細明體" panose="02020500000000000000" pitchFamily="18" charset="-120"/>
              </a:rPr>
              <a:t>(account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.vscentrum.be)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putty</a:t>
            </a:r>
          </a:p>
          <a:p>
            <a:pPr marL="914400" lvl="2" indent="0">
              <a:buNone/>
            </a:pP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Filetransfer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with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Filezilla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Login with NX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disk quota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credits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Check/load/list/unload/purge module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E59CD95E-A0B4-4CD0-A03F-26D376630962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40688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6784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551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23681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63230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14B16C8-3491-4D77-83BA-8C2CF37F8F9C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40195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demo/test yourself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4690" y="1620000"/>
            <a:ext cx="11667309" cy="442800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HPC_intro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the cluster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List all your jobs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qstat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information about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cpujob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Modify the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mat.pbs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script to request 1 node, 36 cores for 30 minutes and get the notification about job start/end by e-mail</a:t>
            </a:r>
          </a:p>
          <a:p>
            <a:pPr marL="914400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status of all the jobs</a:t>
            </a:r>
          </a:p>
          <a:p>
            <a:pPr marL="914400" lvl="2" indent="0">
              <a:buNone/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6" name="Freeform 88">
            <a:extLst>
              <a:ext uri="{FF2B5EF4-FFF2-40B4-BE49-F238E27FC236}">
                <a16:creationId xmlns:a16="http://schemas.microsoft.com/office/drawing/2014/main" id="{65F637CD-E585-4211-9AC6-7F5088A21CEE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240117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BC5445A2-941D-4AF1-A0F9-09503D94E0B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280751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F701885F-A339-4619-93F3-EEE78CBA5609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17014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1073327" y="16349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EE8040AE-C50F-4C1D-B275-E5E0D0909720}"/>
              </a:ext>
            </a:extLst>
          </p:cNvPr>
          <p:cNvSpPr>
            <a:spLocks noEditPoints="1"/>
          </p:cNvSpPr>
          <p:nvPr/>
        </p:nvSpPr>
        <p:spPr bwMode="auto">
          <a:xfrm>
            <a:off x="1086903" y="357647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6E3C6FD9-C0E9-49F8-83EA-3D4B35E32B47}"/>
              </a:ext>
            </a:extLst>
          </p:cNvPr>
          <p:cNvSpPr>
            <a:spLocks noEditPoints="1"/>
          </p:cNvSpPr>
          <p:nvPr/>
        </p:nvSpPr>
        <p:spPr bwMode="auto">
          <a:xfrm>
            <a:off x="1073326" y="427902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- monitoring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an interactive job to GPU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Run your program on a compute node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Open a new terminal and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to a compute node 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resources and GPU usage (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or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watch “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”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</a:t>
            </a:r>
          </a:p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a batch GPU job </a:t>
            </a:r>
          </a:p>
          <a:p>
            <a:pPr marL="357188" lvl="2" indent="0">
              <a:buNone/>
              <a:tabLst>
                <a:tab pos="1076325" algn="l"/>
              </a:tabLst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While the job is running get the information about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checkjob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) and check usage of resources on the node (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ssh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top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, 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nvidia-smi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324094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300966" y="5129685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installation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19999"/>
            <a:ext cx="11817530" cy="4872875"/>
          </a:xfrm>
        </p:spPr>
        <p:txBody>
          <a:bodyPr/>
          <a:lstStyle/>
          <a:p>
            <a:pPr marL="357188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Install </a:t>
            </a:r>
            <a:r>
              <a:rPr lang="en-US" altLang="zh-TW" sz="2400" dirty="0" err="1">
                <a:solidFill>
                  <a:srgbClr val="4E5865"/>
                </a:solidFill>
                <a:ea typeface="新細明體" panose="02020500000000000000" pitchFamily="18" charset="-120"/>
              </a:rPr>
              <a:t>miniconda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in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$VSC_DATA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directory</a:t>
            </a:r>
          </a:p>
          <a:p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https://repo.continuum.io/miniconda/Miniconda3-latest-Linux-x86_64.sh </a:t>
            </a:r>
          </a:p>
          <a:p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Miniconda3-latest-Linux-x86_64.sh -b -p $VSC_DATA/miniconda3 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a PATH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: </a:t>
            </a:r>
          </a:p>
          <a:p>
            <a:r>
              <a:rPr lang="nl-BE" alt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export PATH="${VSC_DATA}/miniconda3/bin:${PATH}" </a:t>
            </a:r>
          </a:p>
          <a:p>
            <a:pPr marL="357188" indent="0">
              <a:buNone/>
            </a:pP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Check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if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added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($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57188" indent="0">
              <a:buNone/>
            </a:pP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Add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it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to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in </a:t>
            </a:r>
            <a:r>
              <a:rPr lang="nl-BE" sz="24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400" dirty="0">
                <a:solidFill>
                  <a:srgbClr val="4E5865"/>
                </a:solidFill>
                <a:cs typeface="Courier New" panose="02070309020205020404" pitchFamily="49" charset="0"/>
              </a:rPr>
              <a:t> 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BE" sz="24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nl-BE" sz="24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1463" indent="-271463"/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'export PATH="${VSC_DATA}/miniconda3/bin:${PATH}" ' &gt;&gt; .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2914163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36530DC9-719C-4FEC-93F4-7409EF8CAECC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77169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995BC0CE-550B-41AA-8DB3-9800E150E28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248987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</a:t>
            </a:r>
            <a:r>
              <a:rPr lang="en-US" altLang="zh-TW" dirty="0" err="1">
                <a:solidFill>
                  <a:srgbClr val="4E5865"/>
                </a:solidFill>
                <a:ea typeface="新細明體" panose="02020500000000000000" pitchFamily="18" charset="-120"/>
              </a:rPr>
              <a:t>conda</a:t>
            </a:r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 usage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87384" y="1620000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Create</a:t>
            </a:r>
            <a:r>
              <a:rPr lang="nl-BE" dirty="0">
                <a:solidFill>
                  <a:srgbClr val="4E5865"/>
                </a:solidFill>
              </a:rPr>
              <a:t> a </a:t>
            </a:r>
            <a:r>
              <a:rPr lang="nl-BE" dirty="0" err="1">
                <a:solidFill>
                  <a:srgbClr val="4E5865"/>
                </a:solidFill>
              </a:rPr>
              <a:t>conda</a:t>
            </a:r>
            <a:r>
              <a:rPr lang="nl-BE" dirty="0">
                <a:solidFill>
                  <a:srgbClr val="4E5865"/>
                </a:solidFill>
              </a:rPr>
              <a:t> environment </a:t>
            </a:r>
            <a:r>
              <a:rPr lang="nl-BE" dirty="0" err="1">
                <a:solidFill>
                  <a:srgbClr val="4E5865"/>
                </a:solidFill>
              </a:rPr>
              <a:t>including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Jupyter</a:t>
            </a:r>
            <a:endParaRPr lang="nl-BE" dirty="0">
              <a:solidFill>
                <a:srgbClr val="4E5865"/>
              </a:solidFill>
            </a:endParaRPr>
          </a:p>
          <a:p>
            <a:pPr marL="361950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dirty="0" err="1">
                <a:solidFill>
                  <a:srgbClr val="4E5865"/>
                </a:solidFill>
              </a:rPr>
              <a:t>Activate</a:t>
            </a:r>
            <a:r>
              <a:rPr lang="nl-BE" dirty="0">
                <a:solidFill>
                  <a:srgbClr val="4E5865"/>
                </a:solidFill>
              </a:rPr>
              <a:t> </a:t>
            </a:r>
            <a:r>
              <a:rPr lang="nl-BE" dirty="0" err="1">
                <a:solidFill>
                  <a:srgbClr val="4E5865"/>
                </a:solidFill>
              </a:rPr>
              <a:t>this</a:t>
            </a:r>
            <a:r>
              <a:rPr lang="nl-BE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Add matplotlib package to this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</a:rPr>
              <a:t>Return to original environment</a:t>
            </a:r>
          </a:p>
          <a:p>
            <a:pPr marL="361950" indent="0">
              <a:buNone/>
            </a:pP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deactivate</a:t>
            </a:r>
          </a:p>
          <a:p>
            <a:pPr marL="361950" indent="0">
              <a:buNone/>
            </a:pPr>
            <a:endParaRPr lang="nl-BE" sz="24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2733188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372568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287383" y="471818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notebooks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4470" y="1639662"/>
            <a:ext cx="11817530" cy="4428000"/>
          </a:xfrm>
        </p:spPr>
        <p:txBody>
          <a:bodyPr/>
          <a:lstStyle/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</a:rPr>
              <a:t>Start </a:t>
            </a:r>
            <a:r>
              <a:rPr lang="nl-BE" sz="2600" dirty="0" err="1">
                <a:solidFill>
                  <a:srgbClr val="4E5865"/>
                </a:solidFill>
              </a:rPr>
              <a:t>an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interactive</a:t>
            </a:r>
            <a:r>
              <a:rPr lang="nl-BE" sz="2600" dirty="0">
                <a:solidFill>
                  <a:srgbClr val="4E5865"/>
                </a:solidFill>
              </a:rPr>
              <a:t> GPU job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=30:00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=1:ppn=9:gpus=1 –l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nl-BE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 </a:t>
            </a:r>
            <a:r>
              <a:rPr lang="nl-BE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default_project</a:t>
            </a:r>
            <a:endParaRPr lang="nl-BE" sz="2600" dirty="0">
              <a:solidFill>
                <a:srgbClr val="4E586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indent="0">
              <a:buNone/>
            </a:pPr>
            <a:r>
              <a:rPr lang="nl-BE" sz="2600" dirty="0" err="1">
                <a:solidFill>
                  <a:srgbClr val="4E5865"/>
                </a:solidFill>
              </a:rPr>
              <a:t>Activate</a:t>
            </a:r>
            <a:r>
              <a:rPr lang="nl-BE" sz="2600" dirty="0">
                <a:solidFill>
                  <a:srgbClr val="4E5865"/>
                </a:solidFill>
              </a:rPr>
              <a:t> </a:t>
            </a:r>
            <a:r>
              <a:rPr lang="nl-BE" sz="2600" dirty="0" err="1">
                <a:solidFill>
                  <a:srgbClr val="4E5865"/>
                </a:solidFill>
              </a:rPr>
              <a:t>conda</a:t>
            </a:r>
            <a:r>
              <a:rPr lang="nl-BE" sz="2600" dirty="0">
                <a:solidFill>
                  <a:srgbClr val="4E5865"/>
                </a:solidFill>
              </a:rPr>
              <a:t> environment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science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</a:rPr>
              <a:t>Go to your working directory (you can use 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$PBS_O_WORKDIR </a:t>
            </a:r>
            <a:r>
              <a:rPr lang="en-US" sz="2600" dirty="0">
                <a:solidFill>
                  <a:srgbClr val="4E5865"/>
                </a:solidFill>
              </a:rPr>
              <a:t>if you </a:t>
            </a:r>
            <a:r>
              <a:rPr lang="en-US" sz="2600" dirty="0" err="1">
                <a:solidFill>
                  <a:srgbClr val="4E5865"/>
                </a:solidFill>
              </a:rPr>
              <a:t>qsub</a:t>
            </a:r>
            <a:r>
              <a:rPr lang="en-US" sz="2600" dirty="0">
                <a:solidFill>
                  <a:srgbClr val="4E5865"/>
                </a:solidFill>
              </a:rPr>
              <a:t> from there)</a:t>
            </a:r>
            <a:br>
              <a:rPr lang="en-US" sz="2600" dirty="0">
                <a:solidFill>
                  <a:srgbClr val="4E5865"/>
                </a:solidFill>
              </a:rPr>
            </a:br>
            <a:r>
              <a:rPr lang="en-US" sz="2600" dirty="0">
                <a:solidFill>
                  <a:srgbClr val="4E5865"/>
                </a:solidFill>
              </a:rPr>
              <a:t>Start notebook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${USER:3}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 --port 30468 --</a:t>
            </a:r>
            <a:r>
              <a:rPr lang="en-US" sz="2600" dirty="0" err="1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600" dirty="0">
                <a:solidFill>
                  <a:srgbClr val="4E5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$(hostname)</a:t>
            </a:r>
          </a:p>
          <a:p>
            <a:pPr marL="361950" indent="0">
              <a:buNone/>
            </a:pP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Open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link in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the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browser in NX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and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test </a:t>
            </a:r>
            <a:r>
              <a:rPr lang="nl-BE" sz="2600" dirty="0" err="1">
                <a:solidFill>
                  <a:srgbClr val="4E5865"/>
                </a:solidFill>
                <a:cs typeface="Courier New" panose="02070309020205020404" pitchFamily="49" charset="0"/>
              </a:rPr>
              <a:t>your</a:t>
            </a:r>
            <a:r>
              <a:rPr lang="nl-BE" sz="2600" dirty="0">
                <a:solidFill>
                  <a:srgbClr val="4E5865"/>
                </a:solidFill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287384" y="163966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281912" y="305811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3968612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475190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4F4182F5-ABFD-46B5-86EB-40BE6D73696C}"/>
              </a:ext>
            </a:extLst>
          </p:cNvPr>
          <p:cNvSpPr>
            <a:spLocks noEditPoints="1"/>
          </p:cNvSpPr>
          <p:nvPr/>
        </p:nvSpPr>
        <p:spPr bwMode="auto">
          <a:xfrm>
            <a:off x="316476" y="614836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 panose="02020500000000000000" pitchFamily="18" charset="-120"/>
              </a:rPr>
              <a:t>demo – worker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57942" y="1639662"/>
            <a:ext cx="11234057" cy="4428000"/>
          </a:xfrm>
        </p:spPr>
        <p:txBody>
          <a:bodyPr/>
          <a:lstStyle/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Copy intro training files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(/apps/</a:t>
            </a:r>
            <a:r>
              <a:rPr lang="en-US" altLang="zh-TW" sz="24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leuven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/training/worker/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to your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$VSC_HOME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Go to </a:t>
            </a:r>
            <a:r>
              <a:rPr lang="en-US" altLang="zh-TW" sz="2400" dirty="0">
                <a:solidFill>
                  <a:srgbClr val="4E5865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exercise1</a:t>
            </a: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 directory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Submit worker job</a:t>
            </a:r>
          </a:p>
          <a:p>
            <a:pPr marL="358775" lvl="2" indent="0">
              <a:buNone/>
            </a:pPr>
            <a:r>
              <a:rPr lang="en-US" altLang="zh-TW" sz="2400" dirty="0">
                <a:solidFill>
                  <a:srgbClr val="4E5865"/>
                </a:solidFill>
                <a:ea typeface="新細明體" panose="02020500000000000000" pitchFamily="18" charset="-120"/>
              </a:rPr>
              <a:t>Check the output file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Freeform 88">
            <a:extLst>
              <a:ext uri="{FF2B5EF4-FFF2-40B4-BE49-F238E27FC236}">
                <a16:creationId xmlns:a16="http://schemas.microsoft.com/office/drawing/2014/main" id="{78FFB05A-285A-4964-8605-BBA591D56CA2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1711994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reeform 88">
            <a:extLst>
              <a:ext uri="{FF2B5EF4-FFF2-40B4-BE49-F238E27FC236}">
                <a16:creationId xmlns:a16="http://schemas.microsoft.com/office/drawing/2014/main" id="{D00A06FB-9EC6-47F1-8614-0E4A5529A9F9}"/>
              </a:ext>
            </a:extLst>
          </p:cNvPr>
          <p:cNvSpPr>
            <a:spLocks noEditPoints="1"/>
          </p:cNvSpPr>
          <p:nvPr/>
        </p:nvSpPr>
        <p:spPr bwMode="auto">
          <a:xfrm>
            <a:off x="850743" y="238319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88">
            <a:extLst>
              <a:ext uri="{FF2B5EF4-FFF2-40B4-BE49-F238E27FC236}">
                <a16:creationId xmlns:a16="http://schemas.microsoft.com/office/drawing/2014/main" id="{5B24FBC8-96C3-4BAC-BFE7-A68F0A31EDD9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2837766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88">
            <a:extLst>
              <a:ext uri="{FF2B5EF4-FFF2-40B4-BE49-F238E27FC236}">
                <a16:creationId xmlns:a16="http://schemas.microsoft.com/office/drawing/2014/main" id="{865ACDC8-39A6-4528-8542-8E16E836D201}"/>
              </a:ext>
            </a:extLst>
          </p:cNvPr>
          <p:cNvSpPr>
            <a:spLocks noEditPoints="1"/>
          </p:cNvSpPr>
          <p:nvPr/>
        </p:nvSpPr>
        <p:spPr bwMode="auto">
          <a:xfrm>
            <a:off x="850742" y="3228441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88">
            <a:extLst>
              <a:ext uri="{FF2B5EF4-FFF2-40B4-BE49-F238E27FC236}">
                <a16:creationId xmlns:a16="http://schemas.microsoft.com/office/drawing/2014/main" id="{DCB5B946-C08C-4907-9BAB-0A4CAB5A6075}"/>
              </a:ext>
            </a:extLst>
          </p:cNvPr>
          <p:cNvSpPr>
            <a:spLocks noEditPoints="1"/>
          </p:cNvSpPr>
          <p:nvPr/>
        </p:nvSpPr>
        <p:spPr bwMode="auto">
          <a:xfrm>
            <a:off x="316477" y="6445690"/>
            <a:ext cx="214397" cy="216632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21 w 145"/>
              <a:gd name="T27" fmla="*/ 58 h 146"/>
              <a:gd name="T28" fmla="*/ 119 w 145"/>
              <a:gd name="T29" fmla="*/ 53 h 146"/>
              <a:gd name="T30" fmla="*/ 111 w 145"/>
              <a:gd name="T31" fmla="*/ 45 h 146"/>
              <a:gd name="T32" fmla="*/ 107 w 145"/>
              <a:gd name="T33" fmla="*/ 43 h 146"/>
              <a:gd name="T34" fmla="*/ 102 w 145"/>
              <a:gd name="T35" fmla="*/ 45 h 146"/>
              <a:gd name="T36" fmla="*/ 64 w 145"/>
              <a:gd name="T37" fmla="*/ 83 h 146"/>
              <a:gd name="T38" fmla="*/ 42 w 145"/>
              <a:gd name="T39" fmla="*/ 62 h 146"/>
              <a:gd name="T40" fmla="*/ 38 w 145"/>
              <a:gd name="T41" fmla="*/ 60 h 146"/>
              <a:gd name="T42" fmla="*/ 34 w 145"/>
              <a:gd name="T43" fmla="*/ 62 h 146"/>
              <a:gd name="T44" fmla="*/ 25 w 145"/>
              <a:gd name="T45" fmla="*/ 70 h 146"/>
              <a:gd name="T46" fmla="*/ 24 w 145"/>
              <a:gd name="T47" fmla="*/ 75 h 146"/>
              <a:gd name="T48" fmla="*/ 25 w 145"/>
              <a:gd name="T49" fmla="*/ 79 h 146"/>
              <a:gd name="T50" fmla="*/ 59 w 145"/>
              <a:gd name="T51" fmla="*/ 113 h 146"/>
              <a:gd name="T52" fmla="*/ 64 w 145"/>
              <a:gd name="T53" fmla="*/ 115 h 146"/>
              <a:gd name="T54" fmla="*/ 68 w 145"/>
              <a:gd name="T55" fmla="*/ 113 h 146"/>
              <a:gd name="T56" fmla="*/ 119 w 145"/>
              <a:gd name="T57" fmla="*/ 62 h 146"/>
              <a:gd name="T58" fmla="*/ 121 w 145"/>
              <a:gd name="T59" fmla="*/ 5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21" y="58"/>
                </a:moveTo>
                <a:cubicBezTo>
                  <a:pt x="121" y="56"/>
                  <a:pt x="121" y="54"/>
                  <a:pt x="119" y="53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4"/>
                  <a:pt x="108" y="43"/>
                  <a:pt x="107" y="43"/>
                </a:cubicBezTo>
                <a:cubicBezTo>
                  <a:pt x="105" y="43"/>
                  <a:pt x="103" y="44"/>
                  <a:pt x="102" y="45"/>
                </a:cubicBezTo>
                <a:cubicBezTo>
                  <a:pt x="64" y="83"/>
                  <a:pt x="64" y="83"/>
                  <a:pt x="64" y="83"/>
                </a:cubicBezTo>
                <a:cubicBezTo>
                  <a:pt x="42" y="62"/>
                  <a:pt x="42" y="62"/>
                  <a:pt x="42" y="62"/>
                </a:cubicBezTo>
                <a:cubicBezTo>
                  <a:pt x="41" y="61"/>
                  <a:pt x="40" y="60"/>
                  <a:pt x="38" y="60"/>
                </a:cubicBezTo>
                <a:cubicBezTo>
                  <a:pt x="36" y="60"/>
                  <a:pt x="35" y="61"/>
                  <a:pt x="34" y="62"/>
                </a:cubicBezTo>
                <a:cubicBezTo>
                  <a:pt x="25" y="70"/>
                  <a:pt x="25" y="70"/>
                  <a:pt x="25" y="70"/>
                </a:cubicBezTo>
                <a:cubicBezTo>
                  <a:pt x="24" y="72"/>
                  <a:pt x="24" y="73"/>
                  <a:pt x="24" y="75"/>
                </a:cubicBezTo>
                <a:cubicBezTo>
                  <a:pt x="24" y="76"/>
                  <a:pt x="24" y="78"/>
                  <a:pt x="25" y="7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61" y="114"/>
                  <a:pt x="62" y="115"/>
                  <a:pt x="64" y="115"/>
                </a:cubicBezTo>
                <a:cubicBezTo>
                  <a:pt x="65" y="115"/>
                  <a:pt x="67" y="114"/>
                  <a:pt x="68" y="113"/>
                </a:cubicBezTo>
                <a:cubicBezTo>
                  <a:pt x="119" y="62"/>
                  <a:pt x="119" y="62"/>
                  <a:pt x="119" y="62"/>
                </a:cubicBezTo>
                <a:cubicBezTo>
                  <a:pt x="121" y="61"/>
                  <a:pt x="121" y="59"/>
                  <a:pt x="121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8476" y="843262"/>
            <a:ext cx="898137" cy="2616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Roboto" panose="02000000000000000000" pitchFamily="2" charset="0"/>
              </a:rPr>
              <a:t>VSC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533" y="1244807"/>
            <a:ext cx="4231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ea typeface="Roboto" panose="02000000000000000000" pitchFamily="2" charset="0"/>
              </a:rPr>
              <a:t>Questions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9533" y="1877115"/>
            <a:ext cx="1171955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en-US" sz="2200" dirty="0"/>
              <a:t>Helpdesk:</a:t>
            </a:r>
            <a:br>
              <a:rPr lang="nl-NL" altLang="en-US" sz="2200" dirty="0"/>
            </a:br>
            <a:r>
              <a:rPr lang="nl-NL" altLang="en-US" sz="2200" dirty="0">
                <a:solidFill>
                  <a:srgbClr val="DB6C3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hpcinfo@kuleuven.be</a:t>
            </a:r>
            <a:r>
              <a:rPr lang="pl-PL" altLang="en-US" sz="2200" dirty="0">
                <a:solidFill>
                  <a:srgbClr val="DB6C30"/>
                </a:solidFill>
              </a:rPr>
              <a:t> </a:t>
            </a:r>
            <a:r>
              <a:rPr lang="pl-PL" altLang="en-US" sz="2200" dirty="0"/>
              <a:t>or </a:t>
            </a:r>
            <a:r>
              <a:rPr lang="pl-PL" altLang="en-US" sz="2200" dirty="0">
                <a:solidFill>
                  <a:srgbClr val="DB6C3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https://admin.kuleuven.be/icts/HPCinfo_form/HPC-info-formulier</a:t>
            </a:r>
            <a:endParaRPr lang="pl-PL" altLang="en-US" sz="2200" dirty="0">
              <a:solidFill>
                <a:srgbClr val="DB6C30"/>
              </a:solidFill>
            </a:endParaRPr>
          </a:p>
          <a:p>
            <a:endParaRPr lang="nl-NL" altLang="en-US" sz="2200" dirty="0">
              <a:solidFill>
                <a:srgbClr val="DB6C30"/>
              </a:solidFill>
            </a:endParaRPr>
          </a:p>
          <a:p>
            <a:r>
              <a:rPr lang="nl-NL" altLang="en-US" sz="2200" dirty="0"/>
              <a:t>VSC web site:</a:t>
            </a:r>
            <a:br>
              <a:rPr lang="nl-NL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http://www.vscentrum.be/</a:t>
            </a:r>
            <a:endParaRPr lang="nl-BE" altLang="en-US" sz="2200" dirty="0">
              <a:solidFill>
                <a:srgbClr val="DB6C30"/>
              </a:solidFill>
            </a:endParaRPr>
          </a:p>
          <a:p>
            <a:endParaRPr lang="en-US" altLang="en-US" sz="2200" dirty="0"/>
          </a:p>
          <a:p>
            <a:r>
              <a:rPr lang="en-US" altLang="en-US" sz="2200" dirty="0"/>
              <a:t>VSC documentation: </a:t>
            </a:r>
            <a:r>
              <a:rPr lang="nl-BE" sz="2000" dirty="0">
                <a:solidFill>
                  <a:srgbClr val="DB6C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https://vlaams-supercomputing-centrum-vscdocumentation.readthedocs-hosted.com/en/latest/ </a:t>
            </a:r>
            <a:br>
              <a:rPr lang="nl-BE" sz="2000" dirty="0"/>
            </a:br>
            <a:endParaRPr lang="nl-BE" sz="2000" dirty="0"/>
          </a:p>
          <a:p>
            <a:r>
              <a:rPr lang="en-US" altLang="en-US" sz="2200" dirty="0"/>
              <a:t>VSC agenda: training sessions, events</a:t>
            </a:r>
          </a:p>
          <a:p>
            <a:endParaRPr lang="en-US" altLang="en-US" sz="2200" dirty="0"/>
          </a:p>
          <a:p>
            <a:r>
              <a:rPr lang="en-US" altLang="en-US" sz="2200" dirty="0"/>
              <a:t>Systems status page:</a:t>
            </a:r>
            <a:br>
              <a:rPr lang="en-US" altLang="en-US" sz="2200" dirty="0"/>
            </a:br>
            <a:r>
              <a:rPr lang="nl-BE" altLang="en-US" sz="2200" dirty="0">
                <a:solidFill>
                  <a:srgbClr val="DB6C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http://status.kuleuven.be/hpc</a:t>
            </a:r>
            <a:endParaRPr lang="pl-PL" altLang="en-US" sz="2200" dirty="0">
              <a:solidFill>
                <a:srgbClr val="DB6C3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0068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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0068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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20068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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76187" y="4816032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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76187" y="5185363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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6187" y="5554695"/>
            <a:ext cx="251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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1789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1015</Words>
  <Application>Microsoft Office PowerPoint</Application>
  <PresentationFormat>Widescreen</PresentationFormat>
  <Paragraphs>127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Start with VSC</vt:lpstr>
      <vt:lpstr>demo/test yourself</vt:lpstr>
      <vt:lpstr>demo/test yourself</vt:lpstr>
      <vt:lpstr>demo - monitoring</vt:lpstr>
      <vt:lpstr>demo – conda installation</vt:lpstr>
      <vt:lpstr>demo – conda usage</vt:lpstr>
      <vt:lpstr>demo – notebooks</vt:lpstr>
      <vt:lpstr>demo – worker</vt:lpstr>
      <vt:lpstr>PowerPoint Presentation</vt:lpstr>
      <vt:lpstr>demo – conda installation</vt:lpstr>
      <vt:lpstr>demo – conda usage</vt:lpstr>
      <vt:lpstr>demo – notebooks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Mag Selwa</cp:lastModifiedBy>
  <cp:revision>122</cp:revision>
  <dcterms:created xsi:type="dcterms:W3CDTF">2018-06-21T07:15:36Z</dcterms:created>
  <dcterms:modified xsi:type="dcterms:W3CDTF">2020-09-15T15:37:27Z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