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5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1FAA7-A4D7-4825-9FC9-6F7A0F465FA0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74D1B-8A6B-4CA9-B849-FA8320989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47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4D4A0-6E6B-4400-9F66-B34C10520449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352B5-A154-4024-AE62-537839F141E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E8137-A336-4ED9-A000-B6ECA471C5F8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15751-075C-4286-89DA-3E481B0A6E65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11854-5070-43B9-805A-E1DCB3E5CBE7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50588-8EB9-4CF8-A733-E2526AB76CA5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6275-DD99-461A-A1B8-EFE04AE69CBF}" type="datetime1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FADC5-5A45-42F8-A6CB-3EA51C5A30D5}" type="datetime1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661EF-021E-4900-B4DE-1C1BB511BD4B}" type="datetime1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CACC-B283-43BE-A4DD-BB992F4B6BCD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744E0-33BB-489B-A529-BE0072693585}" type="datetime1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BC47DB-637F-4261-A6EC-0A2EC2602F2B}" type="datetime1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Cybersecurity</a:t>
            </a:r>
            <a:r>
              <a:rPr dirty="0" smtClean="0"/>
              <a:t> </a:t>
            </a:r>
            <a:r>
              <a:rPr dirty="0"/>
              <a:t>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smtClean="0"/>
              <a:t>Phishing Attacks</a:t>
            </a:r>
            <a:endParaRPr lang="en-US" dirty="0" smtClean="0"/>
          </a:p>
          <a:p>
            <a:r>
              <a:rPr lang="en-US" dirty="0" smtClean="0"/>
              <a:t>Password Policy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>
            <a:normAutofit/>
          </a:bodyPr>
          <a:lstStyle/>
          <a:p>
            <a:r>
              <a:rPr sz="1800" dirty="0"/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5629"/>
            <a:ext cx="8229600" cy="4525963"/>
          </a:xfrm>
        </p:spPr>
        <p:txBody>
          <a:bodyPr>
            <a:normAutofit/>
          </a:bodyPr>
          <a:lstStyle/>
          <a:p>
            <a:r>
              <a:rPr sz="1800" dirty="0"/>
              <a:t>Phishing is a cyber attack where attackers impersonate legitimate entities to steal sensitive information, such as passwords and financial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V="1">
            <a:off x="1038588" y="1252349"/>
            <a:ext cx="7648212" cy="45719"/>
            <a:chOff x="0" y="0"/>
            <a:chExt cx="6193537" cy="38100"/>
          </a:xfrm>
        </p:grpSpPr>
        <p:sp>
          <p:nvSpPr>
            <p:cNvPr id="7" name="Shape 10546"/>
            <p:cNvSpPr/>
            <p:nvPr/>
          </p:nvSpPr>
          <p:spPr>
            <a:xfrm>
              <a:off x="0" y="0"/>
              <a:ext cx="6193537" cy="38100"/>
            </a:xfrm>
            <a:custGeom>
              <a:avLst/>
              <a:gdLst/>
              <a:ahLst/>
              <a:cxnLst/>
              <a:rect l="0" t="0" r="0" b="0"/>
              <a:pathLst>
                <a:path w="6193537" h="38100">
                  <a:moveTo>
                    <a:pt x="0" y="0"/>
                  </a:moveTo>
                  <a:lnTo>
                    <a:pt x="6193537" y="0"/>
                  </a:lnTo>
                  <a:lnTo>
                    <a:pt x="6193537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/>
              <a:t>Common Phishing Techniques</a:t>
            </a:r>
            <a:endParaRPr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5629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Email </a:t>
            </a:r>
            <a:r>
              <a:rPr lang="en-US" sz="1800" dirty="0"/>
              <a:t>Phishing: Fraudulent emails pretending to be from trusted sources.</a:t>
            </a:r>
          </a:p>
          <a:p>
            <a:r>
              <a:rPr lang="en-US" sz="1800" dirty="0" smtClean="0"/>
              <a:t>Spear </a:t>
            </a:r>
            <a:r>
              <a:rPr lang="en-US" sz="1800" dirty="0"/>
              <a:t>Phishing: Targeted attacks on specific individuals or companies.</a:t>
            </a:r>
          </a:p>
          <a:p>
            <a:r>
              <a:rPr lang="en-US" sz="1800" dirty="0" err="1" smtClean="0"/>
              <a:t>Smishing</a:t>
            </a:r>
            <a:r>
              <a:rPr lang="en-US" sz="1800" dirty="0"/>
              <a:t>: Phishing via SMS messages.</a:t>
            </a:r>
          </a:p>
          <a:p>
            <a:r>
              <a:rPr lang="en-US" sz="1800" dirty="0" smtClean="0"/>
              <a:t>Vishing</a:t>
            </a:r>
            <a:r>
              <a:rPr lang="en-US" sz="1800" dirty="0"/>
              <a:t>: Voice phishing through phone calls.</a:t>
            </a:r>
          </a:p>
          <a:p>
            <a:r>
              <a:rPr lang="en-US" sz="1800" dirty="0" smtClean="0"/>
              <a:t>Business </a:t>
            </a:r>
            <a:r>
              <a:rPr lang="en-US" sz="1800" dirty="0"/>
              <a:t>Email Compromise (BEC): Impersonating executives or suppliers.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V="1">
            <a:off x="1038588" y="1252349"/>
            <a:ext cx="7648212" cy="45719"/>
            <a:chOff x="0" y="0"/>
            <a:chExt cx="6193537" cy="38100"/>
          </a:xfrm>
        </p:grpSpPr>
        <p:sp>
          <p:nvSpPr>
            <p:cNvPr id="7" name="Shape 10546"/>
            <p:cNvSpPr/>
            <p:nvPr/>
          </p:nvSpPr>
          <p:spPr>
            <a:xfrm>
              <a:off x="0" y="0"/>
              <a:ext cx="6193537" cy="38100"/>
            </a:xfrm>
            <a:custGeom>
              <a:avLst/>
              <a:gdLst/>
              <a:ahLst/>
              <a:cxnLst/>
              <a:rect l="0" t="0" r="0" b="0"/>
              <a:pathLst>
                <a:path w="6193537" h="38100">
                  <a:moveTo>
                    <a:pt x="0" y="0"/>
                  </a:moveTo>
                  <a:lnTo>
                    <a:pt x="6193537" y="0"/>
                  </a:lnTo>
                  <a:lnTo>
                    <a:pt x="6193537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52581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/>
              <a:t>How to Identify Phishing Attempts</a:t>
            </a:r>
            <a:endParaRPr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5629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Unexpected </a:t>
            </a:r>
            <a:r>
              <a:rPr lang="en-US" sz="1800" dirty="0"/>
              <a:t>or urgent messages requesting sensitive information.</a:t>
            </a:r>
          </a:p>
          <a:p>
            <a:r>
              <a:rPr lang="en-US" sz="1800" dirty="0" smtClean="0"/>
              <a:t>Suspicious </a:t>
            </a:r>
            <a:r>
              <a:rPr lang="en-US" sz="1800" dirty="0"/>
              <a:t>links or attachments.</a:t>
            </a:r>
          </a:p>
          <a:p>
            <a:r>
              <a:rPr lang="en-US" sz="1800" dirty="0" smtClean="0"/>
              <a:t>Poor </a:t>
            </a:r>
            <a:r>
              <a:rPr lang="en-US" sz="1800" dirty="0"/>
              <a:t>grammar and spelling errors.</a:t>
            </a:r>
          </a:p>
          <a:p>
            <a:r>
              <a:rPr lang="en-US" sz="1800" dirty="0" smtClean="0"/>
              <a:t>Fake </a:t>
            </a:r>
            <a:r>
              <a:rPr lang="en-US" sz="1800" dirty="0"/>
              <a:t>email addresses or domains.</a:t>
            </a:r>
          </a:p>
          <a:p>
            <a:r>
              <a:rPr lang="en-US" sz="1800" dirty="0" smtClean="0"/>
              <a:t>Requests </a:t>
            </a:r>
            <a:r>
              <a:rPr lang="en-US" sz="1800" dirty="0"/>
              <a:t>for financial transactions or password resets.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V="1">
            <a:off x="1038588" y="1252349"/>
            <a:ext cx="7648212" cy="45719"/>
            <a:chOff x="0" y="0"/>
            <a:chExt cx="6193537" cy="38100"/>
          </a:xfrm>
        </p:grpSpPr>
        <p:sp>
          <p:nvSpPr>
            <p:cNvPr id="7" name="Shape 10546"/>
            <p:cNvSpPr/>
            <p:nvPr/>
          </p:nvSpPr>
          <p:spPr>
            <a:xfrm>
              <a:off x="0" y="0"/>
              <a:ext cx="6193537" cy="38100"/>
            </a:xfrm>
            <a:custGeom>
              <a:avLst/>
              <a:gdLst/>
              <a:ahLst/>
              <a:cxnLst/>
              <a:rect l="0" t="0" r="0" b="0"/>
              <a:pathLst>
                <a:path w="6193537" h="38100">
                  <a:moveTo>
                    <a:pt x="0" y="0"/>
                  </a:moveTo>
                  <a:lnTo>
                    <a:pt x="6193537" y="0"/>
                  </a:lnTo>
                  <a:lnTo>
                    <a:pt x="6193537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763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Best Practices to Stay Safe</a:t>
            </a:r>
            <a:endParaRPr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5629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Never </a:t>
            </a:r>
            <a:r>
              <a:rPr lang="en-US" sz="1800" dirty="0"/>
              <a:t>click on unknown links or attachments.</a:t>
            </a:r>
          </a:p>
          <a:p>
            <a:r>
              <a:rPr lang="en-US" sz="1800" dirty="0" smtClean="0"/>
              <a:t>Verify </a:t>
            </a:r>
            <a:r>
              <a:rPr lang="en-US" sz="1800" dirty="0"/>
              <a:t>sender identity before responding.</a:t>
            </a:r>
          </a:p>
          <a:p>
            <a:r>
              <a:rPr lang="en-US" sz="1800" dirty="0" smtClean="0"/>
              <a:t>Enable </a:t>
            </a:r>
            <a:r>
              <a:rPr lang="en-US" sz="1800" dirty="0"/>
              <a:t>Multi-Factor Authentication (MFA).</a:t>
            </a:r>
          </a:p>
          <a:p>
            <a:r>
              <a:rPr lang="en-US" sz="1800" dirty="0" smtClean="0"/>
              <a:t>Use </a:t>
            </a:r>
            <a:r>
              <a:rPr lang="en-US" sz="1800" dirty="0"/>
              <a:t>strong, unique passwords.</a:t>
            </a:r>
          </a:p>
          <a:p>
            <a:r>
              <a:rPr lang="en-US" sz="1800" dirty="0" smtClean="0"/>
              <a:t>Report </a:t>
            </a:r>
            <a:r>
              <a:rPr lang="en-US" sz="1800" dirty="0"/>
              <a:t>phishing attempts to IT/security teams.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V="1">
            <a:off x="1038588" y="1252349"/>
            <a:ext cx="7648212" cy="45719"/>
            <a:chOff x="0" y="0"/>
            <a:chExt cx="6193537" cy="38100"/>
          </a:xfrm>
        </p:grpSpPr>
        <p:sp>
          <p:nvSpPr>
            <p:cNvPr id="7" name="Shape 10546"/>
            <p:cNvSpPr/>
            <p:nvPr/>
          </p:nvSpPr>
          <p:spPr>
            <a:xfrm>
              <a:off x="0" y="0"/>
              <a:ext cx="6193537" cy="38100"/>
            </a:xfrm>
            <a:custGeom>
              <a:avLst/>
              <a:gdLst/>
              <a:ahLst/>
              <a:cxnLst/>
              <a:rect l="0" t="0" r="0" b="0"/>
              <a:pathLst>
                <a:path w="6193537" h="38100">
                  <a:moveTo>
                    <a:pt x="0" y="0"/>
                  </a:moveTo>
                  <a:lnTo>
                    <a:pt x="6193537" y="0"/>
                  </a:lnTo>
                  <a:lnTo>
                    <a:pt x="6193537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839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/>
              <a:t>What to Do If You Suspect Phishing</a:t>
            </a:r>
            <a:endParaRPr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5629"/>
            <a:ext cx="8229600" cy="45259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 </a:t>
            </a:r>
            <a:r>
              <a:rPr lang="en-US" sz="1800" dirty="0"/>
              <a:t>Do not click links or open attachments</a:t>
            </a:r>
            <a:r>
              <a:rPr lang="en-US" sz="1800" dirty="0" smtClean="0"/>
              <a:t>.</a:t>
            </a:r>
          </a:p>
          <a:p>
            <a:r>
              <a:rPr lang="en-US" sz="1800" dirty="0"/>
              <a:t> Verify the request via official channels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dirty="0" smtClean="0"/>
              <a:t>Report </a:t>
            </a:r>
            <a:r>
              <a:rPr lang="en-US" sz="1800" dirty="0"/>
              <a:t>the email to your IT/security team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V="1">
            <a:off x="1038588" y="1252349"/>
            <a:ext cx="7648212" cy="45719"/>
            <a:chOff x="0" y="0"/>
            <a:chExt cx="6193537" cy="38100"/>
          </a:xfrm>
        </p:grpSpPr>
        <p:sp>
          <p:nvSpPr>
            <p:cNvPr id="7" name="Shape 10546"/>
            <p:cNvSpPr/>
            <p:nvPr/>
          </p:nvSpPr>
          <p:spPr>
            <a:xfrm>
              <a:off x="0" y="0"/>
              <a:ext cx="6193537" cy="38100"/>
            </a:xfrm>
            <a:custGeom>
              <a:avLst/>
              <a:gdLst/>
              <a:ahLst/>
              <a:cxnLst/>
              <a:rect l="0" t="0" r="0" b="0"/>
              <a:pathLst>
                <a:path w="6193537" h="38100">
                  <a:moveTo>
                    <a:pt x="0" y="0"/>
                  </a:moveTo>
                  <a:lnTo>
                    <a:pt x="6193537" y="0"/>
                  </a:lnTo>
                  <a:lnTo>
                    <a:pt x="6193537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3711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646"/>
            <a:ext cx="8229600" cy="1143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Policy – Password Policy</a:t>
            </a:r>
            <a:endParaRPr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5629"/>
            <a:ext cx="8229600" cy="452596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Passwords must be at least 12 characters </a:t>
            </a:r>
            <a:r>
              <a:rPr lang="en-US" sz="1800" dirty="0" smtClean="0"/>
              <a:t>long.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Must </a:t>
            </a:r>
            <a:r>
              <a:rPr lang="en-US" sz="1800" dirty="0"/>
              <a:t>include at least three of the following elements: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Uppercase letters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Lowercase letters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Numbers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US" sz="1800" dirty="0"/>
              <a:t>Special characters (e.g., * ! @ </a:t>
            </a:r>
            <a:r>
              <a:rPr lang="en-US" sz="1800" dirty="0" smtClean="0"/>
              <a:t>&amp;)</a:t>
            </a:r>
            <a:endParaRPr lang="en-US" sz="18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 smtClean="0"/>
              <a:t>Do </a:t>
            </a:r>
            <a:r>
              <a:rPr lang="en-US" sz="1800" dirty="0"/>
              <a:t>not write down or store passwords insecurely.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No sharing passwords or reusing passwords across multiple systems.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Avoid sending passwords via insecure methods (e.g., WhatsApp group chats).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Change passwords every 90 days or immediately if compromised.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IT Help Desk will never ask for your password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flipV="1">
            <a:off x="1038588" y="1252349"/>
            <a:ext cx="7648212" cy="45719"/>
            <a:chOff x="0" y="0"/>
            <a:chExt cx="6193537" cy="38100"/>
          </a:xfrm>
        </p:grpSpPr>
        <p:sp>
          <p:nvSpPr>
            <p:cNvPr id="7" name="Shape 10546"/>
            <p:cNvSpPr/>
            <p:nvPr/>
          </p:nvSpPr>
          <p:spPr>
            <a:xfrm>
              <a:off x="0" y="0"/>
              <a:ext cx="6193537" cy="38100"/>
            </a:xfrm>
            <a:custGeom>
              <a:avLst/>
              <a:gdLst/>
              <a:ahLst/>
              <a:cxnLst/>
              <a:rect l="0" t="0" r="0" b="0"/>
              <a:pathLst>
                <a:path w="6193537" h="38100">
                  <a:moveTo>
                    <a:pt x="0" y="0"/>
                  </a:moveTo>
                  <a:lnTo>
                    <a:pt x="6193537" y="0"/>
                  </a:lnTo>
                  <a:lnTo>
                    <a:pt x="6193537" y="38100"/>
                  </a:lnTo>
                  <a:lnTo>
                    <a:pt x="0" y="381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0781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10814</TotalTime>
  <Words>290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Cybersecurity Awareness Training</vt:lpstr>
      <vt:lpstr>What is Phishing?</vt:lpstr>
      <vt:lpstr>Common Phishing Techniques</vt:lpstr>
      <vt:lpstr>How to Identify Phishing Attempts</vt:lpstr>
      <vt:lpstr>Best Practices to Stay Safe</vt:lpstr>
      <vt:lpstr>What to Do If You Suspect Phishing</vt:lpstr>
      <vt:lpstr>Policy – Password Policy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Cybersecurity Awareness Training</dc:title>
  <dc:subject/>
  <dc:creator>User</dc:creator>
  <cp:keywords/>
  <dc:description>generated using python-pptx</dc:description>
  <cp:lastModifiedBy>User</cp:lastModifiedBy>
  <cp:revision>10</cp:revision>
  <dcterms:created xsi:type="dcterms:W3CDTF">2013-01-27T09:14:16Z</dcterms:created>
  <dcterms:modified xsi:type="dcterms:W3CDTF">2025-07-26T22:26:52Z</dcterms:modified>
  <cp:category/>
</cp:coreProperties>
</file>