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8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embeddedFontLst>
    <p:embeddedFont>
      <p:font typeface="Bai Jamjuree" panose="020B0604020202020204" charset="-34"/>
      <p:regular r:id="rId28"/>
      <p:bold r:id="rId29"/>
      <p:italic r:id="rId30"/>
      <p:boldItalic r:id="rId31"/>
    </p:embeddedFont>
    <p:embeddedFont>
      <p:font typeface="Lexend" panose="020B0604020202020204" charset="0"/>
      <p:regular r:id="rId32"/>
      <p:bold r:id="rId33"/>
    </p:embeddedFont>
    <p:embeddedFont>
      <p:font typeface="Aldrich" panose="020B060402020202020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4" autoAdjust="0"/>
    <p:restoredTop sz="91002" autoAdjust="0"/>
  </p:normalViewPr>
  <p:slideViewPr>
    <p:cSldViewPr snapToGrid="0">
      <p:cViewPr varScale="1">
        <p:scale>
          <a:sx n="95" d="100"/>
          <a:sy n="95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" name="Google Shape;25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2940b06d2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Google Shape;2674;g2940b06d2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2940b06d2c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2940b06d2c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2940b06d2c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2940b06d2c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2940b06d2c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2940b06d2c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2940b06d2c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4" name="Google Shape;2704;g2940b06d2c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2940b06d2c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2940b06d2c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0" name="Google Shape;2720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0" name="Google Shape;2720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06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0" name="Google Shape;2720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332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g13e437834e8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0" name="Google Shape;2740;g13e437834e8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g127f379f98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1" name="Google Shape;2771;g127f379f98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g2940b06d2c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1" name="Google Shape;2791;g2940b06d2c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g2940b06d2c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1" name="Google Shape;2811;g2940b06d2c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12948bcd1fb_0_2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1" name="Google Shape;2831;g12948bcd1fb_0_2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g2940b06d2c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2" name="Google Shape;2842;g2940b06d2c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2940b06d2c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2940b06d2c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2940b06d2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2940b06d2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2940b06d2c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2940b06d2c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2940b06d2c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2940b06d2c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2940b06d2c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2940b06d2c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2940b06d2c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2940b06d2c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2940b06d2c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Google Shape;2666;g2940b06d2c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357713" y="2863850"/>
            <a:ext cx="357454" cy="956304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295609" y="-883375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>
            <a:spLocks noGrp="1"/>
          </p:cNvSpPr>
          <p:nvPr>
            <p:ph type="title"/>
          </p:nvPr>
        </p:nvSpPr>
        <p:spPr>
          <a:xfrm>
            <a:off x="5903275" y="1027175"/>
            <a:ext cx="2525400" cy="1866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_1_1_2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>
            <a:spLocks noGrp="1"/>
          </p:cNvSpPr>
          <p:nvPr>
            <p:ph type="subTitle" idx="1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8"/>
          <p:cNvSpPr txBox="1">
            <a:spLocks noGrp="1"/>
          </p:cNvSpPr>
          <p:nvPr>
            <p:ph type="subTitle" idx="2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18"/>
          <p:cNvSpPr txBox="1">
            <a:spLocks noGrp="1"/>
          </p:cNvSpPr>
          <p:nvPr>
            <p:ph type="subTitle" idx="3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4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86" name="Google Shape;786;p18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8323390" y="3373645"/>
            <a:ext cx="1965289" cy="517060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>
            <a:spLocks noGrp="1"/>
          </p:cNvSpPr>
          <p:nvPr>
            <p:ph type="subTitle" idx="5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18"/>
          <p:cNvSpPr txBox="1">
            <a:spLocks noGrp="1"/>
          </p:cNvSpPr>
          <p:nvPr>
            <p:ph type="subTitle" idx="6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7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8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1_1_1_2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2439200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2439201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2439209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2439205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5979475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5979476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5979484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5979480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_1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_1_1_1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437788" y="2516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2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_2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015575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3431088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5846652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5846625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3431114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015550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015550" y="1731675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3431100" y="1735500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5846650" y="1731513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258688" y="2257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1_1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>
            <a:spLocks noGrp="1"/>
          </p:cNvSpPr>
          <p:nvPr>
            <p:ph type="title" hasCustomPrompt="1"/>
          </p:nvPr>
        </p:nvSpPr>
        <p:spPr>
          <a:xfrm>
            <a:off x="1694250" y="2876163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1694250" y="2215382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4" name="Google Shape;1224;p28"/>
          <p:cNvGrpSpPr/>
          <p:nvPr/>
        </p:nvGrpSpPr>
        <p:grpSpPr>
          <a:xfrm flipH="1">
            <a:off x="-577263" y="3979395"/>
            <a:ext cx="1965289" cy="517060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1" name="Google Shape;1241;p28"/>
          <p:cNvSpPr txBox="1">
            <a:spLocks noGrp="1"/>
          </p:cNvSpPr>
          <p:nvPr>
            <p:ph type="title" idx="2" hasCustomPrompt="1"/>
          </p:nvPr>
        </p:nvSpPr>
        <p:spPr>
          <a:xfrm>
            <a:off x="1694250" y="1082500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3"/>
          </p:nvPr>
        </p:nvSpPr>
        <p:spPr>
          <a:xfrm>
            <a:off x="1694250" y="4008699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2_1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4836309" y="184478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4836300" y="219745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4836305" y="283323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4836303" y="318590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167897" y="13505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167902" y="17032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167909" y="33274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167900" y="36801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167897" y="233900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167902" y="269167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_1_2_1_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 flipH="1">
            <a:off x="6591267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2"/>
          </p:nvPr>
        </p:nvSpPr>
        <p:spPr>
          <a:xfrm flipH="1">
            <a:off x="6591274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 flipH="1">
            <a:off x="971843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subTitle" idx="4"/>
          </p:nvPr>
        </p:nvSpPr>
        <p:spPr>
          <a:xfrm flipH="1">
            <a:off x="971849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30"/>
          <p:cNvSpPr txBox="1">
            <a:spLocks noGrp="1"/>
          </p:cNvSpPr>
          <p:nvPr>
            <p:ph type="subTitle" idx="5"/>
          </p:nvPr>
        </p:nvSpPr>
        <p:spPr>
          <a:xfrm>
            <a:off x="3781555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30"/>
          <p:cNvSpPr txBox="1">
            <a:spLocks noGrp="1"/>
          </p:cNvSpPr>
          <p:nvPr>
            <p:ph type="subTitle" idx="6"/>
          </p:nvPr>
        </p:nvSpPr>
        <p:spPr>
          <a:xfrm>
            <a:off x="3781562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3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7"/>
          </p:nvPr>
        </p:nvSpPr>
        <p:spPr>
          <a:xfrm>
            <a:off x="5186411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subTitle" idx="8"/>
          </p:nvPr>
        </p:nvSpPr>
        <p:spPr>
          <a:xfrm>
            <a:off x="5186418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9"/>
          </p:nvPr>
        </p:nvSpPr>
        <p:spPr>
          <a:xfrm>
            <a:off x="2376699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0"/>
          <p:cNvSpPr txBox="1">
            <a:spLocks noGrp="1"/>
          </p:cNvSpPr>
          <p:nvPr>
            <p:ph type="subTitle" idx="13"/>
          </p:nvPr>
        </p:nvSpPr>
        <p:spPr>
          <a:xfrm>
            <a:off x="2376705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762901" y="3752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7743940" y="3454070"/>
            <a:ext cx="1965289" cy="517060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2_1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3819050" y="382441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2_1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2_1_1_1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>
            <a:spLocks noGrp="1"/>
          </p:cNvSpPr>
          <p:nvPr>
            <p:ph type="subTitle" idx="1"/>
          </p:nvPr>
        </p:nvSpPr>
        <p:spPr>
          <a:xfrm>
            <a:off x="5071875" y="2238850"/>
            <a:ext cx="32883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645" name="Google Shape;1645;p36"/>
          <p:cNvGrpSpPr/>
          <p:nvPr/>
        </p:nvGrpSpPr>
        <p:grpSpPr>
          <a:xfrm rot="10800000" flipH="1">
            <a:off x="391864" y="1596484"/>
            <a:ext cx="289170" cy="284718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rot="10800000" flipH="1">
            <a:off x="2065283" y="4732777"/>
            <a:ext cx="793256" cy="182899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rot="10800000" flipH="1">
            <a:off x="4571989" y="4152949"/>
            <a:ext cx="2019176" cy="2019176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rot="10800000" flipH="1">
            <a:off x="7601640" y="490017"/>
            <a:ext cx="1965289" cy="517060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t="1770" r="38199" b="-1770"/>
          <a:stretch/>
        </p:blipFill>
        <p:spPr>
          <a:xfrm rot="10800000" flipH="1">
            <a:off x="7676541" y="3065075"/>
            <a:ext cx="627655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2_1_1_1_1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_2_1_2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>
            <a:spLocks noGrp="1"/>
          </p:cNvSpPr>
          <p:nvPr>
            <p:ph type="title"/>
          </p:nvPr>
        </p:nvSpPr>
        <p:spPr>
          <a:xfrm>
            <a:off x="715500" y="1645975"/>
            <a:ext cx="2708700" cy="894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39"/>
          <p:cNvSpPr txBox="1">
            <a:spLocks noGrp="1"/>
          </p:cNvSpPr>
          <p:nvPr>
            <p:ph type="subTitle" idx="1"/>
          </p:nvPr>
        </p:nvSpPr>
        <p:spPr>
          <a:xfrm>
            <a:off x="715500" y="2576346"/>
            <a:ext cx="27087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9" name="Google Shape;1839;p39"/>
          <p:cNvGrpSpPr/>
          <p:nvPr/>
        </p:nvGrpSpPr>
        <p:grpSpPr>
          <a:xfrm rot="-5400000" flipH="1">
            <a:off x="3194861" y="792409"/>
            <a:ext cx="285266" cy="284718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rot="10800000" flipH="1">
            <a:off x="357713" y="3647479"/>
            <a:ext cx="357454" cy="956304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10800000" flipH="1">
            <a:off x="4175371" y="4700177"/>
            <a:ext cx="793256" cy="182899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rot="10800000" flipH="1">
            <a:off x="-736135" y="676229"/>
            <a:ext cx="1965289" cy="517060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9" name="Google Shape;1869;p39"/>
          <p:cNvSpPr/>
          <p:nvPr/>
        </p:nvSpPr>
        <p:spPr>
          <a:xfrm rot="-5400000" flipH="1">
            <a:off x="1697102" y="65761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39"/>
          <p:cNvGrpSpPr/>
          <p:nvPr/>
        </p:nvGrpSpPr>
        <p:grpSpPr>
          <a:xfrm rot="10800000" flipH="1">
            <a:off x="8126152" y="382099"/>
            <a:ext cx="2019176" cy="2019176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rot="10800000" flipH="1">
            <a:off x="6557650" y="436942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_1_1_1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080" name="Google Shape;2080;p42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08" name="Google Shape;2108;p4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37" name="Google Shape;2137;p4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715550" y="29251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_1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_1_1_1_1_1_1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3_1_1_1_1_1_1_1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>
            <a:spLocks noGrp="1"/>
          </p:cNvSpPr>
          <p:nvPr>
            <p:ph type="body" idx="1"/>
          </p:nvPr>
        </p:nvSpPr>
        <p:spPr>
          <a:xfrm>
            <a:off x="1096550" y="1135950"/>
            <a:ext cx="44667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357713" y="1416050"/>
            <a:ext cx="357454" cy="956304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3" name="Google Shape;52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664015" y="1409800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53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/>
              <a:t>DATA SCIENCE</a:t>
            </a:r>
            <a:r>
              <a:rPr lang="en" dirty="0"/>
              <a:t> </a:t>
            </a:r>
            <a:r>
              <a:rPr lang="en" sz="5050" dirty="0">
                <a:solidFill>
                  <a:schemeClr val="dk2"/>
                </a:solidFill>
              </a:rPr>
              <a:t>Phase </a:t>
            </a:r>
            <a:r>
              <a:rPr lang="en" sz="5050" dirty="0" smtClean="0">
                <a:solidFill>
                  <a:schemeClr val="dk2"/>
                </a:solidFill>
              </a:rPr>
              <a:t>3 </a:t>
            </a:r>
            <a:r>
              <a:rPr lang="en" sz="5050" dirty="0">
                <a:solidFill>
                  <a:schemeClr val="dk2"/>
                </a:solidFill>
              </a:rPr>
              <a:t>Project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82" name="Google Shape;2582;p53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3" name="Google Shape;2583;p53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62"/>
          <p:cNvSpPr txBox="1">
            <a:spLocks noGrp="1"/>
          </p:cNvSpPr>
          <p:nvPr>
            <p:ph type="title"/>
          </p:nvPr>
        </p:nvSpPr>
        <p:spPr>
          <a:xfrm>
            <a:off x="4000500" y="0"/>
            <a:ext cx="51435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EE0066"/>
                </a:solidFill>
                <a:latin typeface="Calibri"/>
                <a:ea typeface="Calibri"/>
                <a:cs typeface="Calibri"/>
                <a:sym typeface="Calibri"/>
              </a:rPr>
              <a:t>Seasonal Trends vs. Prices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62"/>
          <p:cNvSpPr txBox="1">
            <a:spLocks noGrp="1"/>
          </p:cNvSpPr>
          <p:nvPr>
            <p:ph type="subTitle" idx="1"/>
          </p:nvPr>
        </p:nvSpPr>
        <p:spPr>
          <a:xfrm>
            <a:off x="583925" y="1121428"/>
            <a:ext cx="4855200" cy="3531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8" name="Google Shape;267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69" y="1121425"/>
            <a:ext cx="4743006" cy="34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9" name="Google Shape;2679;p62"/>
          <p:cNvSpPr txBox="1"/>
          <p:nvPr/>
        </p:nvSpPr>
        <p:spPr>
          <a:xfrm>
            <a:off x="5771575" y="1187650"/>
            <a:ext cx="2726400" cy="3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Box plot presentation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 has the highest mean price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Winter has the lowest mean price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63"/>
          <p:cNvSpPr txBox="1"/>
          <p:nvPr/>
        </p:nvSpPr>
        <p:spPr>
          <a:xfrm>
            <a:off x="5859875" y="1320100"/>
            <a:ext cx="2858700" cy="30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bg1"/>
                </a:solidFill>
              </a:rPr>
              <a:t>In the histograms along the diagonal we can see that each of the distributions is close to normal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endParaRPr sz="2000" dirty="0">
              <a:solidFill>
                <a:schemeClr val="bg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05482" cy="50603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4"/>
          <p:cNvSpPr txBox="1">
            <a:spLocks noGrp="1"/>
          </p:cNvSpPr>
          <p:nvPr>
            <p:ph type="title"/>
          </p:nvPr>
        </p:nvSpPr>
        <p:spPr>
          <a:xfrm>
            <a:off x="4412623" y="75665"/>
            <a:ext cx="4635900" cy="100498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Baseline </a:t>
            </a:r>
            <a:r>
              <a:rPr lang="en" sz="2900" dirty="0" smtClean="0"/>
              <a:t>Model</a:t>
            </a:r>
            <a:br>
              <a:rPr lang="en" sz="2900" dirty="0" smtClean="0"/>
            </a:br>
            <a:r>
              <a:rPr lang="en" sz="2900" dirty="0" smtClean="0"/>
              <a:t>Decision Tree Classifier</a:t>
            </a:r>
            <a:endParaRPr sz="2900" dirty="0"/>
          </a:p>
        </p:txBody>
      </p:sp>
      <p:sp>
        <p:nvSpPr>
          <p:cNvPr id="2695" name="Google Shape;2695;p64"/>
          <p:cNvSpPr txBox="1"/>
          <p:nvPr/>
        </p:nvSpPr>
        <p:spPr>
          <a:xfrm>
            <a:off x="4613564" y="976745"/>
            <a:ext cx="4530436" cy="416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solidFill>
                  <a:schemeClr val="bg1"/>
                </a:solidFill>
              </a:rPr>
              <a:t>MODEL RESULTS AFTER TUNING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Train </a:t>
            </a:r>
            <a:r>
              <a:rPr lang="en-US" dirty="0">
                <a:solidFill>
                  <a:schemeClr val="bg1"/>
                </a:solidFill>
              </a:rPr>
              <a:t>Accuracy: </a:t>
            </a:r>
            <a:r>
              <a:rPr lang="en-US" dirty="0" smtClean="0">
                <a:solidFill>
                  <a:schemeClr val="bg1"/>
                </a:solidFill>
              </a:rPr>
              <a:t>95.74%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Accuracy: </a:t>
            </a:r>
            <a:r>
              <a:rPr lang="en-US" dirty="0" smtClean="0">
                <a:solidFill>
                  <a:schemeClr val="bg1"/>
                </a:solidFill>
              </a:rPr>
              <a:t>92.45%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Train </a:t>
            </a:r>
            <a:r>
              <a:rPr lang="en-US" dirty="0">
                <a:solidFill>
                  <a:schemeClr val="bg1"/>
                </a:solidFill>
              </a:rPr>
              <a:t>Precision: </a:t>
            </a:r>
            <a:r>
              <a:rPr lang="en-US" dirty="0" smtClean="0">
                <a:solidFill>
                  <a:schemeClr val="bg1"/>
                </a:solidFill>
              </a:rPr>
              <a:t>98.77%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Test Precision71.91%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Train Recall 92.64%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Recall: </a:t>
            </a:r>
            <a:r>
              <a:rPr lang="en-US" dirty="0" smtClean="0">
                <a:solidFill>
                  <a:schemeClr val="bg1"/>
                </a:solidFill>
              </a:rPr>
              <a:t>71.91% 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Train </a:t>
            </a:r>
            <a:r>
              <a:rPr lang="en-US" dirty="0">
                <a:solidFill>
                  <a:schemeClr val="bg1"/>
                </a:solidFill>
              </a:rPr>
              <a:t>F1 Score: </a:t>
            </a:r>
            <a:r>
              <a:rPr lang="en-US" dirty="0" smtClean="0">
                <a:solidFill>
                  <a:schemeClr val="bg1"/>
                </a:solidFill>
              </a:rPr>
              <a:t>95.60%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F1 Score: </a:t>
            </a:r>
            <a:r>
              <a:rPr lang="en-US" dirty="0" smtClean="0">
                <a:solidFill>
                  <a:schemeClr val="bg1"/>
                </a:solidFill>
              </a:rPr>
              <a:t>71.91%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The tuned model shows an improvement in both train and test accuracy, indicating better generalization to unseen data.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tuned model exhibits higher precision on both train and test sets, suggesting a better ability to correctly identify positive cases without many false positives.</a:t>
            </a:r>
          </a:p>
          <a:p>
            <a:pPr lvl="0"/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6" name="Google Shape;2695;p64"/>
          <p:cNvSpPr txBox="1"/>
          <p:nvPr/>
        </p:nvSpPr>
        <p:spPr>
          <a:xfrm>
            <a:off x="728566" y="1192716"/>
            <a:ext cx="3453600" cy="3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D1D5DB"/>
              </a:solidFill>
            </a:endParaRPr>
          </a:p>
        </p:txBody>
      </p:sp>
      <p:sp>
        <p:nvSpPr>
          <p:cNvPr id="7" name="Google Shape;2695;p64"/>
          <p:cNvSpPr txBox="1"/>
          <p:nvPr/>
        </p:nvSpPr>
        <p:spPr>
          <a:xfrm>
            <a:off x="83127" y="1080654"/>
            <a:ext cx="4329496" cy="376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solidFill>
                  <a:schemeClr val="bg1"/>
                </a:solidFill>
              </a:rPr>
              <a:t>MODEL RESULTS BEFORE TUNING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Train </a:t>
            </a:r>
            <a:r>
              <a:rPr lang="en-US" dirty="0">
                <a:solidFill>
                  <a:schemeClr val="bg1"/>
                </a:solidFill>
              </a:rPr>
              <a:t>Accuracy: </a:t>
            </a:r>
            <a:r>
              <a:rPr lang="en-US" dirty="0" smtClean="0">
                <a:solidFill>
                  <a:schemeClr val="bg1"/>
                </a:solidFill>
              </a:rPr>
              <a:t>100%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Accuracy: </a:t>
            </a:r>
            <a:r>
              <a:rPr lang="en-US" dirty="0" smtClean="0">
                <a:solidFill>
                  <a:schemeClr val="bg1"/>
                </a:solidFill>
              </a:rPr>
              <a:t>89.89%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Train Precision: </a:t>
            </a:r>
            <a:r>
              <a:rPr lang="en-US" dirty="0" smtClean="0">
                <a:solidFill>
                  <a:schemeClr val="bg1"/>
                </a:solidFill>
              </a:rPr>
              <a:t>100%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Precision: </a:t>
            </a:r>
            <a:r>
              <a:rPr lang="en-US" dirty="0" smtClean="0">
                <a:solidFill>
                  <a:schemeClr val="bg1"/>
                </a:solidFill>
              </a:rPr>
              <a:t>60.57%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Train Recall: </a:t>
            </a:r>
            <a:r>
              <a:rPr lang="en-US" dirty="0" smtClean="0">
                <a:solidFill>
                  <a:schemeClr val="bg1"/>
                </a:solidFill>
              </a:rPr>
              <a:t>100%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Recall: </a:t>
            </a:r>
            <a:r>
              <a:rPr lang="en-US" dirty="0" smtClean="0">
                <a:solidFill>
                  <a:schemeClr val="bg1"/>
                </a:solidFill>
              </a:rPr>
              <a:t>70.78% 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Train </a:t>
            </a:r>
            <a:r>
              <a:rPr lang="en-US" dirty="0">
                <a:solidFill>
                  <a:schemeClr val="bg1"/>
                </a:solidFill>
              </a:rPr>
              <a:t>F1 Score: </a:t>
            </a:r>
            <a:r>
              <a:rPr lang="en-US" dirty="0" smtClean="0">
                <a:solidFill>
                  <a:schemeClr val="bg1"/>
                </a:solidFill>
              </a:rPr>
              <a:t>100% 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F1 Score: </a:t>
            </a:r>
            <a:r>
              <a:rPr lang="en-US" dirty="0" smtClean="0">
                <a:solidFill>
                  <a:schemeClr val="bg1"/>
                </a:solidFill>
              </a:rPr>
              <a:t>65.28%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5"/>
          <p:cNvSpPr txBox="1">
            <a:spLocks noGrp="1"/>
          </p:cNvSpPr>
          <p:nvPr>
            <p:ph type="title"/>
          </p:nvPr>
        </p:nvSpPr>
        <p:spPr>
          <a:xfrm>
            <a:off x="4894118" y="86700"/>
            <a:ext cx="4066156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C</a:t>
            </a:r>
            <a:r>
              <a:rPr lang="en" sz="3200" dirty="0" smtClean="0"/>
              <a:t>onfusion matrix</a:t>
            </a:r>
            <a:r>
              <a:rPr lang="en" sz="3200" dirty="0" smtClean="0"/>
              <a:t> </a:t>
            </a:r>
            <a:endParaRPr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6" y="852055"/>
            <a:ext cx="6115050" cy="42749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66"/>
          <p:cNvSpPr txBox="1">
            <a:spLocks noGrp="1"/>
          </p:cNvSpPr>
          <p:nvPr>
            <p:ph type="title"/>
          </p:nvPr>
        </p:nvSpPr>
        <p:spPr>
          <a:xfrm>
            <a:off x="4412623" y="7566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 smtClean="0">
                <a:solidFill>
                  <a:schemeClr val="bg1"/>
                </a:solidFill>
                <a:latin typeface="+mn-lt"/>
              </a:rPr>
              <a:t>ROC curve</a:t>
            </a:r>
            <a:br>
              <a:rPr lang="en" sz="2900" dirty="0" smtClean="0">
                <a:solidFill>
                  <a:schemeClr val="bg1"/>
                </a:solidFill>
                <a:latin typeface="+mn-lt"/>
              </a:rPr>
            </a:br>
            <a:endParaRPr sz="2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09" name="Google Shape;2709;p66"/>
          <p:cNvSpPr txBox="1"/>
          <p:nvPr/>
        </p:nvSpPr>
        <p:spPr>
          <a:xfrm>
            <a:off x="5594975" y="801325"/>
            <a:ext cx="3453600" cy="3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n-lt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graphical representation of the trade-off between true positive rate (sensitivity) and false positive rate (1 - specificity) for different threshold values.</a:t>
            </a:r>
            <a:endParaRPr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7766"/>
            <a:ext cx="5448300" cy="4276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67"/>
          <p:cNvSpPr txBox="1">
            <a:spLocks noGrp="1"/>
          </p:cNvSpPr>
          <p:nvPr>
            <p:ph type="title"/>
          </p:nvPr>
        </p:nvSpPr>
        <p:spPr>
          <a:xfrm>
            <a:off x="426027" y="75675"/>
            <a:ext cx="8622475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2000" b="1" dirty="0" smtClean="0"/>
              <a:t>Random </a:t>
            </a:r>
            <a:r>
              <a:rPr lang="en-US" sz="2000" b="1" dirty="0"/>
              <a:t>Forests </a:t>
            </a:r>
            <a:r>
              <a:rPr lang="en-US" sz="2000" b="1" dirty="0" smtClean="0"/>
              <a:t>,</a:t>
            </a:r>
            <a:r>
              <a:rPr lang="en-US" sz="2000" b="1" dirty="0"/>
              <a:t> Logistic Regression, </a:t>
            </a:r>
            <a:r>
              <a:rPr lang="en-US" sz="2000" b="1" dirty="0" smtClean="0"/>
              <a:t>and </a:t>
            </a:r>
            <a:r>
              <a:rPr lang="en-US" sz="2000" b="1" dirty="0"/>
              <a:t>Gradient Boost </a:t>
            </a:r>
            <a:r>
              <a:rPr lang="en-US" sz="2000" b="1" dirty="0" smtClean="0"/>
              <a:t>models</a:t>
            </a:r>
            <a:endParaRPr lang="en-US" sz="2000" dirty="0"/>
          </a:p>
        </p:txBody>
      </p:sp>
      <p:sp>
        <p:nvSpPr>
          <p:cNvPr id="2716" name="Google Shape;2716;p67"/>
          <p:cNvSpPr txBox="1"/>
          <p:nvPr/>
        </p:nvSpPr>
        <p:spPr>
          <a:xfrm>
            <a:off x="6192981" y="801325"/>
            <a:ext cx="2855593" cy="3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Train Accuracy: 1.0 </a:t>
            </a:r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Accuracy: </a:t>
            </a:r>
            <a:r>
              <a:rPr lang="en-US" dirty="0" smtClean="0">
                <a:solidFill>
                  <a:schemeClr val="bg1"/>
                </a:solidFill>
              </a:rPr>
              <a:t>0.94419306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Train Precision: 1.0 </a:t>
            </a:r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Precision: </a:t>
            </a:r>
            <a:r>
              <a:rPr lang="en-US" dirty="0" smtClean="0">
                <a:solidFill>
                  <a:schemeClr val="bg1"/>
                </a:solidFill>
              </a:rPr>
              <a:t>0.842105263 </a:t>
            </a:r>
            <a:r>
              <a:rPr lang="en-US" dirty="0">
                <a:solidFill>
                  <a:schemeClr val="bg1"/>
                </a:solidFill>
              </a:rPr>
              <a:t>Train Recall: </a:t>
            </a:r>
            <a:r>
              <a:rPr lang="en-US" dirty="0" smtClean="0">
                <a:solidFill>
                  <a:schemeClr val="bg1"/>
                </a:solidFill>
              </a:rPr>
              <a:t>1.0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Recall: </a:t>
            </a:r>
            <a:r>
              <a:rPr lang="en-US" dirty="0" smtClean="0">
                <a:solidFill>
                  <a:schemeClr val="bg1"/>
                </a:solidFill>
              </a:rPr>
              <a:t>0.719101123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Train F1 Score: 1.0 </a:t>
            </a:r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F1 Score: </a:t>
            </a:r>
            <a:r>
              <a:rPr lang="en-US" dirty="0" smtClean="0">
                <a:solidFill>
                  <a:schemeClr val="bg1"/>
                </a:solidFill>
              </a:rPr>
              <a:t>0.775757575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" name="Google Shape;2716;p67"/>
          <p:cNvSpPr txBox="1"/>
          <p:nvPr/>
        </p:nvSpPr>
        <p:spPr>
          <a:xfrm>
            <a:off x="199333" y="801324"/>
            <a:ext cx="3096491" cy="422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Training Set Performance: </a:t>
            </a:r>
            <a:r>
              <a:rPr lang="en-US" sz="1800" dirty="0">
                <a:solidFill>
                  <a:schemeClr val="bg1"/>
                </a:solidFill>
              </a:rPr>
              <a:t>Accuracy: 0.9998 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0"/>
            <a:r>
              <a:rPr lang="en-US" sz="1800" dirty="0" smtClean="0">
                <a:solidFill>
                  <a:schemeClr val="bg1"/>
                </a:solidFill>
              </a:rPr>
              <a:t>Precision</a:t>
            </a:r>
            <a:r>
              <a:rPr lang="en-US" sz="1800" dirty="0">
                <a:solidFill>
                  <a:schemeClr val="bg1"/>
                </a:solidFill>
              </a:rPr>
              <a:t>: 1.0000 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0"/>
            <a:r>
              <a:rPr lang="en-US" sz="1800" dirty="0" smtClean="0">
                <a:solidFill>
                  <a:schemeClr val="bg1"/>
                </a:solidFill>
              </a:rPr>
              <a:t>Recall</a:t>
            </a:r>
            <a:r>
              <a:rPr lang="en-US" sz="1800" dirty="0">
                <a:solidFill>
                  <a:schemeClr val="bg1"/>
                </a:solidFill>
              </a:rPr>
              <a:t>: 0.9996 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0"/>
            <a:r>
              <a:rPr lang="en-US" sz="1800" dirty="0" smtClean="0">
                <a:solidFill>
                  <a:schemeClr val="bg1"/>
                </a:solidFill>
              </a:rPr>
              <a:t>F1 </a:t>
            </a:r>
            <a:r>
              <a:rPr lang="en-US" sz="1800" dirty="0">
                <a:solidFill>
                  <a:schemeClr val="bg1"/>
                </a:solidFill>
              </a:rPr>
              <a:t>Score: 0.9998 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0"/>
            <a:r>
              <a:rPr lang="en-US" sz="1800" dirty="0" smtClean="0">
                <a:solidFill>
                  <a:schemeClr val="bg1"/>
                </a:solidFill>
              </a:rPr>
              <a:t>Confusion </a:t>
            </a:r>
            <a:r>
              <a:rPr lang="en-US" sz="1800" dirty="0">
                <a:solidFill>
                  <a:schemeClr val="bg1"/>
                </a:solidFill>
              </a:rPr>
              <a:t>Matrix</a:t>
            </a:r>
            <a:r>
              <a:rPr lang="en-US" sz="1800" dirty="0" smtClean="0">
                <a:solidFill>
                  <a:schemeClr val="bg1"/>
                </a:solidFill>
              </a:rPr>
              <a:t>:</a:t>
            </a:r>
          </a:p>
          <a:p>
            <a:pPr lvl="0"/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[[2256 0] [ 1 2255]] 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0"/>
            <a:r>
              <a:rPr lang="en-US" sz="1800" b="1" dirty="0" smtClean="0">
                <a:solidFill>
                  <a:schemeClr val="bg1"/>
                </a:solidFill>
              </a:rPr>
              <a:t>Test </a:t>
            </a:r>
            <a:r>
              <a:rPr lang="en-US" sz="1800" b="1" dirty="0">
                <a:solidFill>
                  <a:schemeClr val="bg1"/>
                </a:solidFill>
              </a:rPr>
              <a:t>Set Performance: </a:t>
            </a:r>
            <a:r>
              <a:rPr lang="en-US" sz="1800" dirty="0">
                <a:solidFill>
                  <a:schemeClr val="bg1"/>
                </a:solidFill>
              </a:rPr>
              <a:t>Accuracy: 0.9306 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0"/>
            <a:r>
              <a:rPr lang="en-US" sz="1800" dirty="0" smtClean="0">
                <a:solidFill>
                  <a:schemeClr val="bg1"/>
                </a:solidFill>
              </a:rPr>
              <a:t>Precision</a:t>
            </a:r>
            <a:r>
              <a:rPr lang="en-US" sz="1800" dirty="0">
                <a:solidFill>
                  <a:schemeClr val="bg1"/>
                </a:solidFill>
              </a:rPr>
              <a:t>: 0.8308 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0"/>
            <a:r>
              <a:rPr lang="en-US" sz="1800" dirty="0" smtClean="0">
                <a:solidFill>
                  <a:schemeClr val="bg1"/>
                </a:solidFill>
              </a:rPr>
              <a:t>Recall</a:t>
            </a:r>
            <a:r>
              <a:rPr lang="en-US" sz="1800" dirty="0">
                <a:solidFill>
                  <a:schemeClr val="bg1"/>
                </a:solidFill>
              </a:rPr>
              <a:t>: 0.6067 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0"/>
            <a:r>
              <a:rPr lang="en-US" sz="1800" dirty="0" smtClean="0">
                <a:solidFill>
                  <a:schemeClr val="bg1"/>
                </a:solidFill>
              </a:rPr>
              <a:t>F1 </a:t>
            </a:r>
            <a:r>
              <a:rPr lang="en-US" sz="1800" dirty="0">
                <a:solidFill>
                  <a:schemeClr val="bg1"/>
                </a:solidFill>
              </a:rPr>
              <a:t>Score: 0.7013 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0"/>
            <a:r>
              <a:rPr lang="en-US" sz="1800" dirty="0" smtClean="0">
                <a:solidFill>
                  <a:schemeClr val="bg1"/>
                </a:solidFill>
              </a:rPr>
              <a:t>Confusion </a:t>
            </a:r>
            <a:r>
              <a:rPr lang="en-US" sz="1800" dirty="0">
                <a:solidFill>
                  <a:schemeClr val="bg1"/>
                </a:solidFill>
              </a:rPr>
              <a:t>Matrix: 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0"/>
            <a:r>
              <a:rPr lang="en-US" sz="1800" dirty="0" smtClean="0">
                <a:solidFill>
                  <a:schemeClr val="bg1"/>
                </a:solidFill>
              </a:rPr>
              <a:t>[[</a:t>
            </a:r>
            <a:r>
              <a:rPr lang="en-US" sz="1800" dirty="0">
                <a:solidFill>
                  <a:schemeClr val="bg1"/>
                </a:solidFill>
              </a:rPr>
              <a:t>563 11] [ 35 54]]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7" name="Google Shape;2716;p67"/>
          <p:cNvSpPr txBox="1"/>
          <p:nvPr/>
        </p:nvSpPr>
        <p:spPr>
          <a:xfrm>
            <a:off x="3130950" y="801325"/>
            <a:ext cx="3062031" cy="403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Train </a:t>
            </a:r>
            <a:r>
              <a:rPr lang="en-US" sz="2000" dirty="0" smtClean="0">
                <a:solidFill>
                  <a:schemeClr val="bg1"/>
                </a:solidFill>
              </a:rPr>
              <a:t>Accuracy:0.917 </a:t>
            </a:r>
            <a:r>
              <a:rPr lang="en-US" sz="2000" dirty="0">
                <a:solidFill>
                  <a:schemeClr val="bg1"/>
                </a:solidFill>
              </a:rPr>
              <a:t>Test </a:t>
            </a:r>
            <a:r>
              <a:rPr lang="en-US" sz="2000" dirty="0" smtClean="0">
                <a:solidFill>
                  <a:schemeClr val="bg1"/>
                </a:solidFill>
              </a:rPr>
              <a:t>Accuracy:0.88084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Train </a:t>
            </a:r>
            <a:r>
              <a:rPr lang="en-US" sz="2000" dirty="0">
                <a:solidFill>
                  <a:schemeClr val="bg1"/>
                </a:solidFill>
              </a:rPr>
              <a:t>Precision: </a:t>
            </a:r>
            <a:r>
              <a:rPr lang="en-US" sz="2000" dirty="0" smtClean="0">
                <a:solidFill>
                  <a:schemeClr val="bg1"/>
                </a:solidFill>
              </a:rPr>
              <a:t>0.9640 </a:t>
            </a:r>
            <a:r>
              <a:rPr lang="en-US" sz="2000" dirty="0">
                <a:solidFill>
                  <a:schemeClr val="bg1"/>
                </a:solidFill>
              </a:rPr>
              <a:t>Test Precision: </a:t>
            </a:r>
            <a:r>
              <a:rPr lang="en-US" sz="2000" dirty="0" smtClean="0">
                <a:solidFill>
                  <a:schemeClr val="bg1"/>
                </a:solidFill>
              </a:rPr>
              <a:t>0.63157 </a:t>
            </a:r>
            <a:r>
              <a:rPr lang="en-US" sz="2000" dirty="0">
                <a:solidFill>
                  <a:schemeClr val="bg1"/>
                </a:solidFill>
              </a:rPr>
              <a:t>Train Recall: </a:t>
            </a:r>
            <a:r>
              <a:rPr lang="en-US" sz="2000" dirty="0" smtClean="0">
                <a:solidFill>
                  <a:schemeClr val="bg1"/>
                </a:solidFill>
              </a:rPr>
              <a:t>0.86746453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Test Recall: </a:t>
            </a:r>
            <a:r>
              <a:rPr lang="en-US" sz="2000" dirty="0" smtClean="0">
                <a:solidFill>
                  <a:schemeClr val="bg1"/>
                </a:solidFill>
              </a:rPr>
              <a:t>0.2696629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Train F1 Score: </a:t>
            </a:r>
            <a:r>
              <a:rPr lang="en-US" sz="2000" dirty="0" smtClean="0">
                <a:solidFill>
                  <a:schemeClr val="bg1"/>
                </a:solidFill>
              </a:rPr>
              <a:t>0.91320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Test </a:t>
            </a:r>
            <a:r>
              <a:rPr lang="en-US" sz="2000" dirty="0">
                <a:solidFill>
                  <a:schemeClr val="bg1"/>
                </a:solidFill>
              </a:rPr>
              <a:t>F1 Score: </a:t>
            </a:r>
            <a:r>
              <a:rPr lang="en-US" sz="2000" dirty="0" smtClean="0">
                <a:solidFill>
                  <a:schemeClr val="bg1"/>
                </a:solidFill>
              </a:rPr>
              <a:t>0.377952</a:t>
            </a: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68"/>
          <p:cNvSpPr txBox="1">
            <a:spLocks noGrp="1"/>
          </p:cNvSpPr>
          <p:nvPr>
            <p:ph type="title"/>
          </p:nvPr>
        </p:nvSpPr>
        <p:spPr>
          <a:xfrm>
            <a:off x="4368075" y="739250"/>
            <a:ext cx="44277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Summary of the evaluation</a:t>
            </a:r>
            <a:endParaRPr sz="2400"/>
          </a:p>
        </p:txBody>
      </p:sp>
      <p:sp>
        <p:nvSpPr>
          <p:cNvPr id="2723" name="Google Shape;2723;p68"/>
          <p:cNvSpPr txBox="1">
            <a:spLocks noGrp="1"/>
          </p:cNvSpPr>
          <p:nvPr>
            <p:ph type="subTitle" idx="1"/>
          </p:nvPr>
        </p:nvSpPr>
        <p:spPr>
          <a:xfrm>
            <a:off x="3606525" y="1373975"/>
            <a:ext cx="5244600" cy="3617100"/>
          </a:xfrm>
          <a:prstGeom prst="rect">
            <a:avLst/>
          </a:prstGeom>
          <a:solidFill>
            <a:srgbClr val="45818E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- </a:t>
            </a:r>
            <a:r>
              <a:rPr lang="en-US" sz="1800" dirty="0"/>
              <a:t>Logistic Regression: The model performs moderately on the test set with an accuracy of approximately 87.1%. It has relatively low precision (54%), indicating that it has a higher false-positive rate, and moderate recall (33.25%), implying it can identify only about half of the positive cases correctly. The F1-score, which balances precision and recall, is around 41.07%. On the train set, the model shows similar performance but slightly higher precision  (57.44%).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dirty="0" smtClean="0"/>
              <a:t>-.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.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4" name="Google Shape;2724;p68"/>
          <p:cNvPicPr preferRelativeResize="0"/>
          <p:nvPr/>
        </p:nvPicPr>
        <p:blipFill rotWithShape="1">
          <a:blip r:embed="rId3">
            <a:alphaModFix/>
          </a:blip>
          <a:srcRect l="43745" t="15088" r="19623" b="2593"/>
          <a:stretch/>
        </p:blipFill>
        <p:spPr>
          <a:xfrm>
            <a:off x="136011" y="152400"/>
            <a:ext cx="3229026" cy="48387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725" name="Google Shape;2725;p6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726" name="Google Shape;2726;p6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8" name="Google Shape;2728;p68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2729" name="Google Shape;2729;p6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3" name="Google Shape;2733;p6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6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68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6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6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68"/>
          <p:cNvSpPr txBox="1">
            <a:spLocks noGrp="1"/>
          </p:cNvSpPr>
          <p:nvPr>
            <p:ph type="title"/>
          </p:nvPr>
        </p:nvSpPr>
        <p:spPr>
          <a:xfrm>
            <a:off x="4368075" y="739250"/>
            <a:ext cx="44277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Summary of the evaluation</a:t>
            </a:r>
            <a:endParaRPr sz="2400"/>
          </a:p>
        </p:txBody>
      </p:sp>
      <p:sp>
        <p:nvSpPr>
          <p:cNvPr id="2723" name="Google Shape;2723;p68"/>
          <p:cNvSpPr txBox="1">
            <a:spLocks noGrp="1"/>
          </p:cNvSpPr>
          <p:nvPr>
            <p:ph type="subTitle" idx="1"/>
          </p:nvPr>
        </p:nvSpPr>
        <p:spPr>
          <a:xfrm>
            <a:off x="3606525" y="1373975"/>
            <a:ext cx="5244600" cy="3617100"/>
          </a:xfrm>
          <a:prstGeom prst="rect">
            <a:avLst/>
          </a:prstGeom>
          <a:solidFill>
            <a:srgbClr val="45818E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Random Forest: The model performs well on the test set with an accuracy of approximately 92%. It has high precision (80%) and moderate recall (</a:t>
            </a:r>
            <a:r>
              <a:rPr lang="en-US" sz="2000" dirty="0" smtClean="0"/>
              <a:t>57.29</a:t>
            </a:r>
            <a:r>
              <a:rPr lang="en-US" sz="2000" dirty="0"/>
              <a:t>%). The F1-score, which is 68.38%, indicates a good balance between precision and recall. On the train set, the model performs perfectly, which suggests potential overfitting</a:t>
            </a:r>
            <a:r>
              <a:rPr lang="en-US" dirty="0"/>
              <a:t>.</a:t>
            </a:r>
          </a:p>
        </p:txBody>
      </p:sp>
      <p:pic>
        <p:nvPicPr>
          <p:cNvPr id="2724" name="Google Shape;2724;p68"/>
          <p:cNvPicPr preferRelativeResize="0"/>
          <p:nvPr/>
        </p:nvPicPr>
        <p:blipFill rotWithShape="1">
          <a:blip r:embed="rId3">
            <a:alphaModFix/>
          </a:blip>
          <a:srcRect l="43745" t="15088" r="19623" b="2593"/>
          <a:stretch/>
        </p:blipFill>
        <p:spPr>
          <a:xfrm>
            <a:off x="136011" y="152400"/>
            <a:ext cx="3229026" cy="48387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725" name="Google Shape;2725;p6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726" name="Google Shape;2726;p6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8" name="Google Shape;2728;p68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2729" name="Google Shape;2729;p6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3" name="Google Shape;2733;p6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6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68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6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6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7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68"/>
          <p:cNvSpPr txBox="1">
            <a:spLocks noGrp="1"/>
          </p:cNvSpPr>
          <p:nvPr>
            <p:ph type="title"/>
          </p:nvPr>
        </p:nvSpPr>
        <p:spPr>
          <a:xfrm>
            <a:off x="4368075" y="739250"/>
            <a:ext cx="44277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Summary of the evaluation</a:t>
            </a:r>
            <a:endParaRPr sz="2400"/>
          </a:p>
        </p:txBody>
      </p:sp>
      <p:sp>
        <p:nvSpPr>
          <p:cNvPr id="2723" name="Google Shape;2723;p68"/>
          <p:cNvSpPr txBox="1">
            <a:spLocks noGrp="1"/>
          </p:cNvSpPr>
          <p:nvPr>
            <p:ph type="subTitle" idx="1"/>
          </p:nvPr>
        </p:nvSpPr>
        <p:spPr>
          <a:xfrm>
            <a:off x="3606525" y="1373975"/>
            <a:ext cx="5244600" cy="3617100"/>
          </a:xfrm>
          <a:prstGeom prst="rect">
            <a:avLst/>
          </a:prstGeom>
          <a:solidFill>
            <a:srgbClr val="45818E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 </a:t>
            </a:r>
            <a:r>
              <a:rPr lang="en-US" sz="1800" dirty="0"/>
              <a:t>Gradient Boosting: The model performs excellently on the test set with an accuracy of approximately 94.28%. It has high precision (83.77%) and recall (72.29%), which indicates it can correctly identify a significant portion of the positive cases while minimizing false positives. The F1-score is 77.10- %, indicating a well-balanced performance. On the train set, the model shows similar strong performance with high precision, recall, and F1-score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724" name="Google Shape;2724;p68"/>
          <p:cNvPicPr preferRelativeResize="0"/>
          <p:nvPr/>
        </p:nvPicPr>
        <p:blipFill rotWithShape="1">
          <a:blip r:embed="rId3">
            <a:alphaModFix/>
          </a:blip>
          <a:srcRect l="43745" t="15088" r="19623" b="2593"/>
          <a:stretch/>
        </p:blipFill>
        <p:spPr>
          <a:xfrm>
            <a:off x="136011" y="152400"/>
            <a:ext cx="3229026" cy="48387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725" name="Google Shape;2725;p6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726" name="Google Shape;2726;p6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8" name="Google Shape;2728;p68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2729" name="Google Shape;2729;p6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3" name="Google Shape;2733;p6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6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68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6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6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35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p6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PROJECT ARCHITECTURE</a:t>
            </a:r>
            <a:endParaRPr/>
          </a:p>
        </p:txBody>
      </p:sp>
      <p:grpSp>
        <p:nvGrpSpPr>
          <p:cNvPr id="2743" name="Google Shape;2743;p69"/>
          <p:cNvGrpSpPr/>
          <p:nvPr/>
        </p:nvGrpSpPr>
        <p:grpSpPr>
          <a:xfrm>
            <a:off x="982950" y="1504725"/>
            <a:ext cx="7178094" cy="2492778"/>
            <a:chOff x="982950" y="1504725"/>
            <a:chExt cx="7178094" cy="2492778"/>
          </a:xfrm>
        </p:grpSpPr>
        <p:sp>
          <p:nvSpPr>
            <p:cNvPr id="2744" name="Google Shape;2744;p69"/>
            <p:cNvSpPr/>
            <p:nvPr/>
          </p:nvSpPr>
          <p:spPr>
            <a:xfrm>
              <a:off x="982950" y="1504725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Objectives</a:t>
              </a:r>
              <a:endParaRPr sz="1800" b="1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745" name="Google Shape;2745;p69"/>
            <p:cNvSpPr/>
            <p:nvPr/>
          </p:nvSpPr>
          <p:spPr>
            <a:xfrm>
              <a:off x="991344" y="3424803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Modeling</a:t>
              </a:r>
              <a:endParaRPr sz="21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746" name="Google Shape;2746;p69"/>
            <p:cNvSpPr/>
            <p:nvPr/>
          </p:nvSpPr>
          <p:spPr>
            <a:xfrm>
              <a:off x="3427538" y="3424803"/>
              <a:ext cx="22911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Interpretation</a:t>
              </a:r>
              <a:endParaRPr sz="21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747" name="Google Shape;2747;p69"/>
            <p:cNvSpPr/>
            <p:nvPr/>
          </p:nvSpPr>
          <p:spPr>
            <a:xfrm>
              <a:off x="5862604" y="3424803"/>
              <a:ext cx="22902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Communication</a:t>
              </a:r>
              <a:endParaRPr sz="21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748" name="Google Shape;2748;p69"/>
            <p:cNvSpPr/>
            <p:nvPr/>
          </p:nvSpPr>
          <p:spPr>
            <a:xfrm>
              <a:off x="3426960" y="2466381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Decision</a:t>
              </a:r>
              <a:endParaRPr sz="21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749" name="Google Shape;2749;p69"/>
            <p:cNvSpPr/>
            <p:nvPr/>
          </p:nvSpPr>
          <p:spPr>
            <a:xfrm>
              <a:off x="3425847" y="1504725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Data</a:t>
              </a:r>
              <a:endParaRPr sz="1800" b="1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750" name="Google Shape;2750;p69"/>
            <p:cNvSpPr/>
            <p:nvPr/>
          </p:nvSpPr>
          <p:spPr>
            <a:xfrm>
              <a:off x="5868744" y="1504725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EDA</a:t>
              </a:r>
              <a:endParaRPr sz="1800" b="1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cxnSp>
          <p:nvCxnSpPr>
            <p:cNvPr id="2751" name="Google Shape;2751;p69"/>
            <p:cNvCxnSpPr/>
            <p:nvPr/>
          </p:nvCxnSpPr>
          <p:spPr>
            <a:xfrm rot="10800000" flipH="1">
              <a:off x="5719268" y="1713588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752" name="Google Shape;2752;p69"/>
            <p:cNvCxnSpPr>
              <a:stCxn id="2750" idx="3"/>
              <a:endCxn id="2748" idx="0"/>
            </p:cNvCxnSpPr>
            <p:nvPr/>
          </p:nvCxnSpPr>
          <p:spPr>
            <a:xfrm flipH="1">
              <a:off x="4573044" y="1791075"/>
              <a:ext cx="3588000" cy="675300"/>
            </a:xfrm>
            <a:prstGeom prst="bentConnector4">
              <a:avLst>
                <a:gd name="adj1" fmla="val -6637"/>
                <a:gd name="adj2" fmla="val 7118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3" name="Google Shape;2753;p69"/>
            <p:cNvCxnSpPr>
              <a:stCxn id="2748" idx="2"/>
              <a:endCxn id="2745" idx="1"/>
            </p:cNvCxnSpPr>
            <p:nvPr/>
          </p:nvCxnSpPr>
          <p:spPr>
            <a:xfrm rot="5400000">
              <a:off x="2446260" y="1584231"/>
              <a:ext cx="672000" cy="3581700"/>
            </a:xfrm>
            <a:prstGeom prst="bentConnector4">
              <a:avLst>
                <a:gd name="adj1" fmla="val 28700"/>
                <a:gd name="adj2" fmla="val 10665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4" name="Google Shape;2754;p69"/>
            <p:cNvCxnSpPr/>
            <p:nvPr/>
          </p:nvCxnSpPr>
          <p:spPr>
            <a:xfrm rot="10800000" flipH="1">
              <a:off x="3279972" y="1713588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755" name="Google Shape;2755;p69"/>
            <p:cNvCxnSpPr/>
            <p:nvPr/>
          </p:nvCxnSpPr>
          <p:spPr>
            <a:xfrm rot="10800000" flipH="1">
              <a:off x="3275247" y="3709866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756" name="Google Shape;2756;p69"/>
            <p:cNvCxnSpPr/>
            <p:nvPr/>
          </p:nvCxnSpPr>
          <p:spPr>
            <a:xfrm rot="10800000" flipH="1">
              <a:off x="5711993" y="3713133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</p:grpSp>
      <p:pic>
        <p:nvPicPr>
          <p:cNvPr id="2757" name="Google Shape;2757;p69"/>
          <p:cNvPicPr preferRelativeResize="0"/>
          <p:nvPr/>
        </p:nvPicPr>
        <p:blipFill rotWithShape="1">
          <a:blip r:embed="rId3">
            <a:alphaModFix/>
          </a:blip>
          <a:srcRect l="-48330" r="48329"/>
          <a:stretch/>
        </p:blipFill>
        <p:spPr>
          <a:xfrm>
            <a:off x="6616489" y="-14318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8" name="Google Shape;2758;p69"/>
          <p:cNvGrpSpPr/>
          <p:nvPr/>
        </p:nvGrpSpPr>
        <p:grpSpPr>
          <a:xfrm flipH="1">
            <a:off x="1794888" y="2659658"/>
            <a:ext cx="793256" cy="182899"/>
            <a:chOff x="2685575" y="2835950"/>
            <a:chExt cx="433000" cy="99825"/>
          </a:xfrm>
        </p:grpSpPr>
        <p:sp>
          <p:nvSpPr>
            <p:cNvPr id="2759" name="Google Shape;2759;p6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3" name="Google Shape;2763;p69"/>
          <p:cNvSpPr/>
          <p:nvPr/>
        </p:nvSpPr>
        <p:spPr>
          <a:xfrm flipH="1">
            <a:off x="6813911" y="2473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6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6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69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69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69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54"/>
          <p:cNvSpPr/>
          <p:nvPr/>
        </p:nvSpPr>
        <p:spPr>
          <a:xfrm>
            <a:off x="951017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54"/>
          <p:cNvSpPr/>
          <p:nvPr/>
        </p:nvSpPr>
        <p:spPr>
          <a:xfrm>
            <a:off x="4840804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54"/>
          <p:cNvSpPr/>
          <p:nvPr/>
        </p:nvSpPr>
        <p:spPr>
          <a:xfrm>
            <a:off x="4840804" y="26172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54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54"/>
          <p:cNvSpPr/>
          <p:nvPr/>
        </p:nvSpPr>
        <p:spPr>
          <a:xfrm>
            <a:off x="4840804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54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54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95" name="Google Shape;2595;p54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6" name="Google Shape;2596;p54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97" name="Google Shape;2597;p54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8" name="Google Shape;2598;p54"/>
          <p:cNvSpPr txBox="1">
            <a:spLocks noGrp="1"/>
          </p:cNvSpPr>
          <p:nvPr>
            <p:ph type="subTitle" idx="4"/>
          </p:nvPr>
        </p:nvSpPr>
        <p:spPr>
          <a:xfrm>
            <a:off x="2272625" y="1855625"/>
            <a:ext cx="2187600" cy="674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Objectives</a:t>
            </a:r>
            <a:endParaRPr/>
          </a:p>
        </p:txBody>
      </p:sp>
      <p:sp>
        <p:nvSpPr>
          <p:cNvPr id="2599" name="Google Shape;2599;p54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0" name="Google Shape;2600;p54"/>
          <p:cNvSpPr txBox="1">
            <a:spLocks noGrp="1"/>
          </p:cNvSpPr>
          <p:nvPr>
            <p:ph type="subTitle" idx="7"/>
          </p:nvPr>
        </p:nvSpPr>
        <p:spPr>
          <a:xfrm>
            <a:off x="1606375" y="2547300"/>
            <a:ext cx="2953800" cy="674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01" name="Google Shape;2601;p54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2" name="Google Shape;2602;p54"/>
          <p:cNvSpPr txBox="1">
            <a:spLocks noGrp="1"/>
          </p:cNvSpPr>
          <p:nvPr>
            <p:ph type="subTitle" idx="13"/>
          </p:nvPr>
        </p:nvSpPr>
        <p:spPr>
          <a:xfrm>
            <a:off x="1730063" y="365942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2603" name="Google Shape;2603;p54"/>
          <p:cNvSpPr txBox="1">
            <a:spLocks noGrp="1"/>
          </p:cNvSpPr>
          <p:nvPr>
            <p:ph type="title" idx="15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4" name="Google Shape;2604;p54"/>
          <p:cNvSpPr txBox="1">
            <a:spLocks noGrp="1"/>
          </p:cNvSpPr>
          <p:nvPr>
            <p:ph type="subTitle" idx="16"/>
          </p:nvPr>
        </p:nvSpPr>
        <p:spPr>
          <a:xfrm>
            <a:off x="5529413" y="173487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605" name="Google Shape;2605;p54"/>
          <p:cNvSpPr txBox="1">
            <a:spLocks noGrp="1"/>
          </p:cNvSpPr>
          <p:nvPr>
            <p:ph type="title" idx="18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06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606" name="Google Shape;2606;p54"/>
          <p:cNvSpPr txBox="1">
            <a:spLocks noGrp="1"/>
          </p:cNvSpPr>
          <p:nvPr>
            <p:ph type="subTitle" idx="19"/>
          </p:nvPr>
        </p:nvSpPr>
        <p:spPr>
          <a:xfrm>
            <a:off x="5617713" y="2666363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Models </a:t>
            </a:r>
            <a:endParaRPr/>
          </a:p>
        </p:txBody>
      </p:sp>
      <p:grpSp>
        <p:nvGrpSpPr>
          <p:cNvPr id="2607" name="Google Shape;2607;p54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08" name="Google Shape;2608;p5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2" name="Google Shape;2612;p5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5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5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5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5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54"/>
          <p:cNvSpPr txBox="1">
            <a:spLocks noGrp="1"/>
          </p:cNvSpPr>
          <p:nvPr>
            <p:ph type="subTitle" idx="19"/>
          </p:nvPr>
        </p:nvSpPr>
        <p:spPr>
          <a:xfrm>
            <a:off x="5529425" y="3597864"/>
            <a:ext cx="3288600" cy="1475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70"/>
          <p:cNvSpPr txBox="1">
            <a:spLocks noGrp="1"/>
          </p:cNvSpPr>
          <p:nvPr>
            <p:ph type="title"/>
          </p:nvPr>
        </p:nvSpPr>
        <p:spPr>
          <a:xfrm>
            <a:off x="2461600" y="777533"/>
            <a:ext cx="4772700" cy="473100"/>
          </a:xfrm>
          <a:prstGeom prst="rect">
            <a:avLst/>
          </a:prstGeom>
        </p:spPr>
        <p:txBody>
          <a:bodyPr spcFirstLastPara="1" wrap="square" lIns="91425" tIns="0" rIns="3657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74" name="Google Shape;2774;p70"/>
          <p:cNvSpPr txBox="1">
            <a:spLocks noGrp="1"/>
          </p:cNvSpPr>
          <p:nvPr>
            <p:ph type="subTitle" idx="1"/>
          </p:nvPr>
        </p:nvSpPr>
        <p:spPr>
          <a:xfrm>
            <a:off x="1178875" y="1464256"/>
            <a:ext cx="6690300" cy="30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800" dirty="0"/>
              <a:t>Overall, Gradient Boosting demonstrates the best performance among the three models, achieving high accuracy and balanced precision-recall trade-off on the test set.</a:t>
            </a:r>
          </a:p>
          <a:p>
            <a:endParaRPr lang="en-US"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5" name="Google Shape;2775;p70"/>
          <p:cNvSpPr/>
          <p:nvPr/>
        </p:nvSpPr>
        <p:spPr>
          <a:xfrm>
            <a:off x="623363" y="25717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6" name="Google Shape;2776;p70"/>
          <p:cNvGrpSpPr/>
          <p:nvPr/>
        </p:nvGrpSpPr>
        <p:grpSpPr>
          <a:xfrm>
            <a:off x="6622850" y="-2018079"/>
            <a:ext cx="4000413" cy="3175881"/>
            <a:chOff x="5207925" y="-1994879"/>
            <a:chExt cx="4000413" cy="3175881"/>
          </a:xfrm>
        </p:grpSpPr>
        <p:sp>
          <p:nvSpPr>
            <p:cNvPr id="2777" name="Google Shape;2777;p7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0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0" name="Google Shape;2780;p70"/>
          <p:cNvGrpSpPr/>
          <p:nvPr/>
        </p:nvGrpSpPr>
        <p:grpSpPr>
          <a:xfrm>
            <a:off x="4580467" y="3925450"/>
            <a:ext cx="1039906" cy="679800"/>
            <a:chOff x="4082325" y="3790650"/>
            <a:chExt cx="1039906" cy="679800"/>
          </a:xfrm>
        </p:grpSpPr>
        <p:sp>
          <p:nvSpPr>
            <p:cNvPr id="2781" name="Google Shape;2781;p70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0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0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4" name="Google Shape;2784;p7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7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7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7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7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71"/>
          <p:cNvSpPr txBox="1">
            <a:spLocks noGrp="1"/>
          </p:cNvSpPr>
          <p:nvPr>
            <p:ph type="title"/>
          </p:nvPr>
        </p:nvSpPr>
        <p:spPr>
          <a:xfrm>
            <a:off x="2461600" y="777533"/>
            <a:ext cx="4772700" cy="473100"/>
          </a:xfrm>
          <a:prstGeom prst="rect">
            <a:avLst/>
          </a:prstGeom>
        </p:spPr>
        <p:txBody>
          <a:bodyPr spcFirstLastPara="1" wrap="square" lIns="91425" tIns="0" rIns="3657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2794" name="Google Shape;2794;p71"/>
          <p:cNvSpPr txBox="1">
            <a:spLocks noGrp="1"/>
          </p:cNvSpPr>
          <p:nvPr>
            <p:ph type="subTitle" idx="1"/>
          </p:nvPr>
        </p:nvSpPr>
        <p:spPr>
          <a:xfrm>
            <a:off x="1178875" y="1464256"/>
            <a:ext cx="6690300" cy="30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 dirty="0">
                <a:solidFill>
                  <a:srgbClr val="6796E6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285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Our analysis relied </a:t>
            </a:r>
            <a:r>
              <a:rPr lang="en" sz="2850" dirty="0" smtClean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on one </a:t>
            </a:r>
            <a:r>
              <a:rPr lang="en" sz="285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" sz="2850" dirty="0" smtClean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set. </a:t>
            </a:r>
            <a:r>
              <a:rPr lang="en" sz="285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More data would have given us a </a:t>
            </a:r>
            <a:r>
              <a:rPr lang="en" sz="2850" dirty="0" smtClean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better churn prediction</a:t>
            </a:r>
            <a:r>
              <a:rPr lang="en" sz="2850" dirty="0" smtClean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5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analysis.</a:t>
            </a:r>
            <a:endParaRPr sz="2850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p71"/>
          <p:cNvSpPr/>
          <p:nvPr/>
        </p:nvSpPr>
        <p:spPr>
          <a:xfrm>
            <a:off x="623363" y="25717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6" name="Google Shape;2796;p71"/>
          <p:cNvGrpSpPr/>
          <p:nvPr/>
        </p:nvGrpSpPr>
        <p:grpSpPr>
          <a:xfrm>
            <a:off x="6622850" y="-2018079"/>
            <a:ext cx="4000413" cy="3175881"/>
            <a:chOff x="5207925" y="-1994879"/>
            <a:chExt cx="4000413" cy="3175881"/>
          </a:xfrm>
        </p:grpSpPr>
        <p:sp>
          <p:nvSpPr>
            <p:cNvPr id="2797" name="Google Shape;2797;p71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1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1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71"/>
          <p:cNvGrpSpPr/>
          <p:nvPr/>
        </p:nvGrpSpPr>
        <p:grpSpPr>
          <a:xfrm>
            <a:off x="4580467" y="3925450"/>
            <a:ext cx="1039906" cy="679800"/>
            <a:chOff x="4082325" y="3790650"/>
            <a:chExt cx="1039906" cy="679800"/>
          </a:xfrm>
        </p:grpSpPr>
        <p:sp>
          <p:nvSpPr>
            <p:cNvPr id="2801" name="Google Shape;2801;p71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1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1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4" name="Google Shape;2804;p7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7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7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2807;p7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2808;p7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p72"/>
          <p:cNvSpPr txBox="1">
            <a:spLocks noGrp="1"/>
          </p:cNvSpPr>
          <p:nvPr>
            <p:ph type="title"/>
          </p:nvPr>
        </p:nvSpPr>
        <p:spPr>
          <a:xfrm>
            <a:off x="2461600" y="777533"/>
            <a:ext cx="4772700" cy="473100"/>
          </a:xfrm>
          <a:prstGeom prst="rect">
            <a:avLst/>
          </a:prstGeom>
        </p:spPr>
        <p:txBody>
          <a:bodyPr spcFirstLastPara="1" wrap="square" lIns="91425" tIns="0" rIns="3657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814" name="Google Shape;2814;p72"/>
          <p:cNvSpPr txBox="1">
            <a:spLocks noGrp="1"/>
          </p:cNvSpPr>
          <p:nvPr>
            <p:ph type="subTitle" idx="1"/>
          </p:nvPr>
        </p:nvSpPr>
        <p:spPr>
          <a:xfrm>
            <a:off x="263825" y="1250625"/>
            <a:ext cx="8686800" cy="3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1. The agency should look for more data in regards to other 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        house features.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342891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2. The agency should conduct surveys to look find specific factors that cause this seasonal variation so as to understand the market better.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342891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3. The agency should conduct research to find location specific data, such as social amenities, neighborhoods and political stability to understand why certain areas command higher prices as compared to other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5" name="Google Shape;2815;p72"/>
          <p:cNvSpPr/>
          <p:nvPr/>
        </p:nvSpPr>
        <p:spPr>
          <a:xfrm>
            <a:off x="71488" y="25717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6" name="Google Shape;2816;p72"/>
          <p:cNvGrpSpPr/>
          <p:nvPr/>
        </p:nvGrpSpPr>
        <p:grpSpPr>
          <a:xfrm>
            <a:off x="6622850" y="-2018079"/>
            <a:ext cx="4000413" cy="3175881"/>
            <a:chOff x="5207925" y="-1994879"/>
            <a:chExt cx="4000413" cy="3175881"/>
          </a:xfrm>
        </p:grpSpPr>
        <p:sp>
          <p:nvSpPr>
            <p:cNvPr id="2817" name="Google Shape;2817;p72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2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2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0" name="Google Shape;2820;p72"/>
          <p:cNvGrpSpPr/>
          <p:nvPr/>
        </p:nvGrpSpPr>
        <p:grpSpPr>
          <a:xfrm>
            <a:off x="4580467" y="3925450"/>
            <a:ext cx="1039906" cy="679800"/>
            <a:chOff x="4082325" y="3790650"/>
            <a:chExt cx="1039906" cy="679800"/>
          </a:xfrm>
        </p:grpSpPr>
        <p:sp>
          <p:nvSpPr>
            <p:cNvPr id="2821" name="Google Shape;2821;p7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4" name="Google Shape;2824;p7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2825;p7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2826;p7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7" name="Google Shape;2827;p7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8" name="Google Shape;2828;p7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73"/>
          <p:cNvSpPr txBox="1">
            <a:spLocks noGrp="1"/>
          </p:cNvSpPr>
          <p:nvPr>
            <p:ph type="title"/>
          </p:nvPr>
        </p:nvSpPr>
        <p:spPr>
          <a:xfrm>
            <a:off x="612325" y="829675"/>
            <a:ext cx="39417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 </a:t>
            </a:r>
            <a:endParaRPr/>
          </a:p>
        </p:txBody>
      </p:sp>
      <p:sp>
        <p:nvSpPr>
          <p:cNvPr id="2834" name="Google Shape;2834;p73"/>
          <p:cNvSpPr txBox="1">
            <a:spLocks noGrp="1"/>
          </p:cNvSpPr>
          <p:nvPr>
            <p:ph type="subTitle" idx="1"/>
          </p:nvPr>
        </p:nvSpPr>
        <p:spPr>
          <a:xfrm>
            <a:off x="829350" y="1406075"/>
            <a:ext cx="73917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891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700" dirty="0">
                <a:latin typeface="Arial"/>
                <a:ea typeface="Arial"/>
                <a:cs typeface="Arial"/>
                <a:sym typeface="Arial"/>
              </a:rPr>
              <a:t>The agency should be on the lookout for features </a:t>
            </a:r>
            <a:r>
              <a:rPr lang="en" sz="2700" dirty="0" smtClean="0">
                <a:latin typeface="Arial"/>
                <a:ea typeface="Arial"/>
                <a:cs typeface="Arial"/>
                <a:sym typeface="Arial"/>
              </a:rPr>
              <a:t> such as some states, international plans and charges for calls because </a:t>
            </a:r>
            <a:r>
              <a:rPr lang="en" sz="2700" dirty="0">
                <a:latin typeface="Arial"/>
                <a:ea typeface="Arial"/>
                <a:cs typeface="Arial"/>
                <a:sym typeface="Arial"/>
              </a:rPr>
              <a:t>they have strong correlations to </a:t>
            </a:r>
            <a:r>
              <a:rPr lang="en" sz="2700" dirty="0" smtClean="0">
                <a:latin typeface="Arial"/>
                <a:ea typeface="Arial"/>
                <a:cs typeface="Arial"/>
                <a:sym typeface="Arial"/>
              </a:rPr>
              <a:t>churn</a:t>
            </a:r>
            <a:r>
              <a:rPr lang="en" sz="2700" dirty="0" smtClean="0">
                <a:latin typeface="Arial"/>
                <a:ea typeface="Arial"/>
                <a:cs typeface="Arial"/>
                <a:sym typeface="Arial"/>
              </a:rPr>
              <a:t>. </a:t>
            </a:r>
            <a:endParaRPr sz="2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5" name="Google Shape;2835;p7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2836;p7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2837;p7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7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Google Shape;2839;p7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p74"/>
          <p:cNvSpPr txBox="1">
            <a:spLocks noGrp="1"/>
          </p:cNvSpPr>
          <p:nvPr>
            <p:ph type="title"/>
          </p:nvPr>
        </p:nvSpPr>
        <p:spPr>
          <a:xfrm>
            <a:off x="612325" y="829675"/>
            <a:ext cx="39417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 </a:t>
            </a:r>
            <a:endParaRPr/>
          </a:p>
        </p:txBody>
      </p:sp>
      <p:sp>
        <p:nvSpPr>
          <p:cNvPr id="2845" name="Google Shape;2845;p74"/>
          <p:cNvSpPr txBox="1">
            <a:spLocks noGrp="1"/>
          </p:cNvSpPr>
          <p:nvPr>
            <p:ph type="subTitle" idx="1"/>
          </p:nvPr>
        </p:nvSpPr>
        <p:spPr>
          <a:xfrm>
            <a:off x="829350" y="1406075"/>
            <a:ext cx="73917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891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900" dirty="0">
                <a:latin typeface="Arial"/>
                <a:ea typeface="Arial"/>
                <a:cs typeface="Arial"/>
                <a:sym typeface="Arial"/>
              </a:rPr>
              <a:t>2. The </a:t>
            </a:r>
            <a:r>
              <a:rPr lang="en" sz="2900" dirty="0" smtClean="0">
                <a:latin typeface="Arial"/>
                <a:ea typeface="Arial"/>
                <a:cs typeface="Arial"/>
                <a:sym typeface="Arial"/>
              </a:rPr>
              <a:t>company </a:t>
            </a:r>
            <a:r>
              <a:rPr lang="en" sz="2900" dirty="0">
                <a:latin typeface="Arial"/>
                <a:ea typeface="Arial"/>
                <a:cs typeface="Arial"/>
                <a:sym typeface="Arial"/>
              </a:rPr>
              <a:t>should be on the lookout </a:t>
            </a:r>
            <a:r>
              <a:rPr lang="en" sz="2900" dirty="0" smtClean="0">
                <a:latin typeface="Arial"/>
                <a:ea typeface="Arial"/>
                <a:cs typeface="Arial"/>
                <a:sym typeface="Arial"/>
              </a:rPr>
              <a:t>for customer services because a high churn rate was observed because customers issues were not resolved timely.</a:t>
            </a:r>
            <a:endParaRPr sz="2900" dirty="0">
              <a:latin typeface="Arial"/>
              <a:ea typeface="Arial"/>
              <a:cs typeface="Arial"/>
              <a:sym typeface="Arial"/>
            </a:endParaRPr>
          </a:p>
          <a:p>
            <a:pPr marL="342891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75"/>
          <p:cNvSpPr txBox="1">
            <a:spLocks noGrp="1"/>
          </p:cNvSpPr>
          <p:nvPr>
            <p:ph type="title"/>
          </p:nvPr>
        </p:nvSpPr>
        <p:spPr>
          <a:xfrm>
            <a:off x="612325" y="829675"/>
            <a:ext cx="39417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 </a:t>
            </a:r>
            <a:endParaRPr/>
          </a:p>
        </p:txBody>
      </p:sp>
      <p:sp>
        <p:nvSpPr>
          <p:cNvPr id="2856" name="Google Shape;2856;p75"/>
          <p:cNvSpPr txBox="1">
            <a:spLocks noGrp="1"/>
          </p:cNvSpPr>
          <p:nvPr>
            <p:ph type="subTitle" idx="1"/>
          </p:nvPr>
        </p:nvSpPr>
        <p:spPr>
          <a:xfrm>
            <a:off x="827775" y="1406075"/>
            <a:ext cx="7393200" cy="3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891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3. When </a:t>
            </a:r>
            <a:r>
              <a:rPr lang="en" sz="2500" dirty="0" smtClean="0">
                <a:latin typeface="Calibri"/>
                <a:ea typeface="Calibri"/>
                <a:cs typeface="Calibri"/>
                <a:sym typeface="Calibri"/>
              </a:rPr>
              <a:t>strategizing  for campiagns, the company should focus more on the customers with a high churn likelihood to ensure rentention</a:t>
            </a:r>
            <a:r>
              <a:rPr lang="en" sz="25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342891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4. The </a:t>
            </a:r>
            <a:r>
              <a:rPr lang="en" sz="2500" dirty="0" smtClean="0">
                <a:latin typeface="Calibri"/>
                <a:ea typeface="Calibri"/>
                <a:cs typeface="Calibri"/>
                <a:sym typeface="Calibri"/>
              </a:rPr>
              <a:t>company </a:t>
            </a: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should be aware that </a:t>
            </a:r>
            <a:r>
              <a:rPr lang="en-US" sz="2500" dirty="0" smtClean="0">
                <a:latin typeface="Calibri"/>
                <a:ea typeface="Calibri"/>
                <a:cs typeface="Calibri"/>
                <a:sym typeface="Calibri"/>
              </a:rPr>
              <a:t>different states have high churn rate and could be issue with network coverage and should fix this to avoid churning of customers. 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342891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p7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7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7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7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7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55"/>
          <p:cNvSpPr txBox="1">
            <a:spLocks noGrp="1"/>
          </p:cNvSpPr>
          <p:nvPr>
            <p:ph type="title"/>
          </p:nvPr>
        </p:nvSpPr>
        <p:spPr>
          <a:xfrm>
            <a:off x="417023" y="320066"/>
            <a:ext cx="7045694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Telecom Customer Churn Prediction</a:t>
            </a:r>
            <a:endParaRPr sz="2800" dirty="0"/>
          </a:p>
        </p:txBody>
      </p:sp>
      <p:sp>
        <p:nvSpPr>
          <p:cNvPr id="2623" name="Google Shape;2623;p55"/>
          <p:cNvSpPr txBox="1">
            <a:spLocks noGrp="1"/>
          </p:cNvSpPr>
          <p:nvPr>
            <p:ph type="subTitle" idx="1"/>
          </p:nvPr>
        </p:nvSpPr>
        <p:spPr>
          <a:xfrm>
            <a:off x="505325" y="1087927"/>
            <a:ext cx="8191200" cy="3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 smtClean="0"/>
              <a:t>Syria Tel</a:t>
            </a:r>
            <a:r>
              <a:rPr lang="en-US" sz="2000"/>
              <a:t>, </a:t>
            </a:r>
            <a:r>
              <a:rPr lang="en-US" sz="2000" smtClean="0"/>
              <a:t>a telecommunications </a:t>
            </a:r>
            <a:r>
              <a:rPr lang="en-US" sz="2000" dirty="0"/>
              <a:t>company, is facing a significant challenge linked to customer churn. Churn is when customers decide to terminate their subscriptions with companies by terminating using their </a:t>
            </a:r>
            <a:r>
              <a:rPr lang="en-US" sz="2000" dirty="0" smtClean="0"/>
              <a:t>services</a:t>
            </a:r>
            <a:r>
              <a:rPr lang="en-US" sz="2800" dirty="0" smtClean="0"/>
              <a:t>.</a:t>
            </a:r>
          </a:p>
          <a:p>
            <a:pPr marL="0" lvl="0" indent="0"/>
            <a:r>
              <a:rPr lang="en-US" sz="2000" dirty="0"/>
              <a:t>To address churn effectively, telecom businesses must recognize its underlying factors and predict them </a:t>
            </a:r>
            <a:r>
              <a:rPr lang="en-US" sz="2000" dirty="0" smtClean="0"/>
              <a:t>accurately.</a:t>
            </a:r>
          </a:p>
          <a:p>
            <a:pPr marL="0" lvl="0" indent="0"/>
            <a:r>
              <a:rPr lang="en-US" sz="2000" dirty="0"/>
              <a:t>To address this issue, </a:t>
            </a:r>
            <a:r>
              <a:rPr lang="en-US" sz="2000" dirty="0" err="1"/>
              <a:t>SyriaTel</a:t>
            </a:r>
            <a:r>
              <a:rPr lang="en-US" sz="2000" dirty="0"/>
              <a:t> aims to build a predictive model to identify customers who are likely to churn. By proactively targeting these at-risk customers with retention strategies, </a:t>
            </a:r>
            <a:r>
              <a:rPr lang="en-US" sz="2000" dirty="0" err="1"/>
              <a:t>SyriaTel</a:t>
            </a:r>
            <a:r>
              <a:rPr lang="en-US" sz="2000" dirty="0"/>
              <a:t> hopes to reduce churn rates and retain valuable customers.</a:t>
            </a:r>
            <a:endParaRPr sz="2800" dirty="0"/>
          </a:p>
        </p:txBody>
      </p:sp>
      <p:pic>
        <p:nvPicPr>
          <p:cNvPr id="2624" name="Google Shape;262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25" name="Google Shape;2625;p5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5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55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5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5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56"/>
          <p:cNvSpPr txBox="1">
            <a:spLocks noGrp="1"/>
          </p:cNvSpPr>
          <p:nvPr>
            <p:ph type="title"/>
          </p:nvPr>
        </p:nvSpPr>
        <p:spPr>
          <a:xfrm>
            <a:off x="494298" y="285391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635" name="Google Shape;2635;p56"/>
          <p:cNvSpPr txBox="1">
            <a:spLocks noGrp="1"/>
          </p:cNvSpPr>
          <p:nvPr>
            <p:ph type="subTitle" idx="1"/>
          </p:nvPr>
        </p:nvSpPr>
        <p:spPr>
          <a:xfrm>
            <a:off x="494300" y="1066225"/>
            <a:ext cx="8367900" cy="3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900" dirty="0" smtClean="0"/>
              <a:t>1. </a:t>
            </a:r>
            <a:r>
              <a:rPr lang="en-US" dirty="0" smtClean="0"/>
              <a:t> </a:t>
            </a:r>
            <a:r>
              <a:rPr lang="en-US" sz="2800" dirty="0"/>
              <a:t>To build a churn prediction model that can predict accurately customers with a high churn likelihood.</a:t>
            </a:r>
          </a:p>
          <a:p>
            <a:r>
              <a:rPr lang="en-US" sz="2800" dirty="0" smtClean="0"/>
              <a:t>2.  </a:t>
            </a:r>
            <a:r>
              <a:rPr lang="en-US" sz="2800" dirty="0"/>
              <a:t>To identify key features important in predicting customer churn.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57"/>
          <p:cNvSpPr txBox="1">
            <a:spLocks noGrp="1"/>
          </p:cNvSpPr>
          <p:nvPr>
            <p:ph type="title"/>
          </p:nvPr>
        </p:nvSpPr>
        <p:spPr>
          <a:xfrm>
            <a:off x="317700" y="252275"/>
            <a:ext cx="55641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Understanding</a:t>
            </a:r>
            <a:endParaRPr sz="3200"/>
          </a:p>
        </p:txBody>
      </p:sp>
      <p:sp>
        <p:nvSpPr>
          <p:cNvPr id="2641" name="Google Shape;2641;p57"/>
          <p:cNvSpPr txBox="1">
            <a:spLocks noGrp="1"/>
          </p:cNvSpPr>
          <p:nvPr>
            <p:ph type="subTitle" idx="1"/>
          </p:nvPr>
        </p:nvSpPr>
        <p:spPr>
          <a:xfrm>
            <a:off x="450150" y="1059934"/>
            <a:ext cx="8191200" cy="3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lnSpc>
                <a:spcPct val="115000"/>
              </a:lnSpc>
              <a:buClr>
                <a:srgbClr val="D1D5DB"/>
              </a:buClr>
              <a:buSzPts val="1600"/>
              <a:buFont typeface="Arial"/>
              <a:buChar char="●"/>
            </a:pPr>
            <a:r>
              <a:rPr lang="en" sz="2000" dirty="0" smtClean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 Dataset for Syria Tel Telecom is from Kaggle and its suitable for this analysis as it gives information about customers </a:t>
            </a:r>
            <a:r>
              <a:rPr lang="en-US" sz="2000" dirty="0" smtClean="0"/>
              <a:t>such </a:t>
            </a:r>
            <a:r>
              <a:rPr lang="en-US" sz="2000" dirty="0"/>
              <a:t>as customer records, call logs, billing information, etc</a:t>
            </a:r>
            <a:r>
              <a:rPr lang="en-US" sz="2000" dirty="0" smtClean="0"/>
              <a:t>.</a:t>
            </a:r>
          </a:p>
          <a:p>
            <a:pPr lvl="0" indent="-330200">
              <a:lnSpc>
                <a:spcPct val="115000"/>
              </a:lnSpc>
              <a:buClr>
                <a:srgbClr val="D1D5DB"/>
              </a:buClr>
              <a:buSzPts val="1600"/>
              <a:buFont typeface="Arial"/>
              <a:buChar char="●"/>
            </a:pPr>
            <a:r>
              <a:rPr lang="en-US" sz="2000" dirty="0" smtClean="0"/>
              <a:t>There are categorical</a:t>
            </a:r>
            <a:r>
              <a:rPr lang="en-US" sz="2000" dirty="0"/>
              <a:t>, </a:t>
            </a:r>
            <a:r>
              <a:rPr lang="en-US" sz="2000" dirty="0" smtClean="0"/>
              <a:t>numerical and binary variables.</a:t>
            </a:r>
          </a:p>
          <a:p>
            <a:pPr lvl="0" indent="-330200">
              <a:lnSpc>
                <a:spcPct val="115000"/>
              </a:lnSpc>
              <a:buClr>
                <a:srgbClr val="D1D5DB"/>
              </a:buClr>
              <a:buSzPts val="1600"/>
              <a:buFont typeface="Arial"/>
              <a:buChar char="●"/>
            </a:pPr>
            <a:r>
              <a:rPr lang="en-US" sz="2000" dirty="0"/>
              <a:t>categorical variables were encoded (e.g., one-hot encoding) for logistic regression</a:t>
            </a:r>
            <a:r>
              <a:rPr lang="en-US" sz="2000" dirty="0" smtClean="0"/>
              <a:t>.</a:t>
            </a:r>
          </a:p>
          <a:p>
            <a:pPr lvl="0" indent="-330200">
              <a:lnSpc>
                <a:spcPct val="115000"/>
              </a:lnSpc>
              <a:buClr>
                <a:srgbClr val="D1D5DB"/>
              </a:buClr>
              <a:buSzPts val="1600"/>
              <a:buFont typeface="Arial"/>
              <a:buChar char="●"/>
            </a:pPr>
            <a:r>
              <a:rPr lang="en-US" sz="2000" dirty="0"/>
              <a:t>correlations between features, especially with respect to the target variable.</a:t>
            </a:r>
            <a:endParaRPr lang="en" sz="2800" dirty="0" smtClean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600"/>
              <a:buFont typeface="Arial"/>
              <a:buChar char="●"/>
            </a:pPr>
            <a:r>
              <a:rPr lang="en" sz="2000" dirty="0" smtClean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No missing values were identified.</a:t>
            </a:r>
            <a:endParaRPr sz="2000" dirty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Arial"/>
              <a:buChar char="●"/>
            </a:pPr>
            <a:r>
              <a:rPr lang="en" sz="2000" dirty="0" smtClean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" sz="200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duplicates were found in the </a:t>
            </a:r>
            <a:r>
              <a:rPr lang="en" sz="2000" dirty="0" smtClean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data.</a:t>
            </a:r>
            <a:endParaRPr sz="2000" dirty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Arial"/>
              <a:buChar char="●"/>
            </a:pPr>
            <a:endParaRPr sz="2100" dirty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Arial"/>
              <a:buChar char="●"/>
            </a:pPr>
            <a:endParaRPr sz="2100" dirty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p58"/>
          <p:cNvSpPr txBox="1">
            <a:spLocks noGrp="1"/>
          </p:cNvSpPr>
          <p:nvPr>
            <p:ph type="title"/>
          </p:nvPr>
        </p:nvSpPr>
        <p:spPr>
          <a:xfrm>
            <a:off x="394950" y="86749"/>
            <a:ext cx="4635900" cy="58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Visualization</a:t>
            </a:r>
            <a:endParaRPr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4" y="737362"/>
            <a:ext cx="8674622" cy="4406138"/>
          </a:xfrm>
          <a:prstGeom prst="rect">
            <a:avLst/>
          </a:prstGeom>
        </p:spPr>
      </p:pic>
      <p:sp>
        <p:nvSpPr>
          <p:cNvPr id="2649" name="Google Shape;2649;p58"/>
          <p:cNvSpPr txBox="1"/>
          <p:nvPr/>
        </p:nvSpPr>
        <p:spPr>
          <a:xfrm>
            <a:off x="150900" y="155362"/>
            <a:ext cx="8719800" cy="34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A heatmap displaying the correlation matrix between features and the target variable </a:t>
            </a:r>
            <a:r>
              <a:rPr lang="en" sz="1500" dirty="0" smtClean="0">
                <a:solidFill>
                  <a:schemeClr val="dk1"/>
                </a:solidFill>
              </a:rPr>
              <a:t>(“</a:t>
            </a:r>
            <a:r>
              <a:rPr lang="en" sz="1500" dirty="0" smtClean="0">
                <a:solidFill>
                  <a:schemeClr val="dk1"/>
                </a:solidFill>
              </a:rPr>
              <a:t>Churn </a:t>
            </a:r>
            <a:r>
              <a:rPr lang="en" sz="1500" dirty="0" smtClean="0">
                <a:solidFill>
                  <a:schemeClr val="dk1"/>
                </a:solidFill>
              </a:rPr>
              <a:t>").</a:t>
            </a: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59"/>
          <p:cNvSpPr txBox="1">
            <a:spLocks noGrp="1"/>
          </p:cNvSpPr>
          <p:nvPr>
            <p:ph type="title"/>
          </p:nvPr>
        </p:nvSpPr>
        <p:spPr>
          <a:xfrm>
            <a:off x="836475" y="309879"/>
            <a:ext cx="73965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Arial"/>
                <a:ea typeface="Arial"/>
                <a:cs typeface="Arial"/>
                <a:sym typeface="Arial"/>
              </a:rPr>
              <a:t>Churn Distribution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1" y="1056189"/>
            <a:ext cx="3876675" cy="3895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1972" y="1169581"/>
            <a:ext cx="312597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pie plot shows that 86% of the customers are sticking with Syria Tel company and 14% of the customers are getting churned.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5" y="164670"/>
            <a:ext cx="6353610" cy="477335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81355" y="309689"/>
            <a:ext cx="2462645" cy="4179184"/>
          </a:xfrm>
        </p:spPr>
        <p:txBody>
          <a:bodyPr/>
          <a:lstStyle/>
          <a:p>
            <a:r>
              <a:rPr lang="en-US" sz="900" dirty="0" smtClean="0">
                <a:latin typeface="+mn-lt"/>
              </a:rPr>
              <a:t/>
            </a:r>
            <a:br>
              <a:rPr lang="en-US" sz="900" dirty="0" smtClean="0">
                <a:latin typeface="+mn-lt"/>
              </a:rPr>
            </a:br>
            <a:r>
              <a:rPr lang="en-US" sz="1600" dirty="0">
                <a:latin typeface="+mn-lt"/>
              </a:rPr>
              <a:t>From the above we can see we have 3 unique area codes and the churn rate is almost the same for the three area codes that is 408, 415 and 510.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Customers with a voice mail plan tend to churn more.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Customers with international plans churned less compared to customers without international plans</a:t>
            </a:r>
            <a:r>
              <a:rPr lang="en-US" sz="1600" dirty="0"/>
              <a:t>.</a:t>
            </a:r>
            <a:br>
              <a:rPr lang="en-US" sz="1600" dirty="0"/>
            </a:br>
            <a:endParaRPr lang="en-US" sz="9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145473"/>
            <a:ext cx="5798127" cy="4862945"/>
          </a:xfrm>
          <a:prstGeom prst="rect">
            <a:avLst/>
          </a:prstGeom>
        </p:spPr>
      </p:pic>
      <p:sp>
        <p:nvSpPr>
          <p:cNvPr id="2671" name="Google Shape;2671;p61"/>
          <p:cNvSpPr txBox="1"/>
          <p:nvPr/>
        </p:nvSpPr>
        <p:spPr>
          <a:xfrm>
            <a:off x="6097573" y="512241"/>
            <a:ext cx="2913900" cy="3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For all the minutes, churned customers have a slightly higher minutes compared to non churned customers. </a:t>
            </a:r>
          </a:p>
          <a:p>
            <a:r>
              <a:rPr lang="en-US" sz="1800">
                <a:solidFill>
                  <a:schemeClr val="bg1"/>
                </a:solidFill>
              </a:rPr>
              <a:t/>
            </a:r>
            <a:br>
              <a:rPr lang="en-US" sz="1800">
                <a:solidFill>
                  <a:schemeClr val="bg1"/>
                </a:solidFill>
              </a:rPr>
            </a:br>
            <a:endParaRPr 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981</Words>
  <Application>Microsoft Office PowerPoint</Application>
  <PresentationFormat>On-screen Show (16:9)</PresentationFormat>
  <Paragraphs>130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Bai Jamjuree</vt:lpstr>
      <vt:lpstr>Arial</vt:lpstr>
      <vt:lpstr>Lexend</vt:lpstr>
      <vt:lpstr>Aldrich</vt:lpstr>
      <vt:lpstr>Anaheim</vt:lpstr>
      <vt:lpstr>Calibri</vt:lpstr>
      <vt:lpstr>Data Science Project Proposal XL by Slidesgo</vt:lpstr>
      <vt:lpstr>DATA SCIENCE Phase 3 Project</vt:lpstr>
      <vt:lpstr>TABLE OF CONTENTS</vt:lpstr>
      <vt:lpstr>Telecom Customer Churn Prediction</vt:lpstr>
      <vt:lpstr>Objectives</vt:lpstr>
      <vt:lpstr>Data Understanding</vt:lpstr>
      <vt:lpstr>Data Visualization</vt:lpstr>
      <vt:lpstr>Churn Distribution</vt:lpstr>
      <vt:lpstr> From the above we can see we have 3 unique area codes and the churn rate is almost the same for the three area codes that is 408, 415 and 510.  Customers with a voice mail plan tend to churn more.  Customers with international plans churned less compared to customers without international plans. </vt:lpstr>
      <vt:lpstr>PowerPoint Presentation</vt:lpstr>
      <vt:lpstr>Seasonal Trends vs. Prices </vt:lpstr>
      <vt:lpstr>PowerPoint Presentation</vt:lpstr>
      <vt:lpstr>Baseline Model Decision Tree Classifier</vt:lpstr>
      <vt:lpstr>Confusion matrix </vt:lpstr>
      <vt:lpstr>ROC curve </vt:lpstr>
      <vt:lpstr>Random Forests , Logistic Regression, and Gradient Boost models</vt:lpstr>
      <vt:lpstr>Summary of the evaluation</vt:lpstr>
      <vt:lpstr>Summary of the evaluation</vt:lpstr>
      <vt:lpstr>Summary of the evaluation</vt:lpstr>
      <vt:lpstr>DATA PROJECT ARCHITECTURE</vt:lpstr>
      <vt:lpstr>Conclusion</vt:lpstr>
      <vt:lpstr>Limitations </vt:lpstr>
      <vt:lpstr>Next steps</vt:lpstr>
      <vt:lpstr>Recommendations  </vt:lpstr>
      <vt:lpstr>Recommendations  </vt:lpstr>
      <vt:lpstr>Recommendations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Phase 3 Project</dc:title>
  <dc:creator>Fatuma Sharon</dc:creator>
  <cp:lastModifiedBy>USER</cp:lastModifiedBy>
  <cp:revision>9</cp:revision>
  <dcterms:modified xsi:type="dcterms:W3CDTF">2023-12-01T20:17:14Z</dcterms:modified>
</cp:coreProperties>
</file>