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bril Fatface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HOmP7PboZrLgt5pt5/sDdwYe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>
            <a:alpha val="4705"/>
          </a:schemeClr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8"/>
          <p:cNvSpPr/>
          <p:nvPr>
            <p:ph idx="2" type="pic"/>
          </p:nvPr>
        </p:nvSpPr>
        <p:spPr>
          <a:xfrm>
            <a:off x="379094" y="344805"/>
            <a:ext cx="10369604" cy="415427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" name="Google Shape;14;p18"/>
          <p:cNvCxnSpPr/>
          <p:nvPr/>
        </p:nvCxnSpPr>
        <p:spPr>
          <a:xfrm>
            <a:off x="7274510" y="4502925"/>
            <a:ext cx="0" cy="155163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8"/>
          <p:cNvCxnSpPr/>
          <p:nvPr/>
        </p:nvCxnSpPr>
        <p:spPr>
          <a:xfrm>
            <a:off x="367744" y="6047437"/>
            <a:ext cx="1038758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8"/>
          <p:cNvCxnSpPr/>
          <p:nvPr/>
        </p:nvCxnSpPr>
        <p:spPr>
          <a:xfrm>
            <a:off x="10756631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8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" name="Google Shape;18;p18"/>
          <p:cNvCxnSpPr/>
          <p:nvPr/>
        </p:nvCxnSpPr>
        <p:spPr>
          <a:xfrm>
            <a:off x="367744" y="4506699"/>
            <a:ext cx="1038758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accent1">
            <a:alpha val="4705"/>
          </a:schemeClr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7"/>
          <p:cNvSpPr txBox="1"/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27"/>
          <p:cNvGrpSpPr/>
          <p:nvPr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13" name="Google Shape;113;p27"/>
            <p:cNvCxnSpPr/>
            <p:nvPr/>
          </p:nvCxnSpPr>
          <p:spPr>
            <a:xfrm>
              <a:off x="10748698" y="334926"/>
              <a:ext cx="0" cy="618814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7"/>
            <p:cNvCxnSpPr/>
            <p:nvPr/>
          </p:nvCxnSpPr>
          <p:spPr>
            <a:xfrm>
              <a:off x="373060" y="4495800"/>
              <a:ext cx="1037563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7"/>
            <p:cNvCxnSpPr/>
            <p:nvPr/>
          </p:nvCxnSpPr>
          <p:spPr>
            <a:xfrm>
              <a:off x="373060" y="6047437"/>
              <a:ext cx="1037563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27"/>
            <p:cNvSpPr/>
            <p:nvPr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>
            <a:alpha val="4705"/>
          </a:schemeClr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370402" y="334926"/>
            <a:ext cx="10380953" cy="41778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8"/>
          <p:cNvSpPr txBox="1"/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96888" y="460375"/>
            <a:ext cx="10090150" cy="394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28"/>
          <p:cNvGrpSpPr/>
          <p:nvPr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25" name="Google Shape;125;p28"/>
            <p:cNvCxnSpPr/>
            <p:nvPr/>
          </p:nvCxnSpPr>
          <p:spPr>
            <a:xfrm>
              <a:off x="10748698" y="334926"/>
              <a:ext cx="0" cy="618814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8"/>
            <p:cNvCxnSpPr/>
            <p:nvPr/>
          </p:nvCxnSpPr>
          <p:spPr>
            <a:xfrm>
              <a:off x="373060" y="4495800"/>
              <a:ext cx="1037563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8"/>
            <p:cNvCxnSpPr/>
            <p:nvPr/>
          </p:nvCxnSpPr>
          <p:spPr>
            <a:xfrm>
              <a:off x="373060" y="6047437"/>
              <a:ext cx="1037563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8" name="Google Shape;128;p28"/>
            <p:cNvSpPr/>
            <p:nvPr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1">
            <a:alpha val="4705"/>
          </a:schemeClr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9"/>
          <p:cNvGrpSpPr/>
          <p:nvPr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131" name="Google Shape;131;p29"/>
            <p:cNvSpPr/>
            <p:nvPr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32" name="Google Shape;132;p29"/>
            <p:cNvCxnSpPr/>
            <p:nvPr/>
          </p:nvCxnSpPr>
          <p:spPr>
            <a:xfrm>
              <a:off x="10748698" y="334926"/>
              <a:ext cx="0" cy="618814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9"/>
            <p:cNvCxnSpPr/>
            <p:nvPr/>
          </p:nvCxnSpPr>
          <p:spPr>
            <a:xfrm>
              <a:off x="373060" y="6047437"/>
              <a:ext cx="1037563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29"/>
          <p:cNvSpPr txBox="1"/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837514" y="1673444"/>
            <a:ext cx="2945347" cy="66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3837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53837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838201" y="2338927"/>
            <a:ext cx="2945347" cy="34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3" type="body"/>
          </p:nvPr>
        </p:nvSpPr>
        <p:spPr>
          <a:xfrm>
            <a:off x="4085548" y="1673444"/>
            <a:ext cx="2945347" cy="66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3837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53837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4" type="body"/>
          </p:nvPr>
        </p:nvSpPr>
        <p:spPr>
          <a:xfrm>
            <a:off x="4085548" y="2338927"/>
            <a:ext cx="2945347" cy="34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5" type="body"/>
          </p:nvPr>
        </p:nvSpPr>
        <p:spPr>
          <a:xfrm>
            <a:off x="7288898" y="1673444"/>
            <a:ext cx="2945347" cy="66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3837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53837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6" type="body"/>
          </p:nvPr>
        </p:nvSpPr>
        <p:spPr>
          <a:xfrm>
            <a:off x="7288898" y="2338927"/>
            <a:ext cx="2945347" cy="34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bg>
      <p:bgPr>
        <a:solidFill>
          <a:schemeClr val="accent1">
            <a:alpha val="4705"/>
          </a:schemeClr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0"/>
          <p:cNvGrpSpPr/>
          <p:nvPr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146" name="Google Shape;146;p30"/>
            <p:cNvCxnSpPr/>
            <p:nvPr/>
          </p:nvCxnSpPr>
          <p:spPr>
            <a:xfrm>
              <a:off x="10729453" y="1859489"/>
              <a:ext cx="0" cy="464515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30"/>
            <p:cNvCxnSpPr/>
            <p:nvPr/>
          </p:nvCxnSpPr>
          <p:spPr>
            <a:xfrm>
              <a:off x="366143" y="4022270"/>
              <a:ext cx="10360152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30"/>
            <p:cNvCxnSpPr/>
            <p:nvPr/>
          </p:nvCxnSpPr>
          <p:spPr>
            <a:xfrm>
              <a:off x="367744" y="6047437"/>
              <a:ext cx="10360152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30"/>
            <p:cNvCxnSpPr/>
            <p:nvPr/>
          </p:nvCxnSpPr>
          <p:spPr>
            <a:xfrm>
              <a:off x="11826673" y="342081"/>
              <a:ext cx="0" cy="61722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0"/>
            <p:cNvCxnSpPr/>
            <p:nvPr/>
          </p:nvCxnSpPr>
          <p:spPr>
            <a:xfrm>
              <a:off x="370874" y="1860547"/>
              <a:ext cx="0" cy="464515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30"/>
            <p:cNvCxnSpPr/>
            <p:nvPr/>
          </p:nvCxnSpPr>
          <p:spPr>
            <a:xfrm>
              <a:off x="364465" y="6505985"/>
              <a:ext cx="1147572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30"/>
            <p:cNvCxnSpPr/>
            <p:nvPr/>
          </p:nvCxnSpPr>
          <p:spPr>
            <a:xfrm>
              <a:off x="10736211" y="349767"/>
              <a:ext cx="109728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3" name="Google Shape;153;p30"/>
          <p:cNvSpPr txBox="1"/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5" name="Google Shape;155;p30"/>
          <p:cNvSpPr/>
          <p:nvPr>
            <p:ph idx="2" type="pic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0"/>
          <p:cNvSpPr/>
          <p:nvPr>
            <p:ph idx="3" type="pic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0"/>
          <p:cNvSpPr/>
          <p:nvPr>
            <p:ph idx="4" type="pic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0"/>
          <p:cNvSpPr/>
          <p:nvPr>
            <p:ph idx="5" type="pic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chemeClr val="accent1">
            <a:alpha val="4705"/>
          </a:schemeClr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23" name="Google Shape;23;p19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9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" name="Google Shape;25;p19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19"/>
          <p:cNvCxnSpPr/>
          <p:nvPr/>
        </p:nvCxnSpPr>
        <p:spPr>
          <a:xfrm>
            <a:off x="367744" y="1914832"/>
            <a:ext cx="1038095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9"/>
          <p:cNvSpPr/>
          <p:nvPr>
            <p:ph idx="2" type="pic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9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19"/>
          <p:cNvCxnSpPr/>
          <p:nvPr/>
        </p:nvCxnSpPr>
        <p:spPr>
          <a:xfrm>
            <a:off x="7258332" y="1928306"/>
            <a:ext cx="0" cy="411913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" name="Google Shape;33;p20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0"/>
          <p:cNvSpPr/>
          <p:nvPr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20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36" name="Google Shape;36;p20"/>
          <p:cNvCxnSpPr/>
          <p:nvPr/>
        </p:nvCxnSpPr>
        <p:spPr>
          <a:xfrm>
            <a:off x="5050092" y="2400300"/>
            <a:ext cx="569561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20"/>
          <p:cNvCxnSpPr/>
          <p:nvPr/>
        </p:nvCxnSpPr>
        <p:spPr>
          <a:xfrm>
            <a:off x="5050092" y="6047437"/>
            <a:ext cx="569860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20"/>
          <p:cNvSpPr/>
          <p:nvPr>
            <p:ph idx="2" type="pic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0"/>
          <p:cNvSpPr/>
          <p:nvPr>
            <p:ph idx="3" type="pic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1">
            <a:alpha val="4705"/>
          </a:schemeClr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21"/>
          <p:cNvSpPr txBox="1"/>
          <p:nvPr>
            <p:ph type="ctrTitle"/>
          </p:nvPr>
        </p:nvSpPr>
        <p:spPr>
          <a:xfrm>
            <a:off x="7104444" y="2402613"/>
            <a:ext cx="3282184" cy="3331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7104444" y="703687"/>
            <a:ext cx="3282183" cy="86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21"/>
          <p:cNvSpPr/>
          <p:nvPr>
            <p:ph idx="2" type="pic"/>
          </p:nvPr>
        </p:nvSpPr>
        <p:spPr>
          <a:xfrm>
            <a:off x="0" y="0"/>
            <a:ext cx="6426200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" name="Google Shape;49;p21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21"/>
          <p:cNvCxnSpPr/>
          <p:nvPr/>
        </p:nvCxnSpPr>
        <p:spPr>
          <a:xfrm>
            <a:off x="6794205" y="1905000"/>
            <a:ext cx="395449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1"/>
          <p:cNvCxnSpPr/>
          <p:nvPr/>
        </p:nvCxnSpPr>
        <p:spPr>
          <a:xfrm>
            <a:off x="6794205" y="6047437"/>
            <a:ext cx="395449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accent1">
            <a:alpha val="4705"/>
          </a:schemeClr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2"/>
          <p:cNvGrpSpPr/>
          <p:nvPr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54" name="Google Shape;54;p22"/>
            <p:cNvSpPr/>
            <p:nvPr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55" name="Google Shape;55;p22"/>
            <p:cNvCxnSpPr/>
            <p:nvPr/>
          </p:nvCxnSpPr>
          <p:spPr>
            <a:xfrm>
              <a:off x="10748698" y="334926"/>
              <a:ext cx="0" cy="618814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2"/>
            <p:cNvCxnSpPr/>
            <p:nvPr/>
          </p:nvCxnSpPr>
          <p:spPr>
            <a:xfrm>
              <a:off x="373060" y="6047437"/>
              <a:ext cx="1037563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" name="Google Shape;57;p22"/>
          <p:cNvSpPr txBox="1"/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3837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53837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3837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53837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1">
            <a:alpha val="4705"/>
          </a:scheme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23"/>
          <p:cNvSpPr txBox="1"/>
          <p:nvPr>
            <p:ph idx="1" type="subTitle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23"/>
          <p:cNvSpPr/>
          <p:nvPr>
            <p:ph idx="2" type="pic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3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2" name="Google Shape;72;p23"/>
          <p:cNvGrpSpPr/>
          <p:nvPr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73" name="Google Shape;73;p23"/>
            <p:cNvSpPr/>
            <p:nvPr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4" name="Google Shape;74;p23"/>
            <p:cNvCxnSpPr/>
            <p:nvPr/>
          </p:nvCxnSpPr>
          <p:spPr>
            <a:xfrm>
              <a:off x="361666" y="4991100"/>
              <a:ext cx="6077234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3"/>
            <p:cNvCxnSpPr/>
            <p:nvPr/>
          </p:nvCxnSpPr>
          <p:spPr>
            <a:xfrm>
              <a:off x="361666" y="6027773"/>
              <a:ext cx="10398267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6" name="Google Shape;76;p23"/>
          <p:cNvCxnSpPr/>
          <p:nvPr/>
        </p:nvCxnSpPr>
        <p:spPr>
          <a:xfrm>
            <a:off x="10759933" y="334925"/>
            <a:ext cx="0" cy="569284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23"/>
          <p:cNvCxnSpPr/>
          <p:nvPr/>
        </p:nvCxnSpPr>
        <p:spPr>
          <a:xfrm>
            <a:off x="6429375" y="334925"/>
            <a:ext cx="0" cy="569284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>
            <a:alpha val="4705"/>
          </a:schemeClr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895350" y="2205038"/>
            <a:ext cx="9324975" cy="355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82" name="Google Shape;82;p24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4"/>
          <p:cNvCxnSpPr/>
          <p:nvPr/>
        </p:nvCxnSpPr>
        <p:spPr>
          <a:xfrm>
            <a:off x="373060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24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24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accent1">
            <a:alpha val="4705"/>
          </a:schemeClr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1220788" y="2322513"/>
            <a:ext cx="8662987" cy="330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25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25"/>
          <p:cNvCxnSpPr/>
          <p:nvPr/>
        </p:nvCxnSpPr>
        <p:spPr>
          <a:xfrm>
            <a:off x="373060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25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5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>
            <a:alpha val="4705"/>
          </a:schemeClr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6"/>
          <p:cNvSpPr txBox="1"/>
          <p:nvPr>
            <p:ph type="ctrTitle"/>
          </p:nvPr>
        </p:nvSpPr>
        <p:spPr>
          <a:xfrm>
            <a:off x="7580671" y="723672"/>
            <a:ext cx="2915296" cy="3884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b="0" i="0" sz="4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7580313" y="5005388"/>
            <a:ext cx="36099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7580670" y="6112465"/>
            <a:ext cx="3009660" cy="31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hyperlink" Target="https://www.kaggle.com/datasets/andrexibiza/grocery-sales-dataset?resource=download&amp;select=products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ril Fatface"/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Faturachman N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Team 2 – RevoU FSDA</a:t>
            </a:r>
            <a:endParaRPr/>
          </a:p>
        </p:txBody>
      </p:sp>
      <p:pic>
        <p:nvPicPr>
          <p:cNvPr descr="Office desk with papers, laptop, pen and reading glasses" id="168" name="Google Shape;16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" l="0" r="0" t="7"/>
          <a:stretch/>
        </p:blipFill>
        <p:spPr>
          <a:xfrm>
            <a:off x="379094" y="344805"/>
            <a:ext cx="10369604" cy="41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7" name="Google Shape;287;p10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386707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848101" y="0"/>
            <a:ext cx="8391712" cy="6857999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2" name="Google Shape;292;p10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10"/>
          <p:cNvSpPr/>
          <p:nvPr/>
        </p:nvSpPr>
        <p:spPr>
          <a:xfrm>
            <a:off x="4249947" y="334928"/>
            <a:ext cx="7574309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0"/>
          <p:cNvSpPr txBox="1"/>
          <p:nvPr>
            <p:ph type="title"/>
          </p:nvPr>
        </p:nvSpPr>
        <p:spPr>
          <a:xfrm>
            <a:off x="4686299" y="569349"/>
            <a:ext cx="5809167" cy="1173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</a:pPr>
            <a:r>
              <a:rPr lang="en-US" sz="2400"/>
              <a:t>Correlation between Revenue and The Number of Unique Customers Sold for Each Category</a:t>
            </a:r>
            <a:endParaRPr/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26" y="198862"/>
            <a:ext cx="3121651" cy="3011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10"/>
          <p:cNvCxnSpPr/>
          <p:nvPr/>
        </p:nvCxnSpPr>
        <p:spPr>
          <a:xfrm>
            <a:off x="4249947" y="1905000"/>
            <a:ext cx="64987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64" y="3210641"/>
            <a:ext cx="3561821" cy="242566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4686300" y="2351315"/>
            <a:ext cx="5679174" cy="34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222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1" lang="en-US" sz="1300"/>
              <a:t>Insights</a:t>
            </a:r>
            <a:endParaRPr/>
          </a:p>
          <a:p>
            <a:pPr indent="-234822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</a:pPr>
            <a:r>
              <a:rPr b="1" lang="en-US" sz="1300"/>
              <a:t>Moderate Positive Correlation (0.62):</a:t>
            </a:r>
            <a:r>
              <a:rPr lang="en-US" sz="1300"/>
              <a:t> More unique customers tend to generate higher revenue, but the relationship is not as strong as Quantity vs. Revenue.</a:t>
            </a:r>
            <a:endParaRPr/>
          </a:p>
          <a:p>
            <a:pPr indent="-234822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</a:pPr>
            <a:r>
              <a:rPr b="1" lang="en-US" sz="1300"/>
              <a:t>Possible Customer Behavior Differences:</a:t>
            </a:r>
            <a:r>
              <a:rPr lang="en-US" sz="1300"/>
              <a:t> Categories with high revenue but fewer unique customers may indicate repeat purchases or higher-value products.</a:t>
            </a:r>
            <a:endParaRPr/>
          </a:p>
          <a:p>
            <a:pPr indent="76327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-6222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1" lang="en-US" sz="1300"/>
              <a:t>Recommendations:</a:t>
            </a:r>
            <a:r>
              <a:rPr lang="en-US" sz="1300"/>
              <a:t> </a:t>
            </a:r>
            <a:endParaRPr/>
          </a:p>
          <a:p>
            <a:pPr indent="-234822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</a:pPr>
            <a:r>
              <a:rPr lang="en-US" sz="1300"/>
              <a:t>Identify high-revenue categories with fewer unique customers to explore loyalty strategies.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99" name="Google Shape;299;p10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RevoGracers Sales Performance Analysis</a:t>
            </a:r>
            <a:endParaRPr/>
          </a:p>
        </p:txBody>
      </p:sp>
      <p:cxnSp>
        <p:nvCxnSpPr>
          <p:cNvPr id="300" name="Google Shape;300;p10"/>
          <p:cNvCxnSpPr/>
          <p:nvPr/>
        </p:nvCxnSpPr>
        <p:spPr>
          <a:xfrm>
            <a:off x="4249947" y="6047437"/>
            <a:ext cx="64987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10"/>
          <p:cNvSpPr txBox="1"/>
          <p:nvPr>
            <p:ph idx="10" type="dt"/>
          </p:nvPr>
        </p:nvSpPr>
        <p:spPr>
          <a:xfrm>
            <a:off x="4525996" y="6140304"/>
            <a:ext cx="4669750" cy="28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9/3/2025</a:t>
            </a:r>
            <a:endParaRPr/>
          </a:p>
        </p:txBody>
      </p:sp>
      <p:sp>
        <p:nvSpPr>
          <p:cNvPr id="302" name="Google Shape;302;p10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002" y="5792145"/>
            <a:ext cx="1767993" cy="51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11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1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1"/>
          <p:cNvCxnSpPr/>
          <p:nvPr/>
        </p:nvCxnSpPr>
        <p:spPr>
          <a:xfrm>
            <a:off x="386707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1"/>
          <p:cNvSpPr txBox="1"/>
          <p:nvPr>
            <p:ph type="title"/>
          </p:nvPr>
        </p:nvSpPr>
        <p:spPr>
          <a:xfrm>
            <a:off x="838200" y="545914"/>
            <a:ext cx="9461358" cy="124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Average Price for Each Product Categories</a:t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378314" y="1915707"/>
            <a:ext cx="3469786" cy="412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screenshot of a computer&#10;&#10;AI-generated content may be incorrect." id="317" name="Google Shape;3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08" y="1944421"/>
            <a:ext cx="3395712" cy="2028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code&#10;&#10;AI-generated content may be incorrect." id="318" name="Google Shape;3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475" y="3988621"/>
            <a:ext cx="2568082" cy="201817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 txBox="1"/>
          <p:nvPr>
            <p:ph idx="1" type="body"/>
          </p:nvPr>
        </p:nvSpPr>
        <p:spPr>
          <a:xfrm>
            <a:off x="3865993" y="1944421"/>
            <a:ext cx="6832049" cy="409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1" lang="en-US" sz="1200"/>
              <a:t>Highest Price Categories 🚀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Grain (61.43), Dairy (53.61), Snails (53.28) → Premium pricing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Meat (52.31) &amp; Confections (51.81) → Strong revenue drivers</a:t>
            </a:r>
            <a:endParaRPr/>
          </a:p>
          <a:p>
            <a:pPr indent="7620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1" lang="en-US" sz="1200"/>
              <a:t>Lowest Price Categories 🔻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Shellfish (44.23) &amp; Produce (45.78) → Lowest pricing, potential volume focus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Seafood (48.67) &amp; Poultry (49.50) → Lower than other protein sources</a:t>
            </a:r>
            <a:endParaRPr/>
          </a:p>
          <a:p>
            <a:pPr indent="7620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1" lang="en-US" sz="1200"/>
              <a:t>Key Takeaways 🎯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Meat &amp; Confections thrive despite mid-range prices → High sales volume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Grain is the most expensive but not top in revenue → Check demand impact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Boost lower-priced categories with promotions/bundling</a:t>
            </a:r>
            <a:endParaRPr/>
          </a:p>
        </p:txBody>
      </p:sp>
      <p:sp>
        <p:nvSpPr>
          <p:cNvPr id="320" name="Google Shape;320;p11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9/3/2025</a:t>
            </a:r>
            <a:endParaRPr/>
          </a:p>
        </p:txBody>
      </p:sp>
      <p:cxnSp>
        <p:nvCxnSpPr>
          <p:cNvPr id="321" name="Google Shape;321;p11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11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RevoGracers Sales Performance Analysis</a:t>
            </a:r>
            <a:endParaRPr/>
          </a:p>
        </p:txBody>
      </p:sp>
      <p:sp>
        <p:nvSpPr>
          <p:cNvPr id="323" name="Google Shape;323;p11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5" name="Google Shape;325;p11"/>
          <p:cNvCxnSpPr/>
          <p:nvPr/>
        </p:nvCxnSpPr>
        <p:spPr>
          <a:xfrm>
            <a:off x="378314" y="1905000"/>
            <a:ext cx="1037038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11"/>
          <p:cNvCxnSpPr/>
          <p:nvPr/>
        </p:nvCxnSpPr>
        <p:spPr>
          <a:xfrm>
            <a:off x="3855422" y="1905000"/>
            <a:ext cx="0" cy="413173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11"/>
          <p:cNvCxnSpPr/>
          <p:nvPr/>
        </p:nvCxnSpPr>
        <p:spPr>
          <a:xfrm>
            <a:off x="378314" y="3947699"/>
            <a:ext cx="348035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11"/>
          <p:cNvCxnSpPr/>
          <p:nvPr/>
        </p:nvCxnSpPr>
        <p:spPr>
          <a:xfrm>
            <a:off x="378314" y="6047437"/>
            <a:ext cx="1037038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5" name="Google Shape;335;p12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12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12"/>
          <p:cNvCxnSpPr/>
          <p:nvPr/>
        </p:nvCxnSpPr>
        <p:spPr>
          <a:xfrm>
            <a:off x="386707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3848101" y="0"/>
            <a:ext cx="8391712" cy="6857999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0" name="Google Shape;340;p12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12"/>
          <p:cNvSpPr/>
          <p:nvPr/>
        </p:nvSpPr>
        <p:spPr>
          <a:xfrm>
            <a:off x="4249947" y="334928"/>
            <a:ext cx="7574309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2"/>
          <p:cNvSpPr txBox="1"/>
          <p:nvPr>
            <p:ph type="title"/>
          </p:nvPr>
        </p:nvSpPr>
        <p:spPr>
          <a:xfrm>
            <a:off x="4686299" y="569349"/>
            <a:ext cx="5809167" cy="1173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bril Fatface"/>
              <a:buNone/>
            </a:pPr>
            <a:r>
              <a:rPr lang="en-US" sz="2800"/>
              <a:t>Correlation between the Average Price per Unit and The Number of Buyers</a:t>
            </a:r>
            <a:endParaRPr/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59" y="221404"/>
            <a:ext cx="3299617" cy="320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12"/>
          <p:cNvCxnSpPr/>
          <p:nvPr/>
        </p:nvCxnSpPr>
        <p:spPr>
          <a:xfrm>
            <a:off x="4249947" y="1905000"/>
            <a:ext cx="64987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5" name="Google Shape;3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58" y="3664439"/>
            <a:ext cx="3299617" cy="21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2"/>
          <p:cNvSpPr txBox="1"/>
          <p:nvPr>
            <p:ph idx="1" type="body"/>
          </p:nvPr>
        </p:nvSpPr>
        <p:spPr>
          <a:xfrm>
            <a:off x="4686300" y="2351315"/>
            <a:ext cx="5679174" cy="34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/>
              <a:t>Key Insights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Negative Correlation (-0.66):</a:t>
            </a:r>
            <a:r>
              <a:rPr lang="en-US"/>
              <a:t> Higher prices tend to reduce unique customers.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Price Sensitivity:</a:t>
            </a:r>
            <a:r>
              <a:rPr lang="en-US"/>
              <a:t> Lower-priced categories attract more customers.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/>
              <a:t>Recommendations:</a:t>
            </a:r>
            <a:r>
              <a:rPr lang="en-US"/>
              <a:t> </a:t>
            </a:r>
            <a:endParaRPr/>
          </a:p>
          <a:p>
            <a:pPr indent="-228600" lvl="1" marL="74295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/>
              <a:t>Monitor high-priced categories for customer drop.</a:t>
            </a:r>
            <a:endParaRPr/>
          </a:p>
          <a:p>
            <a:pPr indent="-228600" lvl="1" marL="74295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/>
              <a:t>Adjust pricing or offer promotions to boost appeal.</a:t>
            </a:r>
            <a:endParaRPr/>
          </a:p>
          <a:p>
            <a:pPr indent="9525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347" name="Google Shape;347;p12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RevoGracers Sales Performance Analysis</a:t>
            </a:r>
            <a:endParaRPr/>
          </a:p>
        </p:txBody>
      </p:sp>
      <p:cxnSp>
        <p:nvCxnSpPr>
          <p:cNvPr id="348" name="Google Shape;348;p12"/>
          <p:cNvCxnSpPr/>
          <p:nvPr/>
        </p:nvCxnSpPr>
        <p:spPr>
          <a:xfrm>
            <a:off x="4249947" y="6047437"/>
            <a:ext cx="64987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12"/>
          <p:cNvSpPr txBox="1"/>
          <p:nvPr>
            <p:ph idx="10" type="dt"/>
          </p:nvPr>
        </p:nvSpPr>
        <p:spPr>
          <a:xfrm>
            <a:off x="4525996" y="6140304"/>
            <a:ext cx="4669750" cy="28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9/3/2025</a:t>
            </a:r>
            <a:endParaRPr/>
          </a:p>
        </p:txBody>
      </p:sp>
      <p:sp>
        <p:nvSpPr>
          <p:cNvPr id="350" name="Google Shape;350;p12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443" y="5895598"/>
            <a:ext cx="2598645" cy="54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ril Fatface"/>
              <a:buNone/>
            </a:pPr>
            <a:r>
              <a:rPr lang="en-US"/>
              <a:t>Categories that Contribute the Most to Overall Revenue</a:t>
            </a:r>
            <a:endParaRPr/>
          </a:p>
        </p:txBody>
      </p:sp>
      <p:pic>
        <p:nvPicPr>
          <p:cNvPr id="357" name="Google Shape;357;p1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007" l="0" r="0" t="1007"/>
          <a:stretch/>
        </p:blipFill>
        <p:spPr>
          <a:xfrm>
            <a:off x="295910" y="3035227"/>
            <a:ext cx="4184820" cy="331912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3"/>
          <p:cNvSpPr txBox="1"/>
          <p:nvPr>
            <p:ph idx="1" type="body"/>
          </p:nvPr>
        </p:nvSpPr>
        <p:spPr>
          <a:xfrm>
            <a:off x="5049520" y="2407920"/>
            <a:ext cx="5659120" cy="3484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/>
              <a:t>Key Insights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Top Contributors</a:t>
            </a:r>
            <a:r>
              <a:rPr lang="en-US"/>
              <a:t>: Confections (12.87%), Meat (11.39%), and Poultry (10.17%) lead in revenue share.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Lower Shares</a:t>
            </a:r>
            <a:r>
              <a:rPr lang="en-US"/>
              <a:t>: Shell fish (6.92%) and Grain (7.48%) contribute the least.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Relatively Even Spread</a:t>
            </a:r>
            <a:r>
              <a:rPr lang="en-US"/>
              <a:t>: No single category overwhelmingly dominates.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360" name="Google Shape;360;p13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361" name="Google Shape;361;p13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94" y="431800"/>
            <a:ext cx="4612716" cy="246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bril Fatface"/>
              <a:buNone/>
            </a:pPr>
            <a:r>
              <a:rPr lang="en-US" sz="3200"/>
              <a:t>Product Categories With The Highest Repeat Purchase Rates</a:t>
            </a:r>
            <a:endParaRPr/>
          </a:p>
        </p:txBody>
      </p:sp>
      <p:sp>
        <p:nvSpPr>
          <p:cNvPr id="368" name="Google Shape;368;p14"/>
          <p:cNvSpPr txBox="1"/>
          <p:nvPr>
            <p:ph idx="1" type="body"/>
          </p:nvPr>
        </p:nvSpPr>
        <p:spPr>
          <a:xfrm>
            <a:off x="5049520" y="2407920"/>
            <a:ext cx="5659120" cy="3484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/>
              <a:t>Key Insights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Generally High Repeat Purchase Rate</a:t>
            </a:r>
            <a:r>
              <a:rPr lang="en-US"/>
              <a:t>: Most categories exceed 90%, indicating strong customer loyalty.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Top Performer</a:t>
            </a:r>
            <a:r>
              <a:rPr lang="en-US"/>
              <a:t>: Confections has the highest repeat purchase rate (~99.85%), suggesting consistent re-purchases.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b="1" lang="en-US"/>
              <a:t>Lowest Among the High</a:t>
            </a:r>
            <a:r>
              <a:rPr lang="en-US"/>
              <a:t>: Grain is at ~93.60%, still high but relatively lower compared to other categories.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370" name="Google Shape;370;p14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371" name="Google Shape;371;p14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93" y="703687"/>
            <a:ext cx="4741551" cy="186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331" y="2798962"/>
            <a:ext cx="4287611" cy="348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79" name="Google Shape;379;p15"/>
          <p:cNvSpPr txBox="1"/>
          <p:nvPr>
            <p:ph idx="2" type="body"/>
          </p:nvPr>
        </p:nvSpPr>
        <p:spPr>
          <a:xfrm>
            <a:off x="838200" y="1673444"/>
            <a:ext cx="4565283" cy="415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Top Revenue Categories: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Confections (12.87%), Meat (11.39%), Poultry (10.17%)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Correlations: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Revenue vs. Quantity: Strong positive (0.93)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Revenue vs. Unique Customers: Moderate positive (0.62)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Average Price vs. Unique Customers: Moderate negative (-0.66)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Repeat Purchase: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90% across categories, highest in Confections (~99.85%)	</a:t>
            </a:r>
            <a:endParaRPr/>
          </a:p>
          <a:p>
            <a:pPr indent="-1228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15"/>
          <p:cNvSpPr txBox="1"/>
          <p:nvPr>
            <p:ph idx="4" type="body"/>
          </p:nvPr>
        </p:nvSpPr>
        <p:spPr>
          <a:xfrm>
            <a:off x="5668963" y="1673444"/>
            <a:ext cx="4565283" cy="415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Recommendations: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Focus on top revenue performers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Review pricing strategies for high-priced categories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Enhance loyalty programs to maintain high repeat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382" name="Google Shape;382;p15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383" name="Google Shape;383;p15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/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90" name="Google Shape;390;p16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2/4/20XX</a:t>
            </a:r>
            <a:endParaRPr/>
          </a:p>
        </p:txBody>
      </p:sp>
      <p:pic>
        <p:nvPicPr>
          <p:cNvPr descr="Office Desk with keyboard, pencil, notebook, reading glasses, phome" id="391" name="Google Shape;39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805" y="346969"/>
            <a:ext cx="4308475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6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393" name="Google Shape;393;p16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Business Overview &amp; Disclaimer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Dataset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Project Goal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Data Analysis </a:t>
            </a:r>
            <a:endParaRPr/>
          </a:p>
        </p:txBody>
      </p:sp>
      <p:sp>
        <p:nvSpPr>
          <p:cNvPr id="176" name="Google Shape;176;p2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2/4/20XX</a:t>
            </a:r>
            <a:endParaRPr/>
          </a:p>
        </p:txBody>
      </p:sp>
      <p:pic>
        <p:nvPicPr>
          <p:cNvPr descr="Close up of a calculator" id="177" name="Google Shape;177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9480" y="1928306"/>
            <a:ext cx="3465576" cy="410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179" name="Google Shape;179;p2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Business Overview &amp; Disclaimer</a:t>
            </a:r>
            <a:endParaRPr/>
          </a:p>
        </p:txBody>
      </p:sp>
      <p:pic>
        <p:nvPicPr>
          <p:cNvPr descr="Person writing on glass" id="186" name="Google Shape;186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73" r="7973" t="0"/>
          <a:stretch/>
        </p:blipFill>
        <p:spPr>
          <a:xfrm>
            <a:off x="539750" y="400050"/>
            <a:ext cx="3606800" cy="286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typing on a laptop" id="187" name="Google Shape;187;p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3565525"/>
            <a:ext cx="3606800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A fictional grocery retail business operating in multiple locations, focused on sales strategy, customer experience, and data-driven revenue growth.</a:t>
            </a:r>
            <a:endParaRPr/>
          </a:p>
        </p:txBody>
      </p:sp>
      <p:sp>
        <p:nvSpPr>
          <p:cNvPr id="189" name="Google Shape;189;p3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190" name="Google Shape;190;p3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Disclaimer</a:t>
            </a:r>
            <a:endParaRPr/>
          </a:p>
        </p:txBody>
      </p:sp>
      <p:pic>
        <p:nvPicPr>
          <p:cNvPr descr="Person writing on glass" id="198" name="Google Shape;198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73" r="7973" t="0"/>
          <a:stretch/>
        </p:blipFill>
        <p:spPr>
          <a:xfrm>
            <a:off x="539750" y="400050"/>
            <a:ext cx="3606800" cy="286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typing on a laptop" id="199" name="Google Shape;199;p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3565525"/>
            <a:ext cx="3606800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This analysis is based on a public dataset from Kaggle: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Kaggle Grocery Sales 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RevoGrocers is a fictional company created for analytical purposes.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Any insights or recommendations are based on this dataset and do not reflect real-world data.</a:t>
            </a:r>
            <a:endParaRPr/>
          </a:p>
        </p:txBody>
      </p:sp>
      <p:sp>
        <p:nvSpPr>
          <p:cNvPr id="201" name="Google Shape;201;p4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202" name="Google Shape;202;p4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203" name="Google Shape;203;p4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Dataset Overview</a:t>
            </a:r>
            <a:endParaRPr/>
          </a:p>
        </p:txBody>
      </p:sp>
      <p:pic>
        <p:nvPicPr>
          <p:cNvPr descr="Person writing on glass" id="210" name="Google Shape;210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73" r="7973" t="0"/>
          <a:stretch/>
        </p:blipFill>
        <p:spPr>
          <a:xfrm>
            <a:off x="539750" y="400050"/>
            <a:ext cx="3606800" cy="286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typing on a laptop" id="211" name="Google Shape;211;p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3565525"/>
            <a:ext cx="3606800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 txBox="1"/>
          <p:nvPr>
            <p:ph idx="1" type="body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Key Tables Used 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Sales (transactional data)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Product (products details)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Categories (product category information)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Relevant Field 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Quantity (units sold)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Price (unit price)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Category Name (product category)</a:t>
            </a:r>
            <a:endParaRPr/>
          </a:p>
          <a:p>
            <a:pPr indent="-342900" lvl="1" marL="10287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CustomerID (unique buyers)</a:t>
            </a:r>
            <a:endParaRPr/>
          </a:p>
        </p:txBody>
      </p:sp>
      <p:sp>
        <p:nvSpPr>
          <p:cNvPr id="213" name="Google Shape;213;p5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214" name="Google Shape;214;p5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Project Goal</a:t>
            </a:r>
            <a:endParaRPr/>
          </a:p>
        </p:txBody>
      </p:sp>
      <p:pic>
        <p:nvPicPr>
          <p:cNvPr descr="Person writing on glass" id="222" name="Google Shape;222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73" r="7973" t="0"/>
          <a:stretch/>
        </p:blipFill>
        <p:spPr>
          <a:xfrm>
            <a:off x="539750" y="400050"/>
            <a:ext cx="3606800" cy="286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typing on a laptop" id="223" name="Google Shape;223;p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3565525"/>
            <a:ext cx="3606800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"/>
          <p:cNvSpPr txBox="1"/>
          <p:nvPr>
            <p:ph idx="1" type="body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Identify the most profitable categories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Assess revenue correlations (units sold, customers, price)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Analyze repeat purchase patterns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Provide data-driven insights for strategic decisions</a:t>
            </a:r>
            <a:endParaRPr/>
          </a:p>
        </p:txBody>
      </p:sp>
      <p:sp>
        <p:nvSpPr>
          <p:cNvPr id="225" name="Google Shape;225;p6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RevoGracers Sales Performance Analysis</a:t>
            </a:r>
            <a:endParaRPr/>
          </a:p>
        </p:txBody>
      </p:sp>
      <p:sp>
        <p:nvSpPr>
          <p:cNvPr id="226" name="Google Shape;226;p6"/>
          <p:cNvSpPr txBox="1"/>
          <p:nvPr>
            <p:ph idx="10" type="dt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/>
          <p:nvPr>
            <p:ph type="ctrTitle"/>
          </p:nvPr>
        </p:nvSpPr>
        <p:spPr>
          <a:xfrm>
            <a:off x="7104444" y="2402613"/>
            <a:ext cx="3282184" cy="3331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Data Analysis </a:t>
            </a:r>
            <a:endParaRPr/>
          </a:p>
        </p:txBody>
      </p:sp>
      <p:pic>
        <p:nvPicPr>
          <p:cNvPr descr="Office meeting " id="234" name="Google Shape;234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764" r="18764" t="0"/>
          <a:stretch/>
        </p:blipFill>
        <p:spPr>
          <a:xfrm>
            <a:off x="0" y="0"/>
            <a:ext cx="6426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8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8"/>
          <p:cNvCxnSpPr/>
          <p:nvPr/>
        </p:nvCxnSpPr>
        <p:spPr>
          <a:xfrm>
            <a:off x="386707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3848101" y="0"/>
            <a:ext cx="8391712" cy="6857999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8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8"/>
          <p:cNvSpPr/>
          <p:nvPr/>
        </p:nvSpPr>
        <p:spPr>
          <a:xfrm>
            <a:off x="4249947" y="334928"/>
            <a:ext cx="7574309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8"/>
          <p:cNvSpPr txBox="1"/>
          <p:nvPr>
            <p:ph type="title"/>
          </p:nvPr>
        </p:nvSpPr>
        <p:spPr>
          <a:xfrm>
            <a:off x="4686299" y="569349"/>
            <a:ext cx="5809167" cy="1173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</a:pPr>
            <a:r>
              <a:rPr lang="en-US" sz="3700"/>
              <a:t>Product categories with the highest revenue</a:t>
            </a:r>
            <a:endParaRPr/>
          </a:p>
        </p:txBody>
      </p:sp>
      <p:pic>
        <p:nvPicPr>
          <p:cNvPr id="249" name="Google Shape;249;p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369" l="0" r="0" t="1369"/>
          <a:stretch/>
        </p:blipFill>
        <p:spPr>
          <a:xfrm>
            <a:off x="534837" y="418309"/>
            <a:ext cx="3265447" cy="2589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8"/>
          <p:cNvCxnSpPr/>
          <p:nvPr/>
        </p:nvCxnSpPr>
        <p:spPr>
          <a:xfrm>
            <a:off x="4249947" y="1905000"/>
            <a:ext cx="64987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4249945" y="1976956"/>
            <a:ext cx="6450937" cy="39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lang="en-US" sz="2400"/>
              <a:t>Top Revenue Categories</a:t>
            </a:r>
            <a:endParaRPr sz="2400"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🥇 </a:t>
            </a:r>
            <a:r>
              <a:rPr b="1" lang="en-US" sz="1200"/>
              <a:t>Confections (57.4B)</a:t>
            </a:r>
            <a:r>
              <a:rPr lang="en-US" sz="1200"/>
              <a:t> – Highest revenue generator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🥈 </a:t>
            </a:r>
            <a:r>
              <a:rPr b="1" lang="en-US" sz="1200"/>
              <a:t>Meat (50.8B)</a:t>
            </a:r>
            <a:endParaRPr sz="1200"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en-US" sz="1200"/>
              <a:t>🥉 </a:t>
            </a:r>
            <a:r>
              <a:rPr b="1" lang="en-US" sz="1200"/>
              <a:t>Poultry (45.3B) &amp; Cereals (44.1B)</a:t>
            </a:r>
            <a:endParaRPr sz="1200"/>
          </a:p>
          <a:p>
            <a:pPr indent="-342900" lvl="0" marL="5715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lang="en-US" sz="2400"/>
              <a:t>Strategic Recommendations</a:t>
            </a:r>
            <a:endParaRPr/>
          </a:p>
          <a:p>
            <a:pPr indent="-228600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b="1" lang="en-US" sz="1400"/>
              <a:t>Focus on top-performing categories (Confections &amp; Meat) for promotions and stock optimization</a:t>
            </a:r>
            <a:endParaRPr/>
          </a:p>
          <a:p>
            <a:pPr indent="-228600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b="1" lang="en-US" sz="1400"/>
              <a:t>Analyze pricing and demand factors for lower-revenue categories to improve profitability</a:t>
            </a:r>
            <a:endParaRPr/>
          </a:p>
          <a:p>
            <a:pPr indent="-228600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b="1" lang="en-US" sz="1400"/>
              <a:t>Investigate seasonal trends in product categories to maximize sales opportunities</a:t>
            </a:r>
            <a:endParaRPr sz="1400"/>
          </a:p>
        </p:txBody>
      </p:sp>
      <p:cxnSp>
        <p:nvCxnSpPr>
          <p:cNvPr id="252" name="Google Shape;252;p8"/>
          <p:cNvCxnSpPr/>
          <p:nvPr/>
        </p:nvCxnSpPr>
        <p:spPr>
          <a:xfrm>
            <a:off x="4249947" y="6047437"/>
            <a:ext cx="649875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838" y="3628108"/>
            <a:ext cx="3301869" cy="221890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 txBox="1"/>
          <p:nvPr>
            <p:ph idx="10" type="dt"/>
          </p:nvPr>
        </p:nvSpPr>
        <p:spPr>
          <a:xfrm>
            <a:off x="4433104" y="6128439"/>
            <a:ext cx="4837555" cy="2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9/3/2025</a:t>
            </a:r>
            <a:endParaRPr/>
          </a:p>
        </p:txBody>
      </p:sp>
      <p:sp>
        <p:nvSpPr>
          <p:cNvPr id="255" name="Google Shape;255;p8"/>
          <p:cNvSpPr txBox="1"/>
          <p:nvPr>
            <p:ph idx="12" type="sldNum"/>
          </p:nvPr>
        </p:nvSpPr>
        <p:spPr>
          <a:xfrm>
            <a:off x="10821701" y="5672706"/>
            <a:ext cx="951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Google Shape;262;p9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9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9"/>
          <p:cNvCxnSpPr/>
          <p:nvPr/>
        </p:nvCxnSpPr>
        <p:spPr>
          <a:xfrm>
            <a:off x="386707" y="19050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9"/>
          <p:cNvSpPr txBox="1"/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Correlation between Revenue and Total Units Sold for Each Category</a:t>
            </a:r>
            <a:endParaRPr/>
          </a:p>
        </p:txBody>
      </p: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838201" y="2400300"/>
            <a:ext cx="2688558" cy="335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1" lang="en-US" sz="1300"/>
              <a:t>Strong Positive Correlation (0.93)</a:t>
            </a:r>
            <a:r>
              <a:rPr lang="en-US" sz="1300"/>
              <a:t>: Higher quantity sold leads to higher revenue.</a:t>
            </a:r>
            <a:endParaRPr/>
          </a:p>
          <a:p>
            <a:pPr indent="-2286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1" lang="en-US" sz="1300"/>
              <a:t>Linear Trend</a:t>
            </a:r>
            <a:r>
              <a:rPr lang="en-US" sz="1300"/>
              <a:t>: Most data points align with the regression line.</a:t>
            </a:r>
            <a:endParaRPr/>
          </a:p>
          <a:p>
            <a:pPr indent="-2286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1" lang="en-US" sz="1300"/>
              <a:t>Potential Pricing Differences</a:t>
            </a:r>
            <a:r>
              <a:rPr lang="en-US" sz="1300"/>
              <a:t>: Some categories may have high revenue with low quantity (premium pricing).</a:t>
            </a:r>
            <a:endParaRPr/>
          </a:p>
          <a:p>
            <a:pPr indent="-146050" lvl="1" marL="10287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69" name="Google Shape;269;p9"/>
          <p:cNvSpPr/>
          <p:nvPr/>
        </p:nvSpPr>
        <p:spPr>
          <a:xfrm>
            <a:off x="3848100" y="1907366"/>
            <a:ext cx="6887530" cy="413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442" y="2428742"/>
            <a:ext cx="2864787" cy="3092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luaran gambar" id="271" name="Google Shape;2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1849" y="2986184"/>
            <a:ext cx="2919122" cy="19777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9"/>
          <p:cNvSpPr txBox="1"/>
          <p:nvPr>
            <p:ph idx="10" type="dt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9/3/2025</a:t>
            </a:r>
            <a:endParaRPr/>
          </a:p>
        </p:txBody>
      </p:sp>
      <p:cxnSp>
        <p:nvCxnSpPr>
          <p:cNvPr id="273" name="Google Shape;273;p9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9"/>
          <p:cNvSpPr txBox="1"/>
          <p:nvPr>
            <p:ph idx="11" type="ftr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RevoGracers Sales Performance Analysis</a:t>
            </a:r>
            <a:endParaRPr/>
          </a:p>
        </p:txBody>
      </p:sp>
      <p:sp>
        <p:nvSpPr>
          <p:cNvPr id="275" name="Google Shape;275;p9"/>
          <p:cNvSpPr txBox="1"/>
          <p:nvPr>
            <p:ph idx="12" type="sldNum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7" name="Google Shape;277;p9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3848100" y="1905000"/>
            <a:ext cx="0" cy="414007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9"/>
          <p:cNvCxnSpPr/>
          <p:nvPr/>
        </p:nvCxnSpPr>
        <p:spPr>
          <a:xfrm>
            <a:off x="367744" y="1905000"/>
            <a:ext cx="1038095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9"/>
          <p:cNvCxnSpPr/>
          <p:nvPr/>
        </p:nvCxnSpPr>
        <p:spPr>
          <a:xfrm>
            <a:off x="7277100" y="1905000"/>
            <a:ext cx="0" cy="414007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moVTI">
  <a:themeElements>
    <a:clrScheme name="Custom 73">
      <a:dk1>
        <a:srgbClr val="000000"/>
      </a:dk1>
      <a:lt1>
        <a:srgbClr val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2025-03-09T02:19:00Z</dcterms:created>
  <dc:creator>Faturachman Nugraha Sasmita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